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7" r:id="rId3"/>
    <p:sldId id="259" r:id="rId4"/>
    <p:sldId id="296" r:id="rId5"/>
    <p:sldId id="288" r:id="rId6"/>
    <p:sldId id="266" r:id="rId7"/>
    <p:sldId id="300" r:id="rId8"/>
    <p:sldId id="302" r:id="rId9"/>
    <p:sldId id="301" r:id="rId10"/>
    <p:sldId id="297" r:id="rId11"/>
    <p:sldId id="303" r:id="rId12"/>
    <p:sldId id="304" r:id="rId13"/>
    <p:sldId id="305" r:id="rId14"/>
    <p:sldId id="306" r:id="rId15"/>
    <p:sldId id="307" r:id="rId16"/>
    <p:sldId id="308" r:id="rId17"/>
    <p:sldId id="309" r:id="rId18"/>
    <p:sldId id="310" r:id="rId19"/>
    <p:sldId id="333" r:id="rId20"/>
    <p:sldId id="332"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31" r:id="rId38"/>
    <p:sldId id="311" r:id="rId39"/>
    <p:sldId id="298" r:id="rId40"/>
    <p:sldId id="330" r:id="rId41"/>
    <p:sldId id="312" r:id="rId42"/>
    <p:sldId id="321" r:id="rId43"/>
    <p:sldId id="313" r:id="rId44"/>
    <p:sldId id="314" r:id="rId45"/>
    <p:sldId id="318" r:id="rId46"/>
    <p:sldId id="315" r:id="rId47"/>
    <p:sldId id="316" r:id="rId48"/>
    <p:sldId id="317" r:id="rId49"/>
    <p:sldId id="329" r:id="rId50"/>
    <p:sldId id="319" r:id="rId51"/>
    <p:sldId id="322" r:id="rId52"/>
    <p:sldId id="323" r:id="rId53"/>
    <p:sldId id="324" r:id="rId54"/>
    <p:sldId id="325" r:id="rId55"/>
    <p:sldId id="326" r:id="rId56"/>
    <p:sldId id="327" r:id="rId57"/>
    <p:sldId id="328" r:id="rId58"/>
    <p:sldId id="299"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M-4d7r6-pxY" TargetMode="External"/><Relationship Id="rId2" Type="http://schemas.openxmlformats.org/officeDocument/2006/relationships/hyperlink" Target="https://www.youtube.com/watch?v=9Sl4uHbDJLk"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ache.media.education.gouv.fr/file/SPE8_MENJ_25_7_2019/92/0/spe255_annexe_1158920.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Séminaire Humanités, Littérature et Philosophie</a:t>
            </a:r>
            <a:endParaRPr lang="fr-FR" sz="4400" dirty="0"/>
          </a:p>
        </p:txBody>
      </p:sp>
      <p:sp>
        <p:nvSpPr>
          <p:cNvPr id="3" name="Espace réservé du texte 2"/>
          <p:cNvSpPr>
            <a:spLocks noGrp="1"/>
          </p:cNvSpPr>
          <p:nvPr>
            <p:ph type="body" idx="1"/>
          </p:nvPr>
        </p:nvSpPr>
        <p:spPr/>
        <p:txBody>
          <a:bodyPr/>
          <a:lstStyle/>
          <a:p>
            <a:r>
              <a:rPr lang="fr-FR" dirty="0"/>
              <a:t>Lycée Descartes, Rennes– 28 février 2023</a:t>
            </a:r>
          </a:p>
          <a:p>
            <a:r>
              <a:rPr lang="fr-FR" dirty="0"/>
              <a:t>Christophe </a:t>
            </a:r>
            <a:r>
              <a:rPr lang="fr-FR" dirty="0" err="1"/>
              <a:t>Bardyn</a:t>
            </a:r>
            <a:r>
              <a:rPr lang="fr-FR" dirty="0"/>
              <a:t> IA-IPR Philosophie- Anne Belliard IA-IPR Lettres – </a:t>
            </a:r>
          </a:p>
        </p:txBody>
      </p:sp>
    </p:spTree>
    <p:extLst>
      <p:ext uri="{BB962C8B-B14F-4D97-AF65-F5344CB8AC3E}">
        <p14:creationId xmlns:p14="http://schemas.microsoft.com/office/powerpoint/2010/main" val="87319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944880"/>
          </a:xfrm>
        </p:spPr>
        <p:txBody>
          <a:bodyPr>
            <a:normAutofit/>
          </a:bodyPr>
          <a:lstStyle/>
          <a:p>
            <a:pPr algn="ctr"/>
            <a:r>
              <a:rPr lang="fr-FR" sz="2700" dirty="0"/>
              <a:t>Programme</a:t>
            </a:r>
            <a:br>
              <a:rPr lang="fr-FR" sz="2700" dirty="0"/>
            </a:br>
            <a:r>
              <a:rPr lang="fr-FR" sz="2700" b="1" dirty="0"/>
              <a:t>après-midi :  13h00 – 14h50</a:t>
            </a:r>
            <a:endParaRPr lang="fr-FR" dirty="0"/>
          </a:p>
        </p:txBody>
      </p:sp>
      <p:sp>
        <p:nvSpPr>
          <p:cNvPr id="5" name="Espace réservé du contenu 4"/>
          <p:cNvSpPr>
            <a:spLocks noGrp="1"/>
          </p:cNvSpPr>
          <p:nvPr>
            <p:ph idx="1"/>
          </p:nvPr>
        </p:nvSpPr>
        <p:spPr>
          <a:xfrm>
            <a:off x="677334" y="1930400"/>
            <a:ext cx="8596668" cy="3880773"/>
          </a:xfrm>
        </p:spPr>
        <p:txBody>
          <a:bodyPr>
            <a:normAutofit fontScale="85000" lnSpcReduction="10000"/>
          </a:bodyPr>
          <a:lstStyle/>
          <a:p>
            <a:r>
              <a:rPr lang="fr-FR" b="1" dirty="0"/>
              <a:t>13h00-13h30 : Focus sur le chapitre 11 de </a:t>
            </a:r>
            <a:r>
              <a:rPr lang="fr-FR" b="1" i="1" dirty="0"/>
              <a:t>Si c’est un homme, 1947 </a:t>
            </a:r>
            <a:r>
              <a:rPr lang="fr-FR" b="1" dirty="0"/>
              <a:t>de Primo Levi.</a:t>
            </a:r>
          </a:p>
          <a:p>
            <a:pPr marL="0" indent="0">
              <a:buNone/>
            </a:pPr>
            <a:r>
              <a:rPr lang="fr-FR" b="1" dirty="0"/>
              <a:t>« Le Chant d’Ulysse » et ce que P. Levi en dit quarante ans après dans </a:t>
            </a:r>
            <a:r>
              <a:rPr lang="fr-FR" b="1" i="1" dirty="0"/>
              <a:t>Les Naufragés et les rescapés, 1986</a:t>
            </a:r>
            <a:r>
              <a:rPr lang="fr-FR" b="1" dirty="0"/>
              <a:t>. </a:t>
            </a:r>
          </a:p>
          <a:p>
            <a:pPr marL="0" indent="0" algn="ctr">
              <a:buNone/>
            </a:pPr>
            <a:r>
              <a:rPr lang="fr-FR" sz="2800" b="1" dirty="0">
                <a:solidFill>
                  <a:schemeClr val="accent1">
                    <a:lumMod val="75000"/>
                  </a:schemeClr>
                </a:solidFill>
              </a:rPr>
              <a:t>13h30 – 14h50</a:t>
            </a:r>
          </a:p>
          <a:p>
            <a:pPr marL="0" indent="0">
              <a:buNone/>
            </a:pPr>
            <a:endParaRPr lang="fr-FR" dirty="0"/>
          </a:p>
          <a:p>
            <a:r>
              <a:rPr lang="fr-FR" dirty="0"/>
              <a:t>I. </a:t>
            </a:r>
            <a:r>
              <a:rPr lang="fr-FR" b="1" i="1" dirty="0"/>
              <a:t>MENSONGE ET VIOLENCE DANS LE TOTALITARISME : </a:t>
            </a:r>
            <a:r>
              <a:rPr lang="fr-FR" dirty="0" err="1"/>
              <a:t>Soljénitsyne</a:t>
            </a:r>
            <a:r>
              <a:rPr lang="fr-FR" dirty="0"/>
              <a:t> et </a:t>
            </a:r>
            <a:r>
              <a:rPr lang="fr-FR" dirty="0" err="1"/>
              <a:t>Chalamov</a:t>
            </a:r>
            <a:r>
              <a:rPr lang="fr-FR" b="1" dirty="0"/>
              <a:t>	</a:t>
            </a:r>
          </a:p>
          <a:p>
            <a:pPr marL="0" indent="0">
              <a:buNone/>
            </a:pPr>
            <a:r>
              <a:rPr lang="fr-FR" dirty="0"/>
              <a:t>Les difficultés identifiées du témoignage.</a:t>
            </a:r>
          </a:p>
          <a:p>
            <a:pPr marL="0" indent="0">
              <a:buNone/>
            </a:pPr>
            <a:r>
              <a:rPr lang="fr-FR" dirty="0"/>
              <a:t>Vérité et mensonge dans les récits du Goulag</a:t>
            </a:r>
          </a:p>
          <a:p>
            <a:pPr marL="0" indent="0">
              <a:buNone/>
            </a:pPr>
            <a:r>
              <a:rPr lang="fr-FR" dirty="0"/>
              <a:t>Le mensonge comme principe organisateur de la vie sociale et politique  </a:t>
            </a:r>
          </a:p>
          <a:p>
            <a:endParaRPr lang="fr-FR" dirty="0"/>
          </a:p>
          <a:p>
            <a:r>
              <a:rPr lang="fr-FR" dirty="0"/>
              <a:t>Echo littéraire : </a:t>
            </a:r>
            <a:r>
              <a:rPr lang="fr-FR" i="1" dirty="0"/>
              <a:t>1984</a:t>
            </a:r>
            <a:r>
              <a:rPr lang="fr-FR" dirty="0"/>
              <a:t>, G. Orwell, 1949. </a:t>
            </a:r>
          </a:p>
          <a:p>
            <a:endParaRPr lang="fr-FR" dirty="0"/>
          </a:p>
        </p:txBody>
      </p:sp>
    </p:spTree>
    <p:extLst>
      <p:ext uri="{BB962C8B-B14F-4D97-AF65-F5344CB8AC3E}">
        <p14:creationId xmlns:p14="http://schemas.microsoft.com/office/powerpoint/2010/main" val="2462162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53589" y="2934788"/>
            <a:ext cx="8596313" cy="2211977"/>
          </a:xfrm>
        </p:spPr>
        <p:txBody>
          <a:bodyPr>
            <a:normAutofit fontScale="90000"/>
          </a:bodyPr>
          <a:lstStyle/>
          <a:p>
            <a:r>
              <a:rPr lang="fr-FR" b="1" i="1" dirty="0"/>
              <a:t>Si c’est un homme, 1947,</a:t>
            </a:r>
            <a:r>
              <a:rPr lang="fr-FR" b="1" dirty="0"/>
              <a:t> Primo Levi.</a:t>
            </a:r>
            <a:br>
              <a:rPr lang="fr-FR" b="1" dirty="0"/>
            </a:br>
            <a:r>
              <a:rPr lang="fr-FR" b="1" dirty="0"/>
              <a:t>Chapitre 11 « Le Chant d’Ulysse » </a:t>
            </a:r>
            <a:br>
              <a:rPr lang="fr-FR" b="1" dirty="0"/>
            </a:br>
            <a:r>
              <a:rPr lang="fr-FR" b="1" i="1" dirty="0"/>
              <a:t>Les Naufragés et les rescapés, 1986</a:t>
            </a:r>
            <a:r>
              <a:rPr lang="fr-FR" b="1" dirty="0"/>
              <a:t>, sur Le chant d’Ulysse. . </a:t>
            </a:r>
            <a:endParaRPr lang="fr-FR" dirty="0"/>
          </a:p>
        </p:txBody>
      </p:sp>
    </p:spTree>
    <p:extLst>
      <p:ext uri="{BB962C8B-B14F-4D97-AF65-F5344CB8AC3E}">
        <p14:creationId xmlns:p14="http://schemas.microsoft.com/office/powerpoint/2010/main" val="4013576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a:solidFill>
                  <a:schemeClr val="tx1"/>
                </a:solidFill>
              </a:rPr>
              <a:t>Primo Levi, </a:t>
            </a:r>
            <a:r>
              <a:rPr lang="fr-FR" sz="1800" b="1" i="1" dirty="0">
                <a:solidFill>
                  <a:schemeClr val="tx1"/>
                </a:solidFill>
              </a:rPr>
              <a:t>Si c’est un homme</a:t>
            </a:r>
            <a:r>
              <a:rPr lang="fr-FR" sz="1800" dirty="0">
                <a:solidFill>
                  <a:schemeClr val="tx1"/>
                </a:solidFill>
              </a:rPr>
              <a:t/>
            </a:r>
            <a:br>
              <a:rPr lang="fr-FR" sz="1800" dirty="0">
                <a:solidFill>
                  <a:schemeClr val="tx1"/>
                </a:solidFill>
              </a:rPr>
            </a:br>
            <a:r>
              <a:rPr lang="fr-FR" sz="1800" dirty="0">
                <a:solidFill>
                  <a:schemeClr val="tx1"/>
                </a:solidFill>
              </a:rPr>
              <a:t>Préface</a:t>
            </a:r>
            <a:br>
              <a:rPr lang="fr-FR" sz="1800" dirty="0">
                <a:solidFill>
                  <a:schemeClr val="tx1"/>
                </a:solidFill>
              </a:rPr>
            </a:br>
            <a:r>
              <a:rPr lang="fr-FR" sz="1800" dirty="0">
                <a:solidFill>
                  <a:schemeClr val="tx1"/>
                </a:solidFill>
              </a:rPr>
              <a:t>  « J’ai eu la chance de n’être déporté à Auschwitz qu’en 1944 »</a:t>
            </a:r>
          </a:p>
        </p:txBody>
      </p:sp>
      <p:sp>
        <p:nvSpPr>
          <p:cNvPr id="3" name="Espace réservé du contenu 2"/>
          <p:cNvSpPr>
            <a:spLocks noGrp="1"/>
          </p:cNvSpPr>
          <p:nvPr>
            <p:ph idx="1"/>
          </p:nvPr>
        </p:nvSpPr>
        <p:spPr/>
        <p:txBody>
          <a:bodyPr/>
          <a:lstStyle/>
          <a:p>
            <a:r>
              <a:rPr lang="fr-FR" u="sng" dirty="0">
                <a:latin typeface="Calibri" panose="020F0502020204030204" pitchFamily="34" charset="0"/>
                <a:cs typeface="Calibri" panose="020F0502020204030204" pitchFamily="34" charset="0"/>
              </a:rPr>
              <a:t>« Je suis conscient des </a:t>
            </a:r>
            <a:r>
              <a:rPr lang="fr-FR" b="1" u="sng" dirty="0">
                <a:latin typeface="Calibri" panose="020F0502020204030204" pitchFamily="34" charset="0"/>
                <a:cs typeface="Calibri" panose="020F0502020204030204" pitchFamily="34" charset="0"/>
              </a:rPr>
              <a:t>défauts de structure de ce livre</a:t>
            </a:r>
            <a:r>
              <a:rPr lang="fr-FR" dirty="0">
                <a:latin typeface="Calibri" panose="020F0502020204030204" pitchFamily="34" charset="0"/>
                <a:cs typeface="Calibri" panose="020F0502020204030204" pitchFamily="34" charset="0"/>
              </a:rPr>
              <a:t>, et j’en demande pardon au lecteur. En fait, </a:t>
            </a:r>
            <a:r>
              <a:rPr lang="fr-FR" u="sng" dirty="0">
                <a:latin typeface="Calibri" panose="020F0502020204030204" pitchFamily="34" charset="0"/>
                <a:cs typeface="Calibri" panose="020F0502020204030204" pitchFamily="34" charset="0"/>
              </a:rPr>
              <a:t>celui-ci était déjà écrit</a:t>
            </a:r>
            <a:r>
              <a:rPr lang="fr-FR" dirty="0">
                <a:latin typeface="Calibri" panose="020F0502020204030204" pitchFamily="34" charset="0"/>
                <a:cs typeface="Calibri" panose="020F0502020204030204" pitchFamily="34" charset="0"/>
              </a:rPr>
              <a:t>, sinon en acte, du moins en </a:t>
            </a:r>
            <a:r>
              <a:rPr lang="fr-FR" u="sng" dirty="0">
                <a:latin typeface="Calibri" panose="020F0502020204030204" pitchFamily="34" charset="0"/>
                <a:cs typeface="Calibri" panose="020F0502020204030204" pitchFamily="34" charset="0"/>
              </a:rPr>
              <a:t>intention et en pensée </a:t>
            </a:r>
            <a:r>
              <a:rPr lang="fr-FR" dirty="0">
                <a:latin typeface="Calibri" panose="020F0502020204030204" pitchFamily="34" charset="0"/>
                <a:cs typeface="Calibri" panose="020F0502020204030204" pitchFamily="34" charset="0"/>
              </a:rPr>
              <a:t>dès l’époque du </a:t>
            </a:r>
            <a:r>
              <a:rPr lang="fr-FR" dirty="0" err="1">
                <a:latin typeface="Calibri" panose="020F0502020204030204" pitchFamily="34" charset="0"/>
                <a:cs typeface="Calibri" panose="020F0502020204030204" pitchFamily="34" charset="0"/>
              </a:rPr>
              <a:t>Lager</a:t>
            </a:r>
            <a:r>
              <a:rPr lang="fr-FR" dirty="0">
                <a:latin typeface="Calibri" panose="020F0502020204030204" pitchFamily="34" charset="0"/>
                <a:cs typeface="Calibri" panose="020F0502020204030204" pitchFamily="34" charset="0"/>
              </a:rPr>
              <a:t>. </a:t>
            </a:r>
            <a:r>
              <a:rPr lang="fr-FR" b="1" dirty="0">
                <a:latin typeface="Calibri" panose="020F0502020204030204" pitchFamily="34" charset="0"/>
                <a:cs typeface="Calibri" panose="020F0502020204030204" pitchFamily="34" charset="0"/>
              </a:rPr>
              <a:t>Le besoin de raconter aux « autres »,</a:t>
            </a:r>
            <a:r>
              <a:rPr lang="fr-FR" dirty="0">
                <a:latin typeface="Calibri" panose="020F0502020204030204" pitchFamily="34" charset="0"/>
                <a:cs typeface="Calibri" panose="020F0502020204030204" pitchFamily="34" charset="0"/>
              </a:rPr>
              <a:t> de faire participer les « autres », avait acquis chez nous, avant comme après notre libération, la violence d’une impulsion immédiate, aussi impérieuse que les autres besoins élémentaires ; c’est pour répondre à un tel besoin que j’ai écrit mon livre ; c’est avant tout en vue d’une libération intérieure. </a:t>
            </a:r>
            <a:r>
              <a:rPr lang="fr-FR" u="sng" dirty="0">
                <a:latin typeface="Calibri" panose="020F0502020204030204" pitchFamily="34" charset="0"/>
                <a:cs typeface="Calibri" panose="020F0502020204030204" pitchFamily="34" charset="0"/>
              </a:rPr>
              <a:t>De là son caractère fragmentaire : les chapitres en ont été rédigés non pas selon un déroulement logique, mais par ordre d’urgence. Le travail de liaison, de fusion, selon un plan déterminé, n’est intervenu qu’après.</a:t>
            </a:r>
          </a:p>
          <a:p>
            <a:r>
              <a:rPr lang="fr-FR" dirty="0">
                <a:latin typeface="Calibri" panose="020F0502020204030204" pitchFamily="34" charset="0"/>
                <a:cs typeface="Calibri" panose="020F0502020204030204" pitchFamily="34" charset="0"/>
              </a:rPr>
              <a:t>Il me semble inutile d’ajouter </a:t>
            </a:r>
            <a:r>
              <a:rPr lang="fr-FR" b="1" dirty="0">
                <a:latin typeface="Calibri" panose="020F0502020204030204" pitchFamily="34" charset="0"/>
                <a:cs typeface="Calibri" panose="020F0502020204030204" pitchFamily="34" charset="0"/>
              </a:rPr>
              <a:t>qu’aucun des faits n’y est inventé »</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2527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487680"/>
          </a:xfrm>
        </p:spPr>
        <p:txBody>
          <a:bodyPr>
            <a:normAutofit/>
          </a:bodyPr>
          <a:lstStyle/>
          <a:p>
            <a:r>
              <a:rPr lang="fr-FR" sz="1800" b="1" dirty="0">
                <a:solidFill>
                  <a:schemeClr val="tx1"/>
                </a:solidFill>
              </a:rPr>
              <a:t>Chapitre 11: « Le chant d’Ulysse ».</a:t>
            </a:r>
            <a:r>
              <a:rPr lang="fr-FR" sz="1800" dirty="0">
                <a:solidFill>
                  <a:schemeClr val="tx1"/>
                </a:solidFill>
              </a:rPr>
              <a:t> </a:t>
            </a:r>
          </a:p>
        </p:txBody>
      </p:sp>
      <p:sp>
        <p:nvSpPr>
          <p:cNvPr id="3" name="Espace réservé du contenu 2"/>
          <p:cNvSpPr>
            <a:spLocks noGrp="1"/>
          </p:cNvSpPr>
          <p:nvPr>
            <p:ph idx="1"/>
          </p:nvPr>
        </p:nvSpPr>
        <p:spPr>
          <a:xfrm>
            <a:off x="677333" y="1097280"/>
            <a:ext cx="9002243" cy="5368833"/>
          </a:xfrm>
        </p:spPr>
        <p:txBody>
          <a:bodyPr>
            <a:normAutofit lnSpcReduction="10000"/>
          </a:bodyPr>
          <a:lstStyle/>
          <a:p>
            <a:r>
              <a:rPr lang="fr-FR" dirty="0">
                <a:latin typeface="Calibri" panose="020F0502020204030204" pitchFamily="34" charset="0"/>
                <a:cs typeface="Calibri" panose="020F0502020204030204" pitchFamily="34" charset="0"/>
              </a:rPr>
              <a:t>Nous étions six à récurer et nettoyer </a:t>
            </a:r>
            <a:r>
              <a:rPr lang="fr-FR" u="sng" dirty="0">
                <a:latin typeface="Calibri" panose="020F0502020204030204" pitchFamily="34" charset="0"/>
                <a:cs typeface="Calibri" panose="020F0502020204030204" pitchFamily="34" charset="0"/>
              </a:rPr>
              <a:t>l’intérieur d’une citerne souterraine. La lumière du jour ne nous parvenait qu’à travers l’étroit portillon d’accès</a:t>
            </a:r>
            <a:r>
              <a:rPr lang="fr-FR" dirty="0">
                <a:latin typeface="Calibri" panose="020F0502020204030204" pitchFamily="34" charset="0"/>
                <a:cs typeface="Calibri" panose="020F0502020204030204" pitchFamily="34" charset="0"/>
              </a:rPr>
              <a:t>. C’était un travail de luxe car personne ne nous surveillait, mais il faisait froid et humide. La poussière de rouille nous brulait les yeux et nous laissait dans la bouche et la gorge comme un gout de sang. </a:t>
            </a:r>
            <a:r>
              <a:rPr lang="fr-FR" u="sng" dirty="0">
                <a:latin typeface="Calibri" panose="020F0502020204030204" pitchFamily="34" charset="0"/>
                <a:cs typeface="Calibri" panose="020F0502020204030204" pitchFamily="34" charset="0"/>
              </a:rPr>
              <a:t>L’échelle de corde qui pendait du portillon oscilla </a:t>
            </a:r>
            <a:r>
              <a:rPr lang="fr-FR" dirty="0">
                <a:latin typeface="Calibri" panose="020F0502020204030204" pitchFamily="34" charset="0"/>
                <a:cs typeface="Calibri" panose="020F0502020204030204" pitchFamily="34" charset="0"/>
              </a:rPr>
              <a:t>: quelqu’un venait. Deutsch éteignit sa cigarette, </a:t>
            </a:r>
            <a:r>
              <a:rPr lang="fr-FR" dirty="0" err="1">
                <a:latin typeface="Calibri" panose="020F0502020204030204" pitchFamily="34" charset="0"/>
                <a:cs typeface="Calibri" panose="020F0502020204030204" pitchFamily="34" charset="0"/>
              </a:rPr>
              <a:t>Goldner</a:t>
            </a:r>
            <a:r>
              <a:rPr lang="fr-FR" dirty="0">
                <a:latin typeface="Calibri" panose="020F0502020204030204" pitchFamily="34" charset="0"/>
                <a:cs typeface="Calibri" panose="020F0502020204030204" pitchFamily="34" charset="0"/>
              </a:rPr>
              <a:t> réveilla </a:t>
            </a:r>
            <a:r>
              <a:rPr lang="fr-FR" dirty="0" err="1">
                <a:latin typeface="Calibri" panose="020F0502020204030204" pitchFamily="34" charset="0"/>
                <a:cs typeface="Calibri" panose="020F0502020204030204" pitchFamily="34" charset="0"/>
              </a:rPr>
              <a:t>Sivadjan</a:t>
            </a:r>
            <a:r>
              <a:rPr lang="fr-FR" dirty="0">
                <a:latin typeface="Calibri" panose="020F0502020204030204" pitchFamily="34" charset="0"/>
                <a:cs typeface="Calibri" panose="020F0502020204030204" pitchFamily="34" charset="0"/>
              </a:rPr>
              <a:t> ; tout le monde se remit à racler énergiquement la sonore paroi de tôle.</a:t>
            </a:r>
          </a:p>
          <a:p>
            <a:r>
              <a:rPr lang="fr-FR" dirty="0">
                <a:latin typeface="Calibri" panose="020F0502020204030204" pitchFamily="34" charset="0"/>
                <a:cs typeface="Calibri" panose="020F0502020204030204" pitchFamily="34" charset="0"/>
              </a:rPr>
              <a:t>Ce n’était pas le </a:t>
            </a:r>
            <a:r>
              <a:rPr lang="fr-FR" dirty="0" err="1">
                <a:latin typeface="Calibri" panose="020F0502020204030204" pitchFamily="34" charset="0"/>
                <a:cs typeface="Calibri" panose="020F0502020204030204" pitchFamily="34" charset="0"/>
              </a:rPr>
              <a:t>Vorarbeiter</a:t>
            </a:r>
            <a:r>
              <a:rPr lang="fr-FR" dirty="0">
                <a:latin typeface="Calibri" panose="020F0502020204030204" pitchFamily="34" charset="0"/>
                <a:cs typeface="Calibri" panose="020F0502020204030204" pitchFamily="34" charset="0"/>
              </a:rPr>
              <a:t>, ce n’était que Jean, le </a:t>
            </a:r>
            <a:r>
              <a:rPr lang="fr-FR" dirty="0" err="1">
                <a:latin typeface="Calibri" panose="020F0502020204030204" pitchFamily="34" charset="0"/>
                <a:cs typeface="Calibri" panose="020F0502020204030204" pitchFamily="34" charset="0"/>
              </a:rPr>
              <a:t>Pikolo</a:t>
            </a:r>
            <a:r>
              <a:rPr lang="fr-FR" dirty="0">
                <a:latin typeface="Calibri" panose="020F0502020204030204" pitchFamily="34" charset="0"/>
                <a:cs typeface="Calibri" panose="020F0502020204030204" pitchFamily="34" charset="0"/>
              </a:rPr>
              <a:t> de notre </a:t>
            </a:r>
            <a:r>
              <a:rPr lang="fr-FR" dirty="0" err="1">
                <a:latin typeface="Calibri" panose="020F0502020204030204" pitchFamily="34" charset="0"/>
                <a:cs typeface="Calibri" panose="020F0502020204030204" pitchFamily="34" charset="0"/>
              </a:rPr>
              <a:t>Kommando</a:t>
            </a:r>
            <a:r>
              <a:rPr lang="fr-FR" dirty="0">
                <a:latin typeface="Calibri" panose="020F0502020204030204" pitchFamily="34" charset="0"/>
                <a:cs typeface="Calibri" panose="020F0502020204030204" pitchFamily="34" charset="0"/>
              </a:rPr>
              <a:t>. Jean était un étudiant alsacien (…) Jean parlait couramment le français et l’allemand (…) </a:t>
            </a:r>
          </a:p>
          <a:p>
            <a:r>
              <a:rPr lang="fr-FR" dirty="0">
                <a:latin typeface="Calibri" panose="020F0502020204030204" pitchFamily="34" charset="0"/>
                <a:cs typeface="Calibri" panose="020F0502020204030204" pitchFamily="34" charset="0"/>
              </a:rPr>
              <a:t>Accroché d’une main à l’échelle, il me désigna du doigt ! </a:t>
            </a:r>
          </a:p>
          <a:p>
            <a:r>
              <a:rPr lang="fr-FR" i="1" dirty="0">
                <a:latin typeface="Calibri" panose="020F0502020204030204" pitchFamily="34" charset="0"/>
                <a:cs typeface="Calibri" panose="020F0502020204030204" pitchFamily="34" charset="0"/>
              </a:rPr>
              <a:t>-Aujourd’hui c’est Primo qui viendra avec moi chercher la soupe. </a:t>
            </a:r>
            <a:r>
              <a:rPr lang="fr-FR" dirty="0">
                <a:latin typeface="Calibri" panose="020F0502020204030204" pitchFamily="34" charset="0"/>
                <a:cs typeface="Calibri" panose="020F0502020204030204" pitchFamily="34" charset="0"/>
              </a:rPr>
              <a:t>(…)</a:t>
            </a:r>
          </a:p>
          <a:p>
            <a:r>
              <a:rPr lang="fr-FR" u="sng" dirty="0">
                <a:latin typeface="Calibri" panose="020F0502020204030204" pitchFamily="34" charset="0"/>
                <a:cs typeface="Calibri" panose="020F0502020204030204" pitchFamily="34" charset="0"/>
              </a:rPr>
              <a:t>Il se glissa dehors, et moi je le suivis, clignant des yeux dans la splendeur du jour. Dehors l’air était tiède, et sous le soleil il montait de la terre une odeur légère de peinture et de goudron qui me rappelait une plage d’été de mon enfance. </a:t>
            </a:r>
            <a:r>
              <a:rPr lang="fr-FR" u="sng" dirty="0" err="1">
                <a:latin typeface="Calibri" panose="020F0502020204030204" pitchFamily="34" charset="0"/>
                <a:cs typeface="Calibri" panose="020F0502020204030204" pitchFamily="34" charset="0"/>
              </a:rPr>
              <a:t>Pikolo</a:t>
            </a:r>
            <a:r>
              <a:rPr lang="fr-FR" u="sng" dirty="0">
                <a:latin typeface="Calibri" panose="020F0502020204030204" pitchFamily="34" charset="0"/>
                <a:cs typeface="Calibri" panose="020F0502020204030204" pitchFamily="34" charset="0"/>
              </a:rPr>
              <a:t> me donna un des deux bâtons et nous nous mîmes en route sous le ciel limpide de juin</a:t>
            </a:r>
            <a:r>
              <a:rPr lang="fr-FR" dirty="0">
                <a:latin typeface="Calibri" panose="020F0502020204030204" pitchFamily="34" charset="0"/>
                <a:cs typeface="Calibri" panose="020F0502020204030204" pitchFamily="34" charset="0"/>
              </a:rPr>
              <a:t>. </a:t>
            </a:r>
          </a:p>
          <a:p>
            <a:r>
              <a:rPr lang="fr-FR" dirty="0">
                <a:latin typeface="Calibri" panose="020F0502020204030204" pitchFamily="34" charset="0"/>
                <a:cs typeface="Calibri" panose="020F0502020204030204" pitchFamily="34" charset="0"/>
              </a:rPr>
              <a:t>Je voulais le remercier, mais il m’interrompit : ce n’était pas la peine. On voyait les Carpates couvertes de neige. Je respirais l’air frais, je me sentais étonnamment léger.  (…)</a:t>
            </a:r>
          </a:p>
        </p:txBody>
      </p:sp>
    </p:spTree>
    <p:extLst>
      <p:ext uri="{BB962C8B-B14F-4D97-AF65-F5344CB8AC3E}">
        <p14:creationId xmlns:p14="http://schemas.microsoft.com/office/powerpoint/2010/main" val="585069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627017" y="318725"/>
            <a:ext cx="8596313" cy="6134326"/>
          </a:xfrm>
        </p:spPr>
        <p:txBody>
          <a:bodyPr>
            <a:noAutofit/>
          </a:bodyPr>
          <a:lstStyle/>
          <a:p>
            <a:r>
              <a:rPr lang="fr-FR" dirty="0">
                <a:latin typeface="Calibri" panose="020F0502020204030204" pitchFamily="34" charset="0"/>
                <a:cs typeface="Calibri" panose="020F0502020204030204" pitchFamily="34" charset="0"/>
              </a:rPr>
              <a:t>(…) Pour lui, parler en français ou en allemand, c’est la même chose ? Oui, c’est la même chose, il pense aussi bien dans les deux langues. Il a passé un mois en Ligurie, il aime l’Italie, il voudrait apprendre l’italien. Moi Je serai content de lui donner quelques leçons (…) </a:t>
            </a:r>
          </a:p>
          <a:p>
            <a:r>
              <a:rPr lang="fr-FR" b="1" dirty="0">
                <a:latin typeface="Calibri" panose="020F0502020204030204" pitchFamily="34" charset="0"/>
                <a:cs typeface="Calibri" panose="020F0502020204030204" pitchFamily="34" charset="0"/>
              </a:rPr>
              <a:t>… Le chant d’Ulysse. A savoir comment et pourquoi cela m’est venu à l’esprit</a:t>
            </a:r>
            <a:r>
              <a:rPr lang="fr-FR" dirty="0">
                <a:latin typeface="Calibri" panose="020F0502020204030204" pitchFamily="34" charset="0"/>
                <a:cs typeface="Calibri" panose="020F0502020204030204" pitchFamily="34" charset="0"/>
              </a:rPr>
              <a:t> : mais nous n’avons pas le temps de choisir, cette heure n’est déjà plus une heure. </a:t>
            </a:r>
            <a:r>
              <a:rPr lang="fr-FR" b="1" dirty="0">
                <a:latin typeface="Calibri" panose="020F0502020204030204" pitchFamily="34" charset="0"/>
                <a:cs typeface="Calibri" panose="020F0502020204030204" pitchFamily="34" charset="0"/>
              </a:rPr>
              <a:t>Si Jean est intelligent, il comprendra. Il comprendra : aujourd’hui j’en suis sûr.  (…</a:t>
            </a:r>
            <a:r>
              <a:rPr lang="fr-FR" dirty="0">
                <a:latin typeface="Calibri" panose="020F0502020204030204" pitchFamily="34" charset="0"/>
                <a:cs typeface="Calibri" panose="020F0502020204030204" pitchFamily="34" charset="0"/>
              </a:rPr>
              <a:t>)</a:t>
            </a:r>
          </a:p>
          <a:p>
            <a:r>
              <a:rPr lang="fr-FR" dirty="0">
                <a:latin typeface="Calibri" panose="020F0502020204030204" pitchFamily="34" charset="0"/>
                <a:cs typeface="Calibri" panose="020F0502020204030204" pitchFamily="34" charset="0"/>
              </a:rPr>
              <a:t>Et après « </a:t>
            </a:r>
            <a:r>
              <a:rPr lang="fr-FR" dirty="0" err="1">
                <a:latin typeface="Calibri" panose="020F0502020204030204" pitchFamily="34" charset="0"/>
                <a:cs typeface="Calibri" panose="020F0502020204030204" pitchFamily="34" charset="0"/>
              </a:rPr>
              <a:t>Quando</a:t>
            </a:r>
            <a:r>
              <a:rPr lang="fr-FR" dirty="0">
                <a:latin typeface="Calibri" panose="020F0502020204030204" pitchFamily="34" charset="0"/>
                <a:cs typeface="Calibri" panose="020F0502020204030204" pitchFamily="34" charset="0"/>
              </a:rPr>
              <a:t> » ? Rien. Un trou de mémoire. « prima </a:t>
            </a:r>
            <a:r>
              <a:rPr lang="fr-FR" dirty="0" err="1">
                <a:latin typeface="Calibri" panose="020F0502020204030204" pitchFamily="34" charset="0"/>
                <a:cs typeface="Calibri" panose="020F0502020204030204" pitchFamily="34" charset="0"/>
              </a:rPr>
              <a:t>che</a:t>
            </a:r>
            <a:r>
              <a:rPr lang="fr-FR" dirty="0">
                <a:latin typeface="Calibri" panose="020F0502020204030204" pitchFamily="34" charset="0"/>
                <a:cs typeface="Calibri" panose="020F0502020204030204" pitchFamily="34" charset="0"/>
              </a:rPr>
              <a:t> si </a:t>
            </a:r>
            <a:r>
              <a:rPr lang="fr-FR" dirty="0" err="1">
                <a:latin typeface="Calibri" panose="020F0502020204030204" pitchFamily="34" charset="0"/>
                <a:cs typeface="Calibri" panose="020F0502020204030204" pitchFamily="34" charset="0"/>
              </a:rPr>
              <a:t>Enéa</a:t>
            </a:r>
            <a:r>
              <a:rPr lang="fr-FR" dirty="0">
                <a:latin typeface="Calibri" panose="020F0502020204030204" pitchFamily="34" charset="0"/>
                <a:cs typeface="Calibri" panose="020F0502020204030204" pitchFamily="34" charset="0"/>
              </a:rPr>
              <a:t> la nominasse. » Nouveau blanc. Un autre fragment inutilisable me revient à l’esprit : « …la </a:t>
            </a:r>
            <a:r>
              <a:rPr lang="fr-FR" dirty="0" err="1">
                <a:latin typeface="Calibri" panose="020F0502020204030204" pitchFamily="34" charset="0"/>
                <a:cs typeface="Calibri" panose="020F0502020204030204" pitchFamily="34" charset="0"/>
              </a:rPr>
              <a:t>piétà</a:t>
            </a:r>
            <a:r>
              <a:rPr lang="fr-FR" dirty="0">
                <a:latin typeface="Calibri" panose="020F0502020204030204" pitchFamily="34" charset="0"/>
                <a:cs typeface="Calibri" panose="020F0502020204030204" pitchFamily="34" charset="0"/>
              </a:rPr>
              <a:t> Del </a:t>
            </a:r>
            <a:r>
              <a:rPr lang="fr-FR" dirty="0" err="1">
                <a:latin typeface="Calibri" panose="020F0502020204030204" pitchFamily="34" charset="0"/>
                <a:cs typeface="Calibri" panose="020F0502020204030204" pitchFamily="34" charset="0"/>
              </a:rPr>
              <a:t>vecchio</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padre</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né’l</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débito</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amore</a:t>
            </a:r>
            <a:r>
              <a:rPr lang="fr-FR" dirty="0">
                <a:latin typeface="Calibri" panose="020F0502020204030204" pitchFamily="34" charset="0"/>
                <a:cs typeface="Calibri" panose="020F0502020204030204" pitchFamily="34" charset="0"/>
              </a:rPr>
              <a:t> Che </a:t>
            </a:r>
            <a:r>
              <a:rPr lang="fr-FR" dirty="0" err="1">
                <a:latin typeface="Calibri" panose="020F0502020204030204" pitchFamily="34" charset="0"/>
                <a:cs typeface="Calibri" panose="020F0502020204030204" pitchFamily="34" charset="0"/>
              </a:rPr>
              <a:t>dovena</a:t>
            </a:r>
            <a:r>
              <a:rPr lang="fr-FR" dirty="0">
                <a:latin typeface="Calibri" panose="020F0502020204030204" pitchFamily="34" charset="0"/>
                <a:cs typeface="Calibri" panose="020F0502020204030204" pitchFamily="34" charset="0"/>
              </a:rPr>
              <a:t> Penelope far </a:t>
            </a:r>
            <a:r>
              <a:rPr lang="fr-FR" dirty="0" err="1">
                <a:latin typeface="Calibri" panose="020F0502020204030204" pitchFamily="34" charset="0"/>
                <a:cs typeface="Calibri" panose="020F0502020204030204" pitchFamily="34" charset="0"/>
              </a:rPr>
              <a:t>léta</a:t>
            </a:r>
            <a:r>
              <a:rPr lang="fr-FR" dirty="0">
                <a:latin typeface="Calibri" panose="020F0502020204030204" pitchFamily="34" charset="0"/>
                <a:cs typeface="Calibri" panose="020F0502020204030204" pitchFamily="34" charset="0"/>
              </a:rPr>
              <a:t>… », mais est-ce que c’est bien ca ? </a:t>
            </a:r>
          </a:p>
          <a:p>
            <a:r>
              <a:rPr lang="fr-FR" dirty="0">
                <a:latin typeface="Calibri" panose="020F0502020204030204" pitchFamily="34" charset="0"/>
                <a:cs typeface="Calibri" panose="020F0502020204030204" pitchFamily="34" charset="0"/>
              </a:rPr>
              <a:t>« …Ma </a:t>
            </a:r>
            <a:r>
              <a:rPr lang="fr-FR" dirty="0" err="1">
                <a:latin typeface="Calibri" panose="020F0502020204030204" pitchFamily="34" charset="0"/>
                <a:cs typeface="Calibri" panose="020F0502020204030204" pitchFamily="34" charset="0"/>
              </a:rPr>
              <a:t>misi</a:t>
            </a:r>
            <a:r>
              <a:rPr lang="fr-FR" dirty="0">
                <a:latin typeface="Calibri" panose="020F0502020204030204" pitchFamily="34" charset="0"/>
                <a:cs typeface="Calibri" panose="020F0502020204030204" pitchFamily="34" charset="0"/>
              </a:rPr>
              <a:t> me per l’alto mare aperto. »</a:t>
            </a:r>
          </a:p>
          <a:p>
            <a:r>
              <a:rPr lang="fr-FR" dirty="0">
                <a:latin typeface="Calibri" panose="020F0502020204030204" pitchFamily="34" charset="0"/>
                <a:cs typeface="Calibri" panose="020F0502020204030204" pitchFamily="34" charset="0"/>
              </a:rPr>
              <a:t>Ce vers-là, si, j’en suis sûr, je me fais fort d’expliquer à </a:t>
            </a:r>
            <a:r>
              <a:rPr lang="fr-FR" dirty="0" err="1">
                <a:latin typeface="Calibri" panose="020F0502020204030204" pitchFamily="34" charset="0"/>
                <a:cs typeface="Calibri" panose="020F0502020204030204" pitchFamily="34" charset="0"/>
              </a:rPr>
              <a:t>Pikolo</a:t>
            </a:r>
            <a:r>
              <a:rPr lang="fr-FR" dirty="0">
                <a:latin typeface="Calibri" panose="020F0502020204030204" pitchFamily="34" charset="0"/>
                <a:cs typeface="Calibri" panose="020F0502020204030204" pitchFamily="34" charset="0"/>
              </a:rPr>
              <a:t>, de lui faire voir pourquoi « </a:t>
            </a:r>
            <a:r>
              <a:rPr lang="fr-FR" dirty="0" err="1">
                <a:latin typeface="Calibri" panose="020F0502020204030204" pitchFamily="34" charset="0"/>
                <a:cs typeface="Calibri" panose="020F0502020204030204" pitchFamily="34" charset="0"/>
              </a:rPr>
              <a:t>misi</a:t>
            </a:r>
            <a:r>
              <a:rPr lang="fr-FR" dirty="0">
                <a:latin typeface="Calibri" panose="020F0502020204030204" pitchFamily="34" charset="0"/>
                <a:cs typeface="Calibri" panose="020F0502020204030204" pitchFamily="34" charset="0"/>
              </a:rPr>
              <a:t> me » n’est pas « je me mis » : </a:t>
            </a:r>
            <a:r>
              <a:rPr lang="fr-FR" u="sng" dirty="0">
                <a:latin typeface="Calibri" panose="020F0502020204030204" pitchFamily="34" charset="0"/>
                <a:cs typeface="Calibri" panose="020F0502020204030204" pitchFamily="34" charset="0"/>
              </a:rPr>
              <a:t>c’est beaucoup plus fort, beaucoup plus audacieux que cela, c’est rompre un lien, se jeter délibérément sur un obstacle à franchir ; nous la connaissons bien cette impulsion</a:t>
            </a:r>
            <a:r>
              <a:rPr lang="fr-FR" dirty="0">
                <a:latin typeface="Calibri" panose="020F0502020204030204" pitchFamily="34" charset="0"/>
                <a:cs typeface="Calibri" panose="020F0502020204030204" pitchFamily="34" charset="0"/>
              </a:rPr>
              <a:t>. « L’alto mare aperto » : </a:t>
            </a:r>
            <a:r>
              <a:rPr lang="fr-FR" dirty="0" err="1">
                <a:latin typeface="Calibri" panose="020F0502020204030204" pitchFamily="34" charset="0"/>
                <a:cs typeface="Calibri" panose="020F0502020204030204" pitchFamily="34" charset="0"/>
              </a:rPr>
              <a:t>Pikolo</a:t>
            </a:r>
            <a:r>
              <a:rPr lang="fr-FR" dirty="0">
                <a:latin typeface="Calibri" panose="020F0502020204030204" pitchFamily="34" charset="0"/>
                <a:cs typeface="Calibri" panose="020F0502020204030204" pitchFamily="34" charset="0"/>
              </a:rPr>
              <a:t> a voyagé en mer, il sait ce que cela veut dire… c’est quand l’horizon se referme sur lui-même, dégagé, rectiligne, uni, et qu’il n’y a plus </a:t>
            </a:r>
            <a:r>
              <a:rPr lang="fr-FR" u="sng" dirty="0">
                <a:latin typeface="Calibri" panose="020F0502020204030204" pitchFamily="34" charset="0"/>
                <a:cs typeface="Calibri" panose="020F0502020204030204" pitchFamily="34" charset="0"/>
              </a:rPr>
              <a:t>dès lors que l’odeur de la mer : douces choses forcément lointaines</a:t>
            </a:r>
            <a:r>
              <a:rPr lang="fr-FR" b="1" u="sng" dirty="0">
                <a:latin typeface="Calibri" panose="020F0502020204030204" pitchFamily="34" charset="0"/>
                <a:cs typeface="Calibri" panose="020F0502020204030204" pitchFamily="34" charset="0"/>
              </a:rPr>
              <a:t>. </a:t>
            </a:r>
            <a:endParaRPr lang="fr-FR"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1596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74766" y="183107"/>
            <a:ext cx="8596313" cy="6439762"/>
          </a:xfrm>
        </p:spPr>
        <p:txBody>
          <a:bodyPr>
            <a:noAutofit/>
          </a:bodyPr>
          <a:lstStyle/>
          <a:p>
            <a:r>
              <a:rPr lang="fr-FR" dirty="0">
                <a:latin typeface="Calibri" panose="020F0502020204030204" pitchFamily="34" charset="0"/>
                <a:cs typeface="Calibri" panose="020F0502020204030204" pitchFamily="34" charset="0"/>
              </a:rPr>
              <a:t>« Mare aperto »/ « Mare aperto ». Je sais que ça rime avec « </a:t>
            </a:r>
            <a:r>
              <a:rPr lang="fr-FR" dirty="0" err="1">
                <a:latin typeface="Calibri" panose="020F0502020204030204" pitchFamily="34" charset="0"/>
                <a:cs typeface="Calibri" panose="020F0502020204030204" pitchFamily="34" charset="0"/>
              </a:rPr>
              <a:t>diserto</a:t>
            </a:r>
            <a:r>
              <a:rPr lang="fr-FR" dirty="0">
                <a:latin typeface="Calibri" panose="020F0502020204030204" pitchFamily="34" charset="0"/>
                <a:cs typeface="Calibri" panose="020F0502020204030204" pitchFamily="34" charset="0"/>
              </a:rPr>
              <a:t> » : « </a:t>
            </a:r>
            <a:r>
              <a:rPr lang="fr-FR" dirty="0" err="1">
                <a:latin typeface="Calibri" panose="020F0502020204030204" pitchFamily="34" charset="0"/>
                <a:cs typeface="Calibri" panose="020F0502020204030204" pitchFamily="34" charset="0"/>
              </a:rPr>
              <a:t>quella</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compagna</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Picciola</a:t>
            </a:r>
            <a:r>
              <a:rPr lang="fr-FR" dirty="0">
                <a:latin typeface="Calibri" panose="020F0502020204030204" pitchFamily="34" charset="0"/>
                <a:cs typeface="Calibri" panose="020F0502020204030204" pitchFamily="34" charset="0"/>
              </a:rPr>
              <a:t>, dalla </a:t>
            </a:r>
            <a:r>
              <a:rPr lang="fr-FR" dirty="0" err="1">
                <a:latin typeface="Calibri" panose="020F0502020204030204" pitchFamily="34" charset="0"/>
                <a:cs typeface="Calibri" panose="020F0502020204030204" pitchFamily="34" charset="0"/>
              </a:rPr>
              <a:t>qual</a:t>
            </a:r>
            <a:r>
              <a:rPr lang="fr-FR" dirty="0">
                <a:latin typeface="Calibri" panose="020F0502020204030204" pitchFamily="34" charset="0"/>
                <a:cs typeface="Calibri" panose="020F0502020204030204" pitchFamily="34" charset="0"/>
              </a:rPr>
              <a:t> non fui </a:t>
            </a:r>
            <a:r>
              <a:rPr lang="fr-FR" dirty="0" err="1">
                <a:latin typeface="Calibri" panose="020F0502020204030204" pitchFamily="34" charset="0"/>
                <a:cs typeface="Calibri" panose="020F0502020204030204" pitchFamily="34" charset="0"/>
              </a:rPr>
              <a:t>diserto</a:t>
            </a:r>
            <a:r>
              <a:rPr lang="fr-FR" dirty="0">
                <a:latin typeface="Calibri" panose="020F0502020204030204" pitchFamily="34" charset="0"/>
                <a:cs typeface="Calibri" panose="020F0502020204030204" pitchFamily="34" charset="0"/>
              </a:rPr>
              <a:t> » (</a:t>
            </a:r>
            <a:r>
              <a:rPr lang="fr-FR" i="1" dirty="0">
                <a:latin typeface="Calibri" panose="020F0502020204030204" pitchFamily="34" charset="0"/>
                <a:cs typeface="Calibri" panose="020F0502020204030204" pitchFamily="34" charset="0"/>
              </a:rPr>
              <a:t>et cette compagnie petite par qui jamais je ne fus abandonné</a:t>
            </a:r>
            <a:r>
              <a:rPr lang="fr-FR" dirty="0">
                <a:latin typeface="Calibri" panose="020F0502020204030204" pitchFamily="34" charset="0"/>
                <a:cs typeface="Calibri" panose="020F0502020204030204" pitchFamily="34" charset="0"/>
              </a:rPr>
              <a:t>), mais je ne me rappelle plus si ça vient avant ou après. Et puis le voyage, </a:t>
            </a:r>
            <a:r>
              <a:rPr lang="fr-FR" u="sng" dirty="0">
                <a:latin typeface="Calibri" panose="020F0502020204030204" pitchFamily="34" charset="0"/>
                <a:cs typeface="Calibri" panose="020F0502020204030204" pitchFamily="34" charset="0"/>
              </a:rPr>
              <a:t>le téméraire voyage </a:t>
            </a:r>
            <a:r>
              <a:rPr lang="fr-FR" b="1" u="sng" dirty="0">
                <a:latin typeface="Calibri" panose="020F0502020204030204" pitchFamily="34" charset="0"/>
                <a:cs typeface="Calibri" panose="020F0502020204030204" pitchFamily="34" charset="0"/>
              </a:rPr>
              <a:t>au-delà des colonnes d’Hercule</a:t>
            </a:r>
            <a:r>
              <a:rPr lang="fr-FR" b="1" dirty="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que c’est triste, je suis obligé de la raconter en prose : un sacrilège. Je n’en ai sauvé qu’un vers, mais qui mérite qu’on s’y arrête :</a:t>
            </a:r>
          </a:p>
          <a:p>
            <a:r>
              <a:rPr lang="fr-FR" dirty="0">
                <a:latin typeface="Calibri" panose="020F0502020204030204" pitchFamily="34" charset="0"/>
                <a:cs typeface="Calibri" panose="020F0502020204030204" pitchFamily="34" charset="0"/>
              </a:rPr>
              <a:t>… </a:t>
            </a:r>
            <a:r>
              <a:rPr lang="fr-FR" u="sng" dirty="0">
                <a:latin typeface="Calibri" panose="020F0502020204030204" pitchFamily="34" charset="0"/>
                <a:cs typeface="Calibri" panose="020F0502020204030204" pitchFamily="34" charset="0"/>
              </a:rPr>
              <a:t>« </a:t>
            </a:r>
            <a:r>
              <a:rPr lang="fr-FR" u="sng" dirty="0" err="1">
                <a:latin typeface="Calibri" panose="020F0502020204030204" pitchFamily="34" charset="0"/>
                <a:cs typeface="Calibri" panose="020F0502020204030204" pitchFamily="34" charset="0"/>
              </a:rPr>
              <a:t>Accio</a:t>
            </a:r>
            <a:r>
              <a:rPr lang="fr-FR" u="sng" dirty="0">
                <a:latin typeface="Calibri" panose="020F0502020204030204" pitchFamily="34" charset="0"/>
                <a:cs typeface="Calibri" panose="020F0502020204030204" pitchFamily="34" charset="0"/>
              </a:rPr>
              <a:t> </a:t>
            </a:r>
            <a:r>
              <a:rPr lang="fr-FR" u="sng" dirty="0" err="1">
                <a:latin typeface="Calibri" panose="020F0502020204030204" pitchFamily="34" charset="0"/>
                <a:cs typeface="Calibri" panose="020F0502020204030204" pitchFamily="34" charset="0"/>
              </a:rPr>
              <a:t>che</a:t>
            </a:r>
            <a:r>
              <a:rPr lang="fr-FR" u="sng" dirty="0">
                <a:latin typeface="Calibri" panose="020F0502020204030204" pitchFamily="34" charset="0"/>
                <a:cs typeface="Calibri" panose="020F0502020204030204" pitchFamily="34" charset="0"/>
              </a:rPr>
              <a:t> l’</a:t>
            </a:r>
            <a:r>
              <a:rPr lang="fr-FR" u="sng" dirty="0" err="1">
                <a:latin typeface="Calibri" panose="020F0502020204030204" pitchFamily="34" charset="0"/>
                <a:cs typeface="Calibri" panose="020F0502020204030204" pitchFamily="34" charset="0"/>
              </a:rPr>
              <a:t>uom</a:t>
            </a:r>
            <a:r>
              <a:rPr lang="fr-FR" u="sng" dirty="0">
                <a:latin typeface="Calibri" panose="020F0502020204030204" pitchFamily="34" charset="0"/>
                <a:cs typeface="Calibri" panose="020F0502020204030204" pitchFamily="34" charset="0"/>
              </a:rPr>
              <a:t> piu </a:t>
            </a:r>
            <a:r>
              <a:rPr lang="fr-FR" u="sng" dirty="0" err="1">
                <a:latin typeface="Calibri" panose="020F0502020204030204" pitchFamily="34" charset="0"/>
                <a:cs typeface="Calibri" panose="020F0502020204030204" pitchFamily="34" charset="0"/>
              </a:rPr>
              <a:t>oltre</a:t>
            </a:r>
            <a:r>
              <a:rPr lang="fr-FR" u="sng" dirty="0">
                <a:latin typeface="Calibri" panose="020F0502020204030204" pitchFamily="34" charset="0"/>
                <a:cs typeface="Calibri" panose="020F0502020204030204" pitchFamily="34" charset="0"/>
              </a:rPr>
              <a:t> si </a:t>
            </a:r>
            <a:r>
              <a:rPr lang="fr-FR" u="sng" dirty="0" err="1">
                <a:latin typeface="Calibri" panose="020F0502020204030204" pitchFamily="34" charset="0"/>
                <a:cs typeface="Calibri" panose="020F0502020204030204" pitchFamily="34" charset="0"/>
              </a:rPr>
              <a:t>metta</a:t>
            </a:r>
            <a:r>
              <a:rPr lang="fr-FR" u="sng" dirty="0">
                <a:latin typeface="Calibri" panose="020F0502020204030204" pitchFamily="34" charset="0"/>
                <a:cs typeface="Calibri" panose="020F0502020204030204" pitchFamily="34" charset="0"/>
              </a:rPr>
              <a:t>. </a:t>
            </a:r>
            <a:r>
              <a:rPr lang="fr-FR" i="1" u="sng" dirty="0">
                <a:latin typeface="Calibri" panose="020F0502020204030204" pitchFamily="34" charset="0"/>
                <a:cs typeface="Calibri" panose="020F0502020204030204" pitchFamily="34" charset="0"/>
              </a:rPr>
              <a:t>»(afin que l’homme n’allât pas au-delà)</a:t>
            </a:r>
          </a:p>
          <a:p>
            <a:r>
              <a:rPr lang="fr-FR" dirty="0">
                <a:latin typeface="Calibri" panose="020F0502020204030204" pitchFamily="34" charset="0"/>
                <a:cs typeface="Calibri" panose="020F0502020204030204" pitchFamily="34" charset="0"/>
              </a:rPr>
              <a:t>« si </a:t>
            </a:r>
            <a:r>
              <a:rPr lang="fr-FR" dirty="0" err="1">
                <a:latin typeface="Calibri" panose="020F0502020204030204" pitchFamily="34" charset="0"/>
                <a:cs typeface="Calibri" panose="020F0502020204030204" pitchFamily="34" charset="0"/>
              </a:rPr>
              <a:t>metta</a:t>
            </a:r>
            <a:r>
              <a:rPr lang="fr-FR" dirty="0">
                <a:latin typeface="Calibri" panose="020F0502020204030204" pitchFamily="34" charset="0"/>
                <a:cs typeface="Calibri" panose="020F0502020204030204" pitchFamily="34" charset="0"/>
              </a:rPr>
              <a:t> » : </a:t>
            </a:r>
            <a:r>
              <a:rPr lang="fr-FR" u="sng" dirty="0">
                <a:latin typeface="Calibri" panose="020F0502020204030204" pitchFamily="34" charset="0"/>
                <a:cs typeface="Calibri" panose="020F0502020204030204" pitchFamily="34" charset="0"/>
              </a:rPr>
              <a:t>il fallait que je vienne au </a:t>
            </a:r>
            <a:r>
              <a:rPr lang="fr-FR" u="sng" dirty="0" err="1">
                <a:latin typeface="Calibri" panose="020F0502020204030204" pitchFamily="34" charset="0"/>
                <a:cs typeface="Calibri" panose="020F0502020204030204" pitchFamily="34" charset="0"/>
              </a:rPr>
              <a:t>Lager</a:t>
            </a:r>
            <a:r>
              <a:rPr lang="fr-FR" u="sng" dirty="0">
                <a:latin typeface="Calibri" panose="020F0502020204030204" pitchFamily="34" charset="0"/>
                <a:cs typeface="Calibri" panose="020F0502020204030204" pitchFamily="34" charset="0"/>
              </a:rPr>
              <a:t> pour m’apercevoir que c’est le même tour que tout à l’heure : « e </a:t>
            </a:r>
            <a:r>
              <a:rPr lang="fr-FR" u="sng" dirty="0" err="1">
                <a:latin typeface="Calibri" panose="020F0502020204030204" pitchFamily="34" charset="0"/>
                <a:cs typeface="Calibri" panose="020F0502020204030204" pitchFamily="34" charset="0"/>
              </a:rPr>
              <a:t>misi</a:t>
            </a:r>
            <a:r>
              <a:rPr lang="fr-FR" u="sng" dirty="0">
                <a:latin typeface="Calibri" panose="020F0502020204030204" pitchFamily="34" charset="0"/>
                <a:cs typeface="Calibri" panose="020F0502020204030204" pitchFamily="34" charset="0"/>
              </a:rPr>
              <a:t> me ». </a:t>
            </a:r>
            <a:r>
              <a:rPr lang="fr-FR" dirty="0">
                <a:latin typeface="Calibri" panose="020F0502020204030204" pitchFamily="34" charset="0"/>
                <a:cs typeface="Calibri" panose="020F0502020204030204" pitchFamily="34" charset="0"/>
              </a:rPr>
              <a:t>Mais je n’en parle pas à Jean, je ne suis pas sûr que ce soit une remarque importante. Il y aurait tant d’autres choses à dire, et le soleil est déjà haut, midi approche. Je suis pressé, furieusement pressé. </a:t>
            </a:r>
          </a:p>
          <a:p>
            <a:r>
              <a:rPr lang="fr-FR" dirty="0">
                <a:latin typeface="Calibri" panose="020F0502020204030204" pitchFamily="34" charset="0"/>
                <a:cs typeface="Calibri" panose="020F0502020204030204" pitchFamily="34" charset="0"/>
              </a:rPr>
              <a:t>J’y suis, attention </a:t>
            </a:r>
            <a:r>
              <a:rPr lang="fr-FR" dirty="0" err="1">
                <a:latin typeface="Calibri" panose="020F0502020204030204" pitchFamily="34" charset="0"/>
                <a:cs typeface="Calibri" panose="020F0502020204030204" pitchFamily="34" charset="0"/>
              </a:rPr>
              <a:t>Pikolo</a:t>
            </a:r>
            <a:r>
              <a:rPr lang="fr-FR" dirty="0">
                <a:latin typeface="Calibri" panose="020F0502020204030204" pitchFamily="34" charset="0"/>
                <a:cs typeface="Calibri" panose="020F0502020204030204" pitchFamily="34" charset="0"/>
              </a:rPr>
              <a:t>, </a:t>
            </a:r>
            <a:r>
              <a:rPr lang="fr-FR" u="sng" dirty="0">
                <a:latin typeface="Calibri" panose="020F0502020204030204" pitchFamily="34" charset="0"/>
                <a:cs typeface="Calibri" panose="020F0502020204030204" pitchFamily="34" charset="0"/>
              </a:rPr>
              <a:t>ouvre grands tes oreilles et ton esprit, j’ai besoin que tu comprennes :</a:t>
            </a:r>
          </a:p>
          <a:p>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Considerate</a:t>
            </a:r>
            <a:r>
              <a:rPr lang="fr-FR" b="1" dirty="0">
                <a:latin typeface="Calibri" panose="020F0502020204030204" pitchFamily="34" charset="0"/>
                <a:cs typeface="Calibri" panose="020F0502020204030204" pitchFamily="34" charset="0"/>
              </a:rPr>
              <a:t> la </a:t>
            </a:r>
            <a:r>
              <a:rPr lang="fr-FR" b="1" dirty="0" err="1">
                <a:latin typeface="Calibri" panose="020F0502020204030204" pitchFamily="34" charset="0"/>
                <a:cs typeface="Calibri" panose="020F0502020204030204" pitchFamily="34" charset="0"/>
              </a:rPr>
              <a:t>vostra</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semenza</a:t>
            </a:r>
            <a:r>
              <a:rPr lang="fr-FR" b="1" dirty="0">
                <a:latin typeface="Calibri" panose="020F0502020204030204" pitchFamily="34" charset="0"/>
                <a:cs typeface="Calibri" panose="020F0502020204030204" pitchFamily="34" charset="0"/>
              </a:rPr>
              <a:t>, </a:t>
            </a:r>
            <a:r>
              <a:rPr lang="fr-FR" b="1" i="1" dirty="0">
                <a:latin typeface="Calibri" panose="020F0502020204030204" pitchFamily="34" charset="0"/>
                <a:cs typeface="Calibri" panose="020F0502020204030204" pitchFamily="34" charset="0"/>
              </a:rPr>
              <a:t>(Considérez votre semence) </a:t>
            </a:r>
          </a:p>
          <a:p>
            <a:r>
              <a:rPr lang="fr-FR" b="1" dirty="0" err="1">
                <a:latin typeface="Calibri" panose="020F0502020204030204" pitchFamily="34" charset="0"/>
                <a:cs typeface="Calibri" panose="020F0502020204030204" pitchFamily="34" charset="0"/>
              </a:rPr>
              <a:t>fatti</a:t>
            </a:r>
            <a:r>
              <a:rPr lang="fr-FR" b="1" dirty="0">
                <a:latin typeface="Calibri" panose="020F0502020204030204" pitchFamily="34" charset="0"/>
                <a:cs typeface="Calibri" panose="020F0502020204030204" pitchFamily="34" charset="0"/>
              </a:rPr>
              <a:t> non </a:t>
            </a:r>
            <a:r>
              <a:rPr lang="fr-FR" b="1" dirty="0" err="1">
                <a:latin typeface="Calibri" panose="020F0502020204030204" pitchFamily="34" charset="0"/>
                <a:cs typeface="Calibri" panose="020F0502020204030204" pitchFamily="34" charset="0"/>
              </a:rPr>
              <a:t>foste</a:t>
            </a:r>
            <a:r>
              <a:rPr lang="fr-FR" b="1" dirty="0">
                <a:latin typeface="Calibri" panose="020F0502020204030204" pitchFamily="34" charset="0"/>
                <a:cs typeface="Calibri" panose="020F0502020204030204" pitchFamily="34" charset="0"/>
              </a:rPr>
              <a:t> a </a:t>
            </a:r>
            <a:r>
              <a:rPr lang="fr-FR" b="1" dirty="0" err="1">
                <a:latin typeface="Calibri" panose="020F0502020204030204" pitchFamily="34" charset="0"/>
                <a:cs typeface="Calibri" panose="020F0502020204030204" pitchFamily="34" charset="0"/>
              </a:rPr>
              <a:t>viver</a:t>
            </a:r>
            <a:r>
              <a:rPr lang="fr-FR" b="1" dirty="0">
                <a:latin typeface="Calibri" panose="020F0502020204030204" pitchFamily="34" charset="0"/>
                <a:cs typeface="Calibri" panose="020F0502020204030204" pitchFamily="34" charset="0"/>
              </a:rPr>
              <a:t> come </a:t>
            </a:r>
            <a:r>
              <a:rPr lang="fr-FR" b="1" dirty="0" err="1">
                <a:latin typeface="Calibri" panose="020F0502020204030204" pitchFamily="34" charset="0"/>
                <a:cs typeface="Calibri" panose="020F0502020204030204" pitchFamily="34" charset="0"/>
              </a:rPr>
              <a:t>bruti</a:t>
            </a:r>
            <a:r>
              <a:rPr lang="fr-FR" b="1" dirty="0">
                <a:latin typeface="Calibri" panose="020F0502020204030204" pitchFamily="34" charset="0"/>
                <a:cs typeface="Calibri" panose="020F0502020204030204" pitchFamily="34" charset="0"/>
              </a:rPr>
              <a:t> </a:t>
            </a:r>
            <a:r>
              <a:rPr lang="fr-FR" b="1" i="1" dirty="0">
                <a:latin typeface="Calibri" panose="020F0502020204030204" pitchFamily="34" charset="0"/>
                <a:cs typeface="Calibri" panose="020F0502020204030204" pitchFamily="34" charset="0"/>
              </a:rPr>
              <a:t>(vous ne fûtes pas faits pour vivre comme des bêtes)</a:t>
            </a:r>
          </a:p>
          <a:p>
            <a:r>
              <a:rPr lang="fr-FR" b="1" dirty="0">
                <a:latin typeface="Calibri" panose="020F0502020204030204" pitchFamily="34" charset="0"/>
                <a:cs typeface="Calibri" panose="020F0502020204030204" pitchFamily="34" charset="0"/>
              </a:rPr>
              <a:t>Ma per </a:t>
            </a:r>
            <a:r>
              <a:rPr lang="fr-FR" b="1" dirty="0" err="1">
                <a:latin typeface="Calibri" panose="020F0502020204030204" pitchFamily="34" charset="0"/>
                <a:cs typeface="Calibri" panose="020F0502020204030204" pitchFamily="34" charset="0"/>
              </a:rPr>
              <a:t>seguir</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virtute</a:t>
            </a:r>
            <a:r>
              <a:rPr lang="fr-FR" b="1" dirty="0">
                <a:latin typeface="Calibri" panose="020F0502020204030204" pitchFamily="34" charset="0"/>
                <a:cs typeface="Calibri" panose="020F0502020204030204" pitchFamily="34" charset="0"/>
              </a:rPr>
              <a:t> e </a:t>
            </a:r>
            <a:r>
              <a:rPr lang="fr-FR" b="1" dirty="0" err="1">
                <a:latin typeface="Calibri" panose="020F0502020204030204" pitchFamily="34" charset="0"/>
                <a:cs typeface="Calibri" panose="020F0502020204030204" pitchFamily="34" charset="0"/>
              </a:rPr>
              <a:t>conoscenza</a:t>
            </a:r>
            <a:r>
              <a:rPr lang="fr-FR" b="1" dirty="0">
                <a:latin typeface="Calibri" panose="020F0502020204030204" pitchFamily="34" charset="0"/>
                <a:cs typeface="Calibri" panose="020F0502020204030204" pitchFamily="34" charset="0"/>
              </a:rPr>
              <a:t> » </a:t>
            </a:r>
            <a:r>
              <a:rPr lang="fr-FR" b="1" i="1" dirty="0">
                <a:latin typeface="Calibri" panose="020F0502020204030204" pitchFamily="34" charset="0"/>
                <a:cs typeface="Calibri" panose="020F0502020204030204" pitchFamily="34" charset="0"/>
              </a:rPr>
              <a:t>(mais pour suivre vertu et connaissance.  )</a:t>
            </a:r>
          </a:p>
          <a:p>
            <a:r>
              <a:rPr lang="fr-FR" dirty="0">
                <a:latin typeface="Calibri" panose="020F0502020204030204" pitchFamily="34" charset="0"/>
                <a:cs typeface="Calibri" panose="020F0502020204030204" pitchFamily="34" charset="0"/>
              </a:rPr>
              <a:t>Et c’est comme </a:t>
            </a:r>
            <a:r>
              <a:rPr lang="fr-FR" b="1" u="sng" dirty="0">
                <a:latin typeface="Calibri" panose="020F0502020204030204" pitchFamily="34" charset="0"/>
                <a:cs typeface="Calibri" panose="020F0502020204030204" pitchFamily="34" charset="0"/>
              </a:rPr>
              <a:t>si moi j’entendais ces paroles pour la première fois, comme une sonnerie de trompettes, comme la voix de Dieu. L’espace d’un instant, j’ai oublié qui je suis et où je suis. </a:t>
            </a:r>
          </a:p>
          <a:p>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299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61703" y="370976"/>
            <a:ext cx="8596313" cy="6121264"/>
          </a:xfrm>
        </p:spPr>
        <p:txBody>
          <a:bodyPr>
            <a:noAutofit/>
          </a:bodyPr>
          <a:lstStyle/>
          <a:p>
            <a:r>
              <a:rPr lang="fr-FR" dirty="0" err="1">
                <a:latin typeface="Calibri" panose="020F0502020204030204" pitchFamily="34" charset="0"/>
                <a:cs typeface="Calibri" panose="020F0502020204030204" pitchFamily="34" charset="0"/>
              </a:rPr>
              <a:t>Pikolo</a:t>
            </a:r>
            <a:r>
              <a:rPr lang="fr-FR" dirty="0">
                <a:latin typeface="Calibri" panose="020F0502020204030204" pitchFamily="34" charset="0"/>
                <a:cs typeface="Calibri" panose="020F0502020204030204" pitchFamily="34" charset="0"/>
              </a:rPr>
              <a:t> me prie de répéter (…) il a senti que </a:t>
            </a:r>
            <a:r>
              <a:rPr lang="fr-FR" u="sng" dirty="0">
                <a:latin typeface="Calibri" panose="020F0502020204030204" pitchFamily="34" charset="0"/>
                <a:cs typeface="Calibri" panose="020F0502020204030204" pitchFamily="34" charset="0"/>
              </a:rPr>
              <a:t>ces paroles le concernent, qu’elles concernent tous les hommes qui souffrent, et nous en particulier ; qu’elles nous concernent nous deux, qui osons nous arrêter à ces choses-là avec les bâtons de la corvée de soupe sur les épaules.</a:t>
            </a:r>
            <a:br>
              <a:rPr lang="fr-FR" u="sng"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Li </a:t>
            </a:r>
            <a:r>
              <a:rPr lang="fr-FR" dirty="0" err="1">
                <a:latin typeface="Calibri" panose="020F0502020204030204" pitchFamily="34" charset="0"/>
                <a:cs typeface="Calibri" panose="020F0502020204030204" pitchFamily="34" charset="0"/>
              </a:rPr>
              <a:t>miei</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compagni</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fec’io</a:t>
            </a:r>
            <a:r>
              <a:rPr lang="fr-FR" dirty="0">
                <a:latin typeface="Calibri" panose="020F0502020204030204" pitchFamily="34" charset="0"/>
                <a:cs typeface="Calibri" panose="020F0502020204030204" pitchFamily="34" charset="0"/>
              </a:rPr>
              <a:t> si </a:t>
            </a:r>
            <a:r>
              <a:rPr lang="fr-FR" dirty="0" err="1">
                <a:latin typeface="Calibri" panose="020F0502020204030204" pitchFamily="34" charset="0"/>
                <a:cs typeface="Calibri" panose="020F0502020204030204" pitchFamily="34" charset="0"/>
              </a:rPr>
              <a:t>acuti</a:t>
            </a:r>
            <a:r>
              <a:rPr lang="fr-FR" dirty="0">
                <a:latin typeface="Calibri" panose="020F0502020204030204" pitchFamily="34" charset="0"/>
                <a:cs typeface="Calibri" panose="020F0502020204030204" pitchFamily="34" charset="0"/>
              </a:rPr>
              <a:t>… » </a:t>
            </a:r>
            <a:r>
              <a:rPr lang="fr-FR" i="1" dirty="0">
                <a:latin typeface="Calibri" panose="020F0502020204030204" pitchFamily="34" charset="0"/>
                <a:cs typeface="Calibri" panose="020F0502020204030204" pitchFamily="34" charset="0"/>
              </a:rPr>
              <a:t>(Je rendis, par ce bref discours, mes compagnons si ardents à poursuivre la route)</a:t>
            </a: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...et je m’efforce, mais en vain, d’expliquer tout ce qu’il y a dans “</a:t>
            </a:r>
            <a:r>
              <a:rPr lang="fr-FR" dirty="0" err="1">
                <a:latin typeface="Calibri" panose="020F0502020204030204" pitchFamily="34" charset="0"/>
                <a:cs typeface="Calibri" panose="020F0502020204030204" pitchFamily="34" charset="0"/>
              </a:rPr>
              <a:t>acuti</a:t>
            </a:r>
            <a:r>
              <a:rPr lang="fr-FR" dirty="0">
                <a:latin typeface="Calibri" panose="020F0502020204030204" pitchFamily="34" charset="0"/>
                <a:cs typeface="Calibri" panose="020F0502020204030204" pitchFamily="34" charset="0"/>
              </a:rPr>
              <a:t>”. Ici encore une lacune, irréparable cette fois. « …Lo </a:t>
            </a:r>
            <a:r>
              <a:rPr lang="fr-FR" dirty="0" err="1">
                <a:latin typeface="Calibri" panose="020F0502020204030204" pitchFamily="34" charset="0"/>
                <a:cs typeface="Calibri" panose="020F0502020204030204" pitchFamily="34" charset="0"/>
              </a:rPr>
              <a:t>lume</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era</a:t>
            </a:r>
            <a:r>
              <a:rPr lang="fr-FR" dirty="0">
                <a:latin typeface="Calibri" panose="020F0502020204030204" pitchFamily="34" charset="0"/>
                <a:cs typeface="Calibri" panose="020F0502020204030204" pitchFamily="34" charset="0"/>
              </a:rPr>
              <a:t> di </a:t>
            </a:r>
            <a:r>
              <a:rPr lang="fr-FR" dirty="0" err="1">
                <a:latin typeface="Calibri" panose="020F0502020204030204" pitchFamily="34" charset="0"/>
                <a:cs typeface="Calibri" panose="020F0502020204030204" pitchFamily="34" charset="0"/>
              </a:rPr>
              <a:t>sotto</a:t>
            </a:r>
            <a:r>
              <a:rPr lang="fr-FR" dirty="0">
                <a:latin typeface="Calibri" panose="020F0502020204030204" pitchFamily="34" charset="0"/>
                <a:cs typeface="Calibri" panose="020F0502020204030204" pitchFamily="34" charset="0"/>
              </a:rPr>
              <a:t> dell aluna » ou quelque chose comme ça ; mais avant ? ...Aucune idée, « </a:t>
            </a:r>
            <a:r>
              <a:rPr lang="fr-FR" dirty="0" err="1">
                <a:latin typeface="Calibri" panose="020F0502020204030204" pitchFamily="34" charset="0"/>
                <a:cs typeface="Calibri" panose="020F0502020204030204" pitchFamily="34" charset="0"/>
              </a:rPr>
              <a:t>keine</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Ahnung</a:t>
            </a:r>
            <a:r>
              <a:rPr lang="fr-FR" dirty="0">
                <a:latin typeface="Calibri" panose="020F0502020204030204" pitchFamily="34" charset="0"/>
                <a:cs typeface="Calibri" panose="020F0502020204030204" pitchFamily="34" charset="0"/>
              </a:rPr>
              <a:t> » comme on dit ici. Que </a:t>
            </a:r>
            <a:r>
              <a:rPr lang="fr-FR" dirty="0" err="1">
                <a:latin typeface="Calibri" panose="020F0502020204030204" pitchFamily="34" charset="0"/>
                <a:cs typeface="Calibri" panose="020F0502020204030204" pitchFamily="34" charset="0"/>
              </a:rPr>
              <a:t>Pikolo</a:t>
            </a:r>
            <a:r>
              <a:rPr lang="fr-FR" dirty="0">
                <a:latin typeface="Calibri" panose="020F0502020204030204" pitchFamily="34" charset="0"/>
                <a:cs typeface="Calibri" panose="020F0502020204030204" pitchFamily="34" charset="0"/>
              </a:rPr>
              <a:t> m’excuse, j’ai oublié au moins quatre tercets.</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_ Ça ne fait rien, vas-y tout de même.</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Quando</a:t>
            </a:r>
            <a:r>
              <a:rPr lang="fr-FR" dirty="0">
                <a:latin typeface="Calibri" panose="020F0502020204030204" pitchFamily="34" charset="0"/>
                <a:cs typeface="Calibri" panose="020F0502020204030204" pitchFamily="34" charset="0"/>
              </a:rPr>
              <a:t> mi </a:t>
            </a:r>
            <a:r>
              <a:rPr lang="fr-FR" dirty="0" err="1">
                <a:latin typeface="Calibri" panose="020F0502020204030204" pitchFamily="34" charset="0"/>
                <a:cs typeface="Calibri" panose="020F0502020204030204" pitchFamily="34" charset="0"/>
              </a:rPr>
              <a:t>apparve</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una</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montagna</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bruna</a:t>
            </a:r>
            <a:r>
              <a:rPr lang="fr-FR" dirty="0">
                <a:latin typeface="Calibri" panose="020F0502020204030204" pitchFamily="34" charset="0"/>
                <a:cs typeface="Calibri" panose="020F0502020204030204" pitchFamily="34" charset="0"/>
              </a:rPr>
              <a:t> (</a:t>
            </a:r>
            <a:r>
              <a:rPr lang="fr-FR" i="1" dirty="0">
                <a:latin typeface="Calibri" panose="020F0502020204030204" pitchFamily="34" charset="0"/>
                <a:cs typeface="Calibri" panose="020F0502020204030204" pitchFamily="34" charset="0"/>
              </a:rPr>
              <a:t>lorsque nous apparut une montagne brune)</a:t>
            </a: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Per la </a:t>
            </a:r>
            <a:r>
              <a:rPr lang="fr-FR" dirty="0" err="1">
                <a:latin typeface="Calibri" panose="020F0502020204030204" pitchFamily="34" charset="0"/>
                <a:cs typeface="Calibri" panose="020F0502020204030204" pitchFamily="34" charset="0"/>
              </a:rPr>
              <a:t>distanza</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atlta</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tanto</a:t>
            </a:r>
            <a:r>
              <a:rPr lang="fr-FR" dirty="0">
                <a:latin typeface="Calibri" panose="020F0502020204030204" pitchFamily="34" charset="0"/>
                <a:cs typeface="Calibri" panose="020F0502020204030204" pitchFamily="34" charset="0"/>
              </a:rPr>
              <a:t> </a:t>
            </a:r>
            <a:r>
              <a:rPr lang="fr-FR" i="1" dirty="0">
                <a:latin typeface="Calibri" panose="020F0502020204030204" pitchFamily="34" charset="0"/>
                <a:cs typeface="Calibri" panose="020F0502020204030204" pitchFamily="34" charset="0"/>
              </a:rPr>
              <a:t>(dans la distance, et qui semblait si haute</a:t>
            </a:r>
            <a:r>
              <a:rPr lang="fr-FR" dirty="0">
                <a:latin typeface="Calibri" panose="020F0502020204030204" pitchFamily="34" charset="0"/>
                <a:cs typeface="Calibri" panose="020F0502020204030204" pitchFamily="34" charset="0"/>
              </a:rPr>
              <a:t>)</a:t>
            </a:r>
            <a:br>
              <a:rPr lang="fr-FR" dirty="0">
                <a:latin typeface="Calibri" panose="020F0502020204030204" pitchFamily="34" charset="0"/>
                <a:cs typeface="Calibri" panose="020F0502020204030204" pitchFamily="34" charset="0"/>
              </a:rPr>
            </a:br>
            <a:r>
              <a:rPr lang="fr-FR" b="1" dirty="0">
                <a:latin typeface="Calibri" panose="020F0502020204030204" pitchFamily="34" charset="0"/>
                <a:cs typeface="Calibri" panose="020F0502020204030204" pitchFamily="34" charset="0"/>
              </a:rPr>
              <a:t>Che mai </a:t>
            </a:r>
            <a:r>
              <a:rPr lang="fr-FR" b="1" dirty="0" err="1">
                <a:latin typeface="Calibri" panose="020F0502020204030204" pitchFamily="34" charset="0"/>
                <a:cs typeface="Calibri" panose="020F0502020204030204" pitchFamily="34" charset="0"/>
              </a:rPr>
              <a:t>veduta</a:t>
            </a:r>
            <a:r>
              <a:rPr lang="fr-FR" b="1" dirty="0">
                <a:latin typeface="Calibri" panose="020F0502020204030204" pitchFamily="34" charset="0"/>
                <a:cs typeface="Calibri" panose="020F0502020204030204" pitchFamily="34" charset="0"/>
              </a:rPr>
              <a:t> non ne </a:t>
            </a:r>
            <a:r>
              <a:rPr lang="fr-FR" b="1" dirty="0" err="1">
                <a:latin typeface="Calibri" panose="020F0502020204030204" pitchFamily="34" charset="0"/>
                <a:cs typeface="Calibri" panose="020F0502020204030204" pitchFamily="34" charset="0"/>
              </a:rPr>
              <a:t>avevo</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alcuna</a:t>
            </a:r>
            <a:r>
              <a:rPr lang="fr-FR" b="1" dirty="0">
                <a:latin typeface="Calibri" panose="020F0502020204030204" pitchFamily="34" charset="0"/>
                <a:cs typeface="Calibri" panose="020F0502020204030204" pitchFamily="34" charset="0"/>
              </a:rPr>
              <a:t>.” </a:t>
            </a:r>
            <a:r>
              <a:rPr lang="fr-FR" b="1" i="1" dirty="0">
                <a:latin typeface="Calibri" panose="020F0502020204030204" pitchFamily="34" charset="0"/>
                <a:cs typeface="Calibri" panose="020F0502020204030204" pitchFamily="34" charset="0"/>
              </a:rPr>
              <a:t>(que je n’en avais jamais vue de pareille)</a:t>
            </a: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Oui, oui, “</a:t>
            </a:r>
            <a:r>
              <a:rPr lang="fr-FR" dirty="0" err="1">
                <a:latin typeface="Calibri" panose="020F0502020204030204" pitchFamily="34" charset="0"/>
                <a:cs typeface="Calibri" panose="020F0502020204030204" pitchFamily="34" charset="0"/>
              </a:rPr>
              <a:t>alta</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tanto</a:t>
            </a:r>
            <a:r>
              <a:rPr lang="fr-FR" dirty="0">
                <a:latin typeface="Calibri" panose="020F0502020204030204" pitchFamily="34" charset="0"/>
                <a:cs typeface="Calibri" panose="020F0502020204030204" pitchFamily="34" charset="0"/>
              </a:rPr>
              <a:t>” et pas “molto </a:t>
            </a:r>
            <a:r>
              <a:rPr lang="fr-FR" dirty="0" err="1">
                <a:latin typeface="Calibri" panose="020F0502020204030204" pitchFamily="34" charset="0"/>
                <a:cs typeface="Calibri" panose="020F0502020204030204" pitchFamily="34" charset="0"/>
              </a:rPr>
              <a:t>alta</a:t>
            </a:r>
            <a:r>
              <a:rPr lang="fr-FR" dirty="0">
                <a:latin typeface="Calibri" panose="020F0502020204030204" pitchFamily="34" charset="0"/>
                <a:cs typeface="Calibri" panose="020F0502020204030204" pitchFamily="34" charset="0"/>
              </a:rPr>
              <a:t>”, proposition consécutive. Et les montagnes, quand on les voit de loin…les montagnes…oh ! </a:t>
            </a:r>
            <a:r>
              <a:rPr lang="fr-FR" dirty="0" err="1">
                <a:latin typeface="Calibri" panose="020F0502020204030204" pitchFamily="34" charset="0"/>
                <a:cs typeface="Calibri" panose="020F0502020204030204" pitchFamily="34" charset="0"/>
              </a:rPr>
              <a:t>Pikolo</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Pikolo</a:t>
            </a:r>
            <a:r>
              <a:rPr lang="fr-FR" dirty="0">
                <a:latin typeface="Calibri" panose="020F0502020204030204" pitchFamily="34" charset="0"/>
                <a:cs typeface="Calibri" panose="020F0502020204030204" pitchFamily="34" charset="0"/>
              </a:rPr>
              <a:t>, dis quelque chose, parle, </a:t>
            </a:r>
            <a:r>
              <a:rPr lang="fr-FR" u="sng" dirty="0">
                <a:latin typeface="Calibri" panose="020F0502020204030204" pitchFamily="34" charset="0"/>
                <a:cs typeface="Calibri" panose="020F0502020204030204" pitchFamily="34" charset="0"/>
              </a:rPr>
              <a:t>ne me laisse pas penser à mes montagnes, qui apparaissaient, brunes dans le soir, quand je revenais en train, de Milan à Turin !</a:t>
            </a: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Assez, il faut continuer, ce sont des choses qu’on pense mais qu’on ne dit pas. </a:t>
            </a:r>
            <a:r>
              <a:rPr lang="fr-FR" dirty="0" err="1">
                <a:latin typeface="Calibri" panose="020F0502020204030204" pitchFamily="34" charset="0"/>
                <a:cs typeface="Calibri" panose="020F0502020204030204" pitchFamily="34" charset="0"/>
              </a:rPr>
              <a:t>Pikolo</a:t>
            </a:r>
            <a:r>
              <a:rPr lang="fr-FR" dirty="0">
                <a:latin typeface="Calibri" panose="020F0502020204030204" pitchFamily="34" charset="0"/>
                <a:cs typeface="Calibri" panose="020F0502020204030204" pitchFamily="34" charset="0"/>
              </a:rPr>
              <a:t> attend et me regarde.</a:t>
            </a:r>
            <a:br>
              <a:rPr lang="fr-FR" dirty="0">
                <a:latin typeface="Calibri" panose="020F0502020204030204" pitchFamily="34" charset="0"/>
                <a:cs typeface="Calibri" panose="020F0502020204030204" pitchFamily="34" charset="0"/>
              </a:rPr>
            </a:b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23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52697" y="209007"/>
            <a:ext cx="9535886" cy="6100354"/>
          </a:xfrm>
        </p:spPr>
        <p:txBody>
          <a:bodyPr>
            <a:noAutofit/>
          </a:bodyPr>
          <a:lstStyle/>
          <a:p>
            <a:r>
              <a:rPr lang="fr-FR" dirty="0">
                <a:latin typeface="Calibri" panose="020F0502020204030204" pitchFamily="34" charset="0"/>
                <a:cs typeface="Calibri" panose="020F0502020204030204" pitchFamily="34" charset="0"/>
              </a:rPr>
              <a:t>Je donnerais ma soupe d’aujourd’hui pour pouvoir trouver la jonction entre « non ne </a:t>
            </a:r>
            <a:r>
              <a:rPr lang="fr-FR" dirty="0" err="1">
                <a:latin typeface="Calibri" panose="020F0502020204030204" pitchFamily="34" charset="0"/>
                <a:cs typeface="Calibri" panose="020F0502020204030204" pitchFamily="34" charset="0"/>
              </a:rPr>
              <a:t>avevo</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alcuna</a:t>
            </a:r>
            <a:r>
              <a:rPr lang="fr-FR" dirty="0">
                <a:latin typeface="Calibri" panose="020F0502020204030204" pitchFamily="34" charset="0"/>
                <a:cs typeface="Calibri" panose="020F0502020204030204" pitchFamily="34" charset="0"/>
              </a:rPr>
              <a:t> » et la fin. Je (…) non, c’est autre chose.</a:t>
            </a:r>
            <a:br>
              <a:rPr lang="fr-FR" dirty="0">
                <a:latin typeface="Calibri" panose="020F0502020204030204" pitchFamily="34" charset="0"/>
                <a:cs typeface="Calibri" panose="020F0502020204030204" pitchFamily="34" charset="0"/>
              </a:rPr>
            </a:b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Tre</a:t>
            </a:r>
            <a:r>
              <a:rPr lang="fr-FR" b="1" dirty="0">
                <a:latin typeface="Calibri" panose="020F0502020204030204" pitchFamily="34" charset="0"/>
                <a:cs typeface="Calibri" panose="020F0502020204030204" pitchFamily="34" charset="0"/>
              </a:rPr>
              <a:t> volte il </a:t>
            </a:r>
            <a:r>
              <a:rPr lang="fr-FR" b="1" dirty="0" err="1">
                <a:latin typeface="Calibri" panose="020F0502020204030204" pitchFamily="34" charset="0"/>
                <a:cs typeface="Calibri" panose="020F0502020204030204" pitchFamily="34" charset="0"/>
              </a:rPr>
              <a:t>fe</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girar</a:t>
            </a:r>
            <a:r>
              <a:rPr lang="fr-FR" b="1" dirty="0">
                <a:latin typeface="Calibri" panose="020F0502020204030204" pitchFamily="34" charset="0"/>
                <a:cs typeface="Calibri" panose="020F0502020204030204" pitchFamily="34" charset="0"/>
              </a:rPr>
              <a:t> con tutte l’</a:t>
            </a:r>
            <a:r>
              <a:rPr lang="fr-FR" b="1" dirty="0" err="1">
                <a:latin typeface="Calibri" panose="020F0502020204030204" pitchFamily="34" charset="0"/>
                <a:cs typeface="Calibri" panose="020F0502020204030204" pitchFamily="34" charset="0"/>
              </a:rPr>
              <a:t>acque</a:t>
            </a:r>
            <a:r>
              <a:rPr lang="fr-FR" b="1" dirty="0">
                <a:latin typeface="Calibri" panose="020F0502020204030204" pitchFamily="34" charset="0"/>
                <a:cs typeface="Calibri" panose="020F0502020204030204" pitchFamily="34" charset="0"/>
              </a:rPr>
              <a:t>, (Il le fit tournoyer trois fois avec les eaux) </a:t>
            </a:r>
            <a:br>
              <a:rPr lang="fr-FR" b="1" dirty="0">
                <a:latin typeface="Calibri" panose="020F0502020204030204" pitchFamily="34" charset="0"/>
                <a:cs typeface="Calibri" panose="020F0502020204030204" pitchFamily="34" charset="0"/>
              </a:rPr>
            </a:br>
            <a:r>
              <a:rPr lang="fr-FR" b="1" dirty="0">
                <a:latin typeface="Calibri" panose="020F0502020204030204" pitchFamily="34" charset="0"/>
                <a:cs typeface="Calibri" panose="020F0502020204030204" pitchFamily="34" charset="0"/>
              </a:rPr>
              <a:t>Alla quarta </a:t>
            </a:r>
            <a:r>
              <a:rPr lang="fr-FR" b="1" dirty="0" err="1">
                <a:latin typeface="Calibri" panose="020F0502020204030204" pitchFamily="34" charset="0"/>
                <a:cs typeface="Calibri" panose="020F0502020204030204" pitchFamily="34" charset="0"/>
              </a:rPr>
              <a:t>levar</a:t>
            </a:r>
            <a:r>
              <a:rPr lang="fr-FR" b="1" dirty="0">
                <a:latin typeface="Calibri" panose="020F0502020204030204" pitchFamily="34" charset="0"/>
                <a:cs typeface="Calibri" panose="020F0502020204030204" pitchFamily="34" charset="0"/>
              </a:rPr>
              <a:t> la </a:t>
            </a:r>
            <a:r>
              <a:rPr lang="fr-FR" b="1" dirty="0" err="1">
                <a:latin typeface="Calibri" panose="020F0502020204030204" pitchFamily="34" charset="0"/>
                <a:cs typeface="Calibri" panose="020F0502020204030204" pitchFamily="34" charset="0"/>
              </a:rPr>
              <a:t>poppa</a:t>
            </a:r>
            <a:r>
              <a:rPr lang="fr-FR" b="1" dirty="0">
                <a:latin typeface="Calibri" panose="020F0502020204030204" pitchFamily="34" charset="0"/>
                <a:cs typeface="Calibri" panose="020F0502020204030204" pitchFamily="34" charset="0"/>
              </a:rPr>
              <a:t> in </a:t>
            </a:r>
            <a:r>
              <a:rPr lang="fr-FR" b="1" dirty="0" err="1">
                <a:latin typeface="Calibri" panose="020F0502020204030204" pitchFamily="34" charset="0"/>
                <a:cs typeface="Calibri" panose="020F0502020204030204" pitchFamily="34" charset="0"/>
              </a:rPr>
              <a:t>suso</a:t>
            </a:r>
            <a:r>
              <a:rPr lang="fr-FR" b="1" dirty="0">
                <a:latin typeface="Calibri" panose="020F0502020204030204" pitchFamily="34" charset="0"/>
                <a:cs typeface="Calibri" panose="020F0502020204030204" pitchFamily="34" charset="0"/>
              </a:rPr>
              <a:t> (à la quatrième il dressa la poupe en l’air,)</a:t>
            </a:r>
            <a:br>
              <a:rPr lang="fr-FR" b="1" dirty="0">
                <a:latin typeface="Calibri" panose="020F0502020204030204" pitchFamily="34" charset="0"/>
                <a:cs typeface="Calibri" panose="020F0502020204030204" pitchFamily="34" charset="0"/>
              </a:rPr>
            </a:br>
            <a:r>
              <a:rPr lang="fr-FR" b="1" dirty="0">
                <a:latin typeface="Calibri" panose="020F0502020204030204" pitchFamily="34" charset="0"/>
                <a:cs typeface="Calibri" panose="020F0502020204030204" pitchFamily="34" charset="0"/>
              </a:rPr>
              <a:t>E la </a:t>
            </a:r>
            <a:r>
              <a:rPr lang="fr-FR" b="1" dirty="0" err="1">
                <a:latin typeface="Calibri" panose="020F0502020204030204" pitchFamily="34" charset="0"/>
                <a:cs typeface="Calibri" panose="020F0502020204030204" pitchFamily="34" charset="0"/>
              </a:rPr>
              <a:t>propra</a:t>
            </a:r>
            <a:r>
              <a:rPr lang="fr-FR" b="1" dirty="0">
                <a:latin typeface="Calibri" panose="020F0502020204030204" pitchFamily="34" charset="0"/>
                <a:cs typeface="Calibri" panose="020F0502020204030204" pitchFamily="34" charset="0"/>
              </a:rPr>
              <a:t> ire in </a:t>
            </a:r>
            <a:r>
              <a:rPr lang="fr-FR" b="1" dirty="0" err="1">
                <a:latin typeface="Calibri" panose="020F0502020204030204" pitchFamily="34" charset="0"/>
                <a:cs typeface="Calibri" panose="020F0502020204030204" pitchFamily="34" charset="0"/>
              </a:rPr>
              <a:t>giu</a:t>
            </a:r>
            <a:r>
              <a:rPr lang="fr-FR" b="1" dirty="0">
                <a:latin typeface="Calibri" panose="020F0502020204030204" pitchFamily="34" charset="0"/>
                <a:cs typeface="Calibri" panose="020F0502020204030204" pitchFamily="34" charset="0"/>
              </a:rPr>
              <a:t>, come </a:t>
            </a:r>
            <a:r>
              <a:rPr lang="fr-FR" b="1" dirty="0" err="1">
                <a:latin typeface="Calibri" panose="020F0502020204030204" pitchFamily="34" charset="0"/>
                <a:cs typeface="Calibri" panose="020F0502020204030204" pitchFamily="34" charset="0"/>
              </a:rPr>
              <a:t>altrui</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piacque</a:t>
            </a:r>
            <a:r>
              <a:rPr lang="fr-FR" b="1" dirty="0">
                <a:latin typeface="Calibri" panose="020F0502020204030204" pitchFamily="34" charset="0"/>
                <a:cs typeface="Calibri" panose="020F0502020204030204" pitchFamily="34" charset="0"/>
              </a:rPr>
              <a:t>...” (et enfonça la proue; comme il plut à un Autre)</a:t>
            </a:r>
          </a:p>
          <a:p>
            <a:r>
              <a:rPr lang="fr-FR" dirty="0">
                <a:latin typeface="Calibri" panose="020F0502020204030204" pitchFamily="34" charset="0"/>
                <a:cs typeface="Calibri" panose="020F0502020204030204" pitchFamily="34" charset="0"/>
              </a:rPr>
              <a:t>Je retiens </a:t>
            </a:r>
            <a:r>
              <a:rPr lang="fr-FR" dirty="0" err="1">
                <a:latin typeface="Calibri" panose="020F0502020204030204" pitchFamily="34" charset="0"/>
                <a:cs typeface="Calibri" panose="020F0502020204030204" pitchFamily="34" charset="0"/>
              </a:rPr>
              <a:t>Pikolo</a:t>
            </a:r>
            <a:r>
              <a:rPr lang="fr-FR" dirty="0">
                <a:latin typeface="Calibri" panose="020F0502020204030204" pitchFamily="34" charset="0"/>
                <a:cs typeface="Calibri" panose="020F0502020204030204" pitchFamily="34" charset="0"/>
              </a:rPr>
              <a:t> : </a:t>
            </a:r>
            <a:r>
              <a:rPr lang="fr-FR" b="1" u="sng" dirty="0">
                <a:latin typeface="Calibri" panose="020F0502020204030204" pitchFamily="34" charset="0"/>
                <a:cs typeface="Calibri" panose="020F0502020204030204" pitchFamily="34" charset="0"/>
              </a:rPr>
              <a:t>il est absolument nécessaire et urgent qu’il écoute, qu’il comprenne ce « come </a:t>
            </a:r>
            <a:r>
              <a:rPr lang="fr-FR" b="1" u="sng" dirty="0" err="1">
                <a:latin typeface="Calibri" panose="020F0502020204030204" pitchFamily="34" charset="0"/>
                <a:cs typeface="Calibri" panose="020F0502020204030204" pitchFamily="34" charset="0"/>
              </a:rPr>
              <a:t>altrui</a:t>
            </a:r>
            <a:r>
              <a:rPr lang="fr-FR" b="1" u="sng" dirty="0">
                <a:latin typeface="Calibri" panose="020F0502020204030204" pitchFamily="34" charset="0"/>
                <a:cs typeface="Calibri" panose="020F0502020204030204" pitchFamily="34" charset="0"/>
              </a:rPr>
              <a:t> </a:t>
            </a:r>
            <a:r>
              <a:rPr lang="fr-FR" b="1" u="sng" dirty="0" err="1">
                <a:latin typeface="Calibri" panose="020F0502020204030204" pitchFamily="34" charset="0"/>
                <a:cs typeface="Calibri" panose="020F0502020204030204" pitchFamily="34" charset="0"/>
              </a:rPr>
              <a:t>piacque</a:t>
            </a:r>
            <a:r>
              <a:rPr lang="fr-FR" b="1" u="sng" dirty="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 avant qu’il ne soit trop tard ; demain lui ou moi pouvons être morts, ou ne plus jamais nous revoir ; il faut que je lui dise, que je lui parle du Moyen Âge, de cet anachronisme si humain, si nécessaire et pourtant si attendu, </a:t>
            </a:r>
            <a:r>
              <a:rPr lang="fr-FR" b="1" dirty="0">
                <a:solidFill>
                  <a:schemeClr val="accent5">
                    <a:lumMod val="50000"/>
                  </a:schemeClr>
                </a:solidFill>
                <a:latin typeface="Calibri" panose="020F0502020204030204" pitchFamily="34" charset="0"/>
                <a:cs typeface="Calibri" panose="020F0502020204030204" pitchFamily="34" charset="0"/>
              </a:rPr>
              <a:t>et d’autre chose encore, de quelque chose de gigantesque que je viens d’entrevoir à l’instant seulement, en une fulgurante intuition, et qui contient peut-être l’explication de notre destin, de notre présence ici aujourd’hui…</a:t>
            </a: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Nous voilà maintenant en train de faire la queue pour la soupe, mêlés à la foule sordide et déguenillée des porte-soupe des autres </a:t>
            </a:r>
            <a:r>
              <a:rPr lang="fr-FR" dirty="0" err="1">
                <a:latin typeface="Calibri" panose="020F0502020204030204" pitchFamily="34" charset="0"/>
                <a:cs typeface="Calibri" panose="020F0502020204030204" pitchFamily="34" charset="0"/>
              </a:rPr>
              <a:t>Kommandos</a:t>
            </a:r>
            <a:r>
              <a:rPr lang="fr-FR" dirty="0">
                <a:latin typeface="Calibri" panose="020F0502020204030204" pitchFamily="34" charset="0"/>
                <a:cs typeface="Calibri" panose="020F0502020204030204" pitchFamily="34" charset="0"/>
              </a:rPr>
              <a:t>. Les derniers arrivés se bousculent derrière nous.</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_ </a:t>
            </a:r>
            <a:r>
              <a:rPr lang="fr-FR" dirty="0" err="1">
                <a:latin typeface="Calibri" panose="020F0502020204030204" pitchFamily="34" charset="0"/>
                <a:cs typeface="Calibri" panose="020F0502020204030204" pitchFamily="34" charset="0"/>
              </a:rPr>
              <a:t>Kraut</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und</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Rüben</a:t>
            </a:r>
            <a:r>
              <a:rPr lang="fr-FR" dirty="0">
                <a:latin typeface="Calibri" panose="020F0502020204030204" pitchFamily="34" charset="0"/>
                <a:cs typeface="Calibri" panose="020F0502020204030204" pitchFamily="34" charset="0"/>
              </a:rPr>
              <a:t>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_ </a:t>
            </a:r>
            <a:r>
              <a:rPr lang="fr-FR" dirty="0" err="1">
                <a:latin typeface="Calibri" panose="020F0502020204030204" pitchFamily="34" charset="0"/>
                <a:cs typeface="Calibri" panose="020F0502020204030204" pitchFamily="34" charset="0"/>
              </a:rPr>
              <a:t>Kraut</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und</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Rüben</a:t>
            </a:r>
            <a:r>
              <a:rPr lang="fr-FR" dirty="0">
                <a:latin typeface="Calibri" panose="020F0502020204030204" pitchFamily="34" charset="0"/>
                <a:cs typeface="Calibri" panose="020F0502020204030204" pitchFamily="34" charset="0"/>
              </a:rPr>
              <a:t>.</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C’est l’annonce officielle que nous aurons aujourd’hui de la soupe aux choux et aux navets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_ </a:t>
            </a:r>
            <a:r>
              <a:rPr lang="fr-FR" dirty="0" err="1">
                <a:latin typeface="Calibri" panose="020F0502020204030204" pitchFamily="34" charset="0"/>
                <a:cs typeface="Calibri" panose="020F0502020204030204" pitchFamily="34" charset="0"/>
              </a:rPr>
              <a:t>Cavoli</a:t>
            </a:r>
            <a:r>
              <a:rPr lang="fr-FR" dirty="0">
                <a:latin typeface="Calibri" panose="020F0502020204030204" pitchFamily="34" charset="0"/>
                <a:cs typeface="Calibri" panose="020F0502020204030204" pitchFamily="34" charset="0"/>
              </a:rPr>
              <a:t> e </a:t>
            </a:r>
            <a:r>
              <a:rPr lang="fr-FR" dirty="0" err="1">
                <a:latin typeface="Calibri" panose="020F0502020204030204" pitchFamily="34" charset="0"/>
                <a:cs typeface="Calibri" panose="020F0502020204030204" pitchFamily="34" charset="0"/>
              </a:rPr>
              <a:t>rape</a:t>
            </a:r>
            <a:r>
              <a:rPr lang="fr-FR" dirty="0">
                <a:latin typeface="Calibri" panose="020F0502020204030204" pitchFamily="34" charset="0"/>
                <a:cs typeface="Calibri" panose="020F0502020204030204" pitchFamily="34" charset="0"/>
              </a:rPr>
              <a:t>.</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_ </a:t>
            </a:r>
            <a:r>
              <a:rPr lang="fr-FR" dirty="0" err="1">
                <a:latin typeface="Calibri" panose="020F0502020204030204" pitchFamily="34" charset="0"/>
                <a:cs typeface="Calibri" panose="020F0502020204030204" pitchFamily="34" charset="0"/>
              </a:rPr>
              <a:t>Kaposzta</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és</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répak</a:t>
            </a:r>
            <a:r>
              <a:rPr lang="fr-FR" dirty="0">
                <a:latin typeface="Calibri" panose="020F0502020204030204" pitchFamily="34" charset="0"/>
                <a:cs typeface="Calibri" panose="020F0502020204030204" pitchFamily="34" charset="0"/>
              </a:rPr>
              <a:t>.</a:t>
            </a:r>
            <a:br>
              <a:rPr lang="fr-FR" dirty="0">
                <a:latin typeface="Calibri" panose="020F0502020204030204" pitchFamily="34" charset="0"/>
                <a:cs typeface="Calibri" panose="020F0502020204030204" pitchFamily="34" charset="0"/>
              </a:rPr>
            </a:b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Infin</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che</a:t>
            </a:r>
            <a:r>
              <a:rPr lang="fr-FR" b="1" dirty="0">
                <a:latin typeface="Calibri" panose="020F0502020204030204" pitchFamily="34" charset="0"/>
                <a:cs typeface="Calibri" panose="020F0502020204030204" pitchFamily="34" charset="0"/>
              </a:rPr>
              <a:t> l’</a:t>
            </a:r>
            <a:r>
              <a:rPr lang="fr-FR" b="1" dirty="0" err="1">
                <a:latin typeface="Calibri" panose="020F0502020204030204" pitchFamily="34" charset="0"/>
                <a:cs typeface="Calibri" panose="020F0502020204030204" pitchFamily="34" charset="0"/>
              </a:rPr>
              <a:t>mar</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fu</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sopra</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noi</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rinchiuso</a:t>
            </a:r>
            <a:r>
              <a:rPr lang="fr-FR" b="1" dirty="0">
                <a:latin typeface="Calibri" panose="020F0502020204030204" pitchFamily="34" charset="0"/>
                <a:cs typeface="Calibri" panose="020F0502020204030204" pitchFamily="34" charset="0"/>
              </a:rPr>
              <a:t>.” (jusqu’à ce que la mer fût refermée sur nous)</a:t>
            </a:r>
          </a:p>
        </p:txBody>
      </p:sp>
    </p:spTree>
    <p:extLst>
      <p:ext uri="{BB962C8B-B14F-4D97-AF65-F5344CB8AC3E}">
        <p14:creationId xmlns:p14="http://schemas.microsoft.com/office/powerpoint/2010/main" val="346101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0397" y="348343"/>
            <a:ext cx="8596668" cy="840377"/>
          </a:xfrm>
        </p:spPr>
        <p:txBody>
          <a:bodyPr>
            <a:normAutofit/>
          </a:bodyPr>
          <a:lstStyle/>
          <a:p>
            <a:r>
              <a:rPr lang="fr-FR" sz="1800" b="1" dirty="0">
                <a:solidFill>
                  <a:schemeClr val="tx1"/>
                </a:solidFill>
              </a:rPr>
              <a:t>« Le Chant d’Ulysse » </a:t>
            </a:r>
            <a:br>
              <a:rPr lang="fr-FR" sz="1800" b="1" dirty="0">
                <a:solidFill>
                  <a:schemeClr val="tx1"/>
                </a:solidFill>
              </a:rPr>
            </a:br>
            <a:r>
              <a:rPr lang="fr-FR" sz="1800" b="1" i="1" dirty="0">
                <a:solidFill>
                  <a:schemeClr val="tx1"/>
                </a:solidFill>
              </a:rPr>
              <a:t>Les Naufragés et les rescapés, 1986</a:t>
            </a:r>
            <a:r>
              <a:rPr lang="fr-FR" sz="1800" b="1" dirty="0">
                <a:solidFill>
                  <a:schemeClr val="tx1"/>
                </a:solidFill>
              </a:rPr>
              <a:t>, sur Le chant d’Ulysse</a:t>
            </a:r>
            <a:endParaRPr lang="fr-FR" sz="1800" dirty="0">
              <a:solidFill>
                <a:schemeClr val="tx1"/>
              </a:solidFill>
            </a:endParaRPr>
          </a:p>
        </p:txBody>
      </p:sp>
      <p:sp>
        <p:nvSpPr>
          <p:cNvPr id="3" name="Espace réservé du contenu 2"/>
          <p:cNvSpPr>
            <a:spLocks noGrp="1"/>
          </p:cNvSpPr>
          <p:nvPr>
            <p:ph idx="1"/>
          </p:nvPr>
        </p:nvSpPr>
        <p:spPr>
          <a:xfrm>
            <a:off x="326571" y="1005840"/>
            <a:ext cx="9914709" cy="5734595"/>
          </a:xfrm>
        </p:spPr>
        <p:txBody>
          <a:bodyPr>
            <a:noAutofit/>
          </a:bodyPr>
          <a:lstStyle/>
          <a:p>
            <a:r>
              <a:rPr lang="fr-FR" dirty="0">
                <a:latin typeface="Calibri" panose="020F0502020204030204" pitchFamily="34" charset="0"/>
                <a:cs typeface="Calibri" panose="020F0502020204030204" pitchFamily="34" charset="0"/>
              </a:rPr>
              <a:t>Je relis après quarante ans, dans </a:t>
            </a:r>
            <a:r>
              <a:rPr lang="fr-FR" i="1" dirty="0">
                <a:latin typeface="Calibri" panose="020F0502020204030204" pitchFamily="34" charset="0"/>
                <a:cs typeface="Calibri" panose="020F0502020204030204" pitchFamily="34" charset="0"/>
              </a:rPr>
              <a:t>Si c’est un homme</a:t>
            </a:r>
            <a:r>
              <a:rPr lang="fr-FR" dirty="0">
                <a:latin typeface="Calibri" panose="020F0502020204030204" pitchFamily="34" charset="0"/>
                <a:cs typeface="Calibri" panose="020F0502020204030204" pitchFamily="34" charset="0"/>
              </a:rPr>
              <a:t>, le chapitre intitulé « Le chant d’Ulysse » : c’est un des rares épisodes dont j’ai pu vérifier l’authenticité (c’est une opération qui rassure : après un certain temps, je l’ai dit au chapitre premier, on peut douter de sa propre mémoire), parce que mon interlocuteur, Jean Samuel, compte parmi les rares personnages du livre qui ont survécu. Nous sommes demeurés amis, nous nous sommes rencontrés plusieurs fois, et ses souvenirs coïncident avec les miens : il se rappelle cette conversation, mais, pour ainsi dire, sans accents, ou avec des accents placés ailleurs. (…). Eh bien, là où j’ai écrit : « je donnerais la soupe d’aujourd’hui pour pouvoir faire la jonction entre « </a:t>
            </a:r>
            <a:r>
              <a:rPr lang="fr-FR" i="1" dirty="0">
                <a:latin typeface="Calibri" panose="020F0502020204030204" pitchFamily="34" charset="0"/>
                <a:cs typeface="Calibri" panose="020F0502020204030204" pitchFamily="34" charset="0"/>
              </a:rPr>
              <a:t>non ne </a:t>
            </a:r>
            <a:r>
              <a:rPr lang="fr-FR" i="1" dirty="0" err="1">
                <a:latin typeface="Calibri" panose="020F0502020204030204" pitchFamily="34" charset="0"/>
                <a:cs typeface="Calibri" panose="020F0502020204030204" pitchFamily="34" charset="0"/>
              </a:rPr>
              <a:t>avevo</a:t>
            </a:r>
            <a:r>
              <a:rPr lang="fr-FR" i="1" dirty="0">
                <a:latin typeface="Calibri" panose="020F0502020204030204" pitchFamily="34" charset="0"/>
                <a:cs typeface="Calibri" panose="020F0502020204030204" pitchFamily="34" charset="0"/>
              </a:rPr>
              <a:t> </a:t>
            </a:r>
            <a:r>
              <a:rPr lang="fr-FR" i="1" dirty="0" err="1">
                <a:latin typeface="Calibri" panose="020F0502020204030204" pitchFamily="34" charset="0"/>
                <a:cs typeface="Calibri" panose="020F0502020204030204" pitchFamily="34" charset="0"/>
              </a:rPr>
              <a:t>alcuna</a:t>
            </a:r>
            <a:r>
              <a:rPr lang="fr-FR" dirty="0">
                <a:latin typeface="Calibri" panose="020F0502020204030204" pitchFamily="34" charset="0"/>
                <a:cs typeface="Calibri" panose="020F0502020204030204" pitchFamily="34" charset="0"/>
              </a:rPr>
              <a:t> » et la fin », je ne mentais pas et je n’exagérais pas non plus. J’aurais vraiment donné du pain et de la soupe, autant dire du sang, pour arracher au néant ces souvenirs qu’aujourd’hui, avec le support infaillible du papier imprimé, je puis rafraîchir quand je le veux et gratuitement, et qui, pour cette raison, me semblent de peu de valeur. </a:t>
            </a:r>
          </a:p>
          <a:p>
            <a:r>
              <a:rPr lang="fr-FR" dirty="0">
                <a:latin typeface="Calibri" panose="020F0502020204030204" pitchFamily="34" charset="0"/>
                <a:cs typeface="Calibri" panose="020F0502020204030204" pitchFamily="34" charset="0"/>
              </a:rPr>
              <a:t> En ce temps et en ce lieu, ils en avaient beaucoup. Ils me permettaient de rétablir un lien avec le passé, en le sauvant de l’oubli et en fortifiant mon identité. (…) Ils m’accordaient des vacances, éphémères mais non hébétées – sources de liberté et de différence : bref une façon de me retrouver moi-même. Ceux qui ont lu ou vu Fahrenheit 451 de Ray Bradbury ont pu se représenter ce que signifierait cette hypothèse : être contraints de vivre dans un monde sans livres. Pour moi, le </a:t>
            </a:r>
            <a:r>
              <a:rPr lang="fr-FR" dirty="0" err="1">
                <a:latin typeface="Calibri" panose="020F0502020204030204" pitchFamily="34" charset="0"/>
                <a:cs typeface="Calibri" panose="020F0502020204030204" pitchFamily="34" charset="0"/>
              </a:rPr>
              <a:t>Lager</a:t>
            </a:r>
            <a:r>
              <a:rPr lang="fr-FR" dirty="0">
                <a:latin typeface="Calibri" panose="020F0502020204030204" pitchFamily="34" charset="0"/>
                <a:cs typeface="Calibri" panose="020F0502020204030204" pitchFamily="34" charset="0"/>
              </a:rPr>
              <a:t> a été aussi cela ; avant et après « Ulysse », je me souviens d’avoir obsédé mes camarades italiens afin qu’ils m’aident à récupérer tel ou tel lambeau de mon monde d’hier, sans en tirer grand-chose et même en lisant dans leurs yeux l’ennui et le soupçon : qu’est-ce qu’il cherche, celui-là avec Leopardi et le Nombre d’Avogadro ? Est-ce que la faim n’est pas en train de le rendre fou ?</a:t>
            </a:r>
          </a:p>
        </p:txBody>
      </p:sp>
    </p:spTree>
    <p:extLst>
      <p:ext uri="{BB962C8B-B14F-4D97-AF65-F5344CB8AC3E}">
        <p14:creationId xmlns:p14="http://schemas.microsoft.com/office/powerpoint/2010/main" val="497856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 I. </a:t>
            </a:r>
            <a:r>
              <a:rPr lang="fr-FR" b="1" i="1" dirty="0"/>
              <a:t>MENSONGE ET VIOLENCE DANS LE TOTALITARISME : </a:t>
            </a:r>
            <a:r>
              <a:rPr lang="fr-FR" dirty="0" err="1"/>
              <a:t>Soljénitsyne</a:t>
            </a:r>
            <a:r>
              <a:rPr lang="fr-FR" dirty="0"/>
              <a:t> et </a:t>
            </a:r>
            <a:r>
              <a:rPr lang="fr-FR" dirty="0" err="1"/>
              <a:t>Chalamov</a:t>
            </a:r>
            <a:endParaRPr lang="fr-FR" dirty="0"/>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05212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345474" y="2979829"/>
            <a:ext cx="7767638" cy="1646237"/>
          </a:xfrm>
        </p:spPr>
        <p:txBody>
          <a:bodyPr>
            <a:normAutofit/>
          </a:bodyPr>
          <a:lstStyle/>
          <a:p>
            <a:r>
              <a:rPr lang="fr-FR" sz="4400" dirty="0"/>
              <a:t>Totalitarisme et littérature concentrationnaire</a:t>
            </a:r>
          </a:p>
        </p:txBody>
      </p:sp>
    </p:spTree>
    <p:extLst>
      <p:ext uri="{BB962C8B-B14F-4D97-AF65-F5344CB8AC3E}">
        <p14:creationId xmlns:p14="http://schemas.microsoft.com/office/powerpoint/2010/main" val="26581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 </a:t>
            </a:r>
            <a:r>
              <a:rPr lang="fr-FR" b="1" dirty="0"/>
              <a:t>KOYRÉ, Alexandre, </a:t>
            </a:r>
            <a:r>
              <a:rPr lang="fr-FR" b="1" i="1" dirty="0"/>
              <a:t>Réflexions sur le mensonge</a:t>
            </a:r>
            <a:r>
              <a:rPr lang="fr-FR" b="1" dirty="0"/>
              <a:t>, Paris, Allia, 1998.</a:t>
            </a:r>
            <a:r>
              <a:rPr lang="fr-FR" dirty="0"/>
              <a:t/>
            </a:r>
            <a:br>
              <a:rPr lang="fr-FR" dirty="0"/>
            </a:br>
            <a:endParaRPr lang="fr-FR" dirty="0"/>
          </a:p>
        </p:txBody>
      </p:sp>
      <p:sp>
        <p:nvSpPr>
          <p:cNvPr id="3" name="Espace réservé du contenu 2"/>
          <p:cNvSpPr>
            <a:spLocks noGrp="1"/>
          </p:cNvSpPr>
          <p:nvPr>
            <p:ph idx="1"/>
          </p:nvPr>
        </p:nvSpPr>
        <p:spPr/>
        <p:txBody>
          <a:bodyPr>
            <a:normAutofit lnSpcReduction="10000"/>
          </a:bodyPr>
          <a:lstStyle/>
          <a:p>
            <a:pPr algn="just"/>
            <a:r>
              <a:rPr lang="fr-FR" dirty="0"/>
              <a:t>Il est incontestable que l'homme a toujours menti. Menti à lui-même. Et aux autres. Menti pour son plaisir - le plaisir d'exercer cette faculté étonnante de "dire ce qui n'est pas" et de créer, par sa parole, un monde dont il est seul responsable et auteur. Menti aussi pour sa défense : le mensonge est une arme. L'arme préférée de l'inférieur et du faible</a:t>
            </a:r>
            <a:r>
              <a:rPr lang="fr-FR" baseline="30000" dirty="0"/>
              <a:t> </a:t>
            </a:r>
            <a:r>
              <a:rPr lang="fr-FR" dirty="0"/>
              <a:t>qui, en trompant l'adversaire s'affirme et se venge de lui. </a:t>
            </a:r>
          </a:p>
          <a:p>
            <a:pPr algn="just"/>
            <a:r>
              <a:rPr lang="fr-FR" dirty="0"/>
              <a:t>Mais nous n'allons pas procéder ici à l'analyse phénoménologique du mensonge, à l'étude de la place qu'il occupe dans la structure de l'être humain : ceci remplirait un volume. C'est au mensonge moderne, et même plus étroitement, au mensonge politique moderne surtout, que nous voudrions consacrer quelques réflexions. Car, malgré les critiques que l'on nous fera, et celles que nous nous faisons à nous-mêmes, nous restons convaincus que, dans ce domaine, </a:t>
            </a:r>
            <a:r>
              <a:rPr lang="fr-FR" i="1" dirty="0"/>
              <a:t>quo nihil </a:t>
            </a:r>
            <a:r>
              <a:rPr lang="fr-FR" i="1" dirty="0" err="1"/>
              <a:t>antiquius</a:t>
            </a:r>
            <a:r>
              <a:rPr lang="fr-FR" i="1" dirty="0"/>
              <a:t>, </a:t>
            </a:r>
            <a:r>
              <a:rPr lang="fr-FR" dirty="0"/>
              <a:t>l'époque actuelle, ou plus exactement les régimes totalitaires, ont puissamment innové.</a:t>
            </a:r>
          </a:p>
          <a:p>
            <a:pPr algn="ctr"/>
            <a:endParaRPr lang="fr-FR" dirty="0"/>
          </a:p>
        </p:txBody>
      </p:sp>
    </p:spTree>
    <p:extLst>
      <p:ext uri="{BB962C8B-B14F-4D97-AF65-F5344CB8AC3E}">
        <p14:creationId xmlns:p14="http://schemas.microsoft.com/office/powerpoint/2010/main" val="350786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110836"/>
          </a:xfrm>
        </p:spPr>
        <p:txBody>
          <a:bodyPr>
            <a:normAutofit fontScale="90000"/>
          </a:bodyPr>
          <a:lstStyle/>
          <a:p>
            <a:endParaRPr lang="fr-FR" dirty="0"/>
          </a:p>
        </p:txBody>
      </p:sp>
      <p:sp>
        <p:nvSpPr>
          <p:cNvPr id="3" name="Espace réservé du contenu 2"/>
          <p:cNvSpPr>
            <a:spLocks noGrp="1"/>
          </p:cNvSpPr>
          <p:nvPr>
            <p:ph idx="1"/>
          </p:nvPr>
        </p:nvSpPr>
        <p:spPr>
          <a:xfrm>
            <a:off x="677334" y="988291"/>
            <a:ext cx="8596668" cy="5357091"/>
          </a:xfrm>
        </p:spPr>
        <p:txBody>
          <a:bodyPr>
            <a:normAutofit fontScale="85000" lnSpcReduction="10000"/>
          </a:bodyPr>
          <a:lstStyle/>
          <a:p>
            <a:endParaRPr lang="fr-FR" dirty="0"/>
          </a:p>
          <a:p>
            <a:pPr algn="just"/>
            <a:r>
              <a:rPr lang="fr-FR" dirty="0"/>
              <a:t>L'innovation n'est pas totale, sans doute, et les régimes totalitaires n'ont fait que pousser jusqu'au bout certaines tendances, certaines attitudes, certaines techniques qui existaient bien avant eux. Mais rien n'est entièrement nouveau dans le monde, tout a des sources, des racines, des germes, et tout phénomène, toute notion, toute tendance, poussés jusqu'au bout, s'altèrent et se transforment en quelque chose de sensiblement différent.</a:t>
            </a:r>
          </a:p>
          <a:p>
            <a:pPr algn="just"/>
            <a:r>
              <a:rPr lang="fr-FR" dirty="0"/>
              <a:t>Nous maintenons donc qu'on n'a jamais menti autant que de nos jours et qu'on n'a jamais menti aussi massivement et aussi totalement qu'on le fait aujourd'hui.</a:t>
            </a:r>
          </a:p>
          <a:p>
            <a:pPr algn="just"/>
            <a:r>
              <a:rPr lang="fr-FR" dirty="0"/>
              <a:t>On</a:t>
            </a:r>
            <a:r>
              <a:rPr lang="fr-FR" i="1" dirty="0"/>
              <a:t> </a:t>
            </a:r>
            <a:r>
              <a:rPr lang="fr-FR" dirty="0"/>
              <a:t>n'a jamais menti autant... en effet, jour par jour, heure par heure, minute par minute, des flots de mensonges se déversent sur le monde. La parole, l'écrit, le journal, la radio... tout le progrès technique est mis au service du mensonge.</a:t>
            </a:r>
          </a:p>
          <a:p>
            <a:pPr algn="just"/>
            <a:r>
              <a:rPr lang="fr-FR" dirty="0"/>
              <a:t>…</a:t>
            </a:r>
          </a:p>
          <a:p>
            <a:pPr algn="just"/>
            <a:r>
              <a:rPr lang="fr-FR" dirty="0"/>
              <a:t>L'homme moderne - là encore, c'est à l'homme totalitaire que nous pensons - baigne dans le mensonge, respire le mensonge, est soumis au mensonge à tous les instants de sa vie. </a:t>
            </a:r>
          </a:p>
          <a:p>
            <a:pPr algn="just"/>
            <a:r>
              <a:rPr lang="fr-FR" dirty="0"/>
              <a:t>…</a:t>
            </a:r>
          </a:p>
          <a:p>
            <a:pPr algn="just"/>
            <a:r>
              <a:rPr lang="fr-FR" dirty="0"/>
              <a:t>La distinction entre la vérité et le mensonge, l'imaginaire et le réel, reste bien valable à l'intérieur même des conceptions et des régimes totalitaires. C'est leur place et leur rôle seulement qui sont, en quelque sorte, intervertis : les régimes totalitaires sont fondés sur </a:t>
            </a:r>
            <a:r>
              <a:rPr lang="fr-FR" i="1" dirty="0"/>
              <a:t>la primauté du mensonge.</a:t>
            </a:r>
            <a:r>
              <a:rPr lang="fr-FR" dirty="0"/>
              <a:t> </a:t>
            </a:r>
          </a:p>
          <a:p>
            <a:pPr algn="just"/>
            <a:r>
              <a:rPr lang="fr-FR" dirty="0"/>
              <a:t>…</a:t>
            </a:r>
          </a:p>
          <a:p>
            <a:endParaRPr lang="fr-FR" dirty="0"/>
          </a:p>
        </p:txBody>
      </p:sp>
    </p:spTree>
    <p:extLst>
      <p:ext uri="{BB962C8B-B14F-4D97-AF65-F5344CB8AC3E}">
        <p14:creationId xmlns:p14="http://schemas.microsoft.com/office/powerpoint/2010/main" val="3325891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45719"/>
          </a:xfrm>
        </p:spPr>
        <p:txBody>
          <a:bodyPr>
            <a:normAutofit fontScale="90000"/>
          </a:bodyPr>
          <a:lstStyle/>
          <a:p>
            <a:endParaRPr lang="fr-FR"/>
          </a:p>
        </p:txBody>
      </p:sp>
      <p:sp>
        <p:nvSpPr>
          <p:cNvPr id="3" name="Espace réservé du contenu 2"/>
          <p:cNvSpPr>
            <a:spLocks noGrp="1"/>
          </p:cNvSpPr>
          <p:nvPr>
            <p:ph idx="1"/>
          </p:nvPr>
        </p:nvSpPr>
        <p:spPr>
          <a:xfrm>
            <a:off x="677334" y="942109"/>
            <a:ext cx="8596668" cy="5099253"/>
          </a:xfrm>
        </p:spPr>
        <p:txBody>
          <a:bodyPr>
            <a:normAutofit fontScale="92500" lnSpcReduction="20000"/>
          </a:bodyPr>
          <a:lstStyle/>
          <a:p>
            <a:pPr algn="just"/>
            <a:r>
              <a:rPr lang="fr-FR" dirty="0"/>
              <a:t>Le mensonge reste donc toléré et admis. Mais justement... il n'est que toléré et admis. Dans certains cas. Il reste exception, comme la guerre, lors de laquelle, seule, il devient juste et bon d'en user.</a:t>
            </a:r>
          </a:p>
          <a:p>
            <a:pPr algn="just"/>
            <a:r>
              <a:rPr lang="fr-FR" dirty="0"/>
              <a:t>Mais si la guerre, d'état exceptionnel, épisodique, passager, devenait un état perpétuel et normal ? Il est clair que le mensonge, de cas exceptionnel, deviendrait lui aussi, cas normal, et qu'un groupe social qui se verrait et se sentirait entouré d'ennemis, n'hésiterait jamais à employer contre eux le mensonge. Vérité pour les siens, mensonge pour les autres, deviendrait une règle de conduite, entrerait dans les mœurs du groupe en question.</a:t>
            </a:r>
          </a:p>
          <a:p>
            <a:pPr algn="just"/>
            <a:r>
              <a:rPr lang="fr-FR" dirty="0"/>
              <a:t>Allons plus loin. Consommons la rupture entre "nous" et les "autres". Transformons l'hostilité de fait en une inimitié en quelque sorte essentielle, fondée dans la nature même des choses. Rendons nos ennemis menaçants et puissants. Il est clair que tout groupe, placé ainsi au milieu d'un monde d'adversaires irréductibles et irréconciliables, verrait un abîme s'ouvrir entre eux et lui-même ; un abîme qu'aucun lien, aucune obligation sociale ne pourrait plus franchir. Il paraît évident que dans et pour un tel groupe le mensonge - le mensonge aux "autres" bien entendu - ne serait ni un acte simplement toléré, ni même une simple régie de conduite sociale : il deviendrait obligatoire, il se transformerait en vertu. En revanche, la véracité mal placée, l'incapacité de mentir, bien loin d'être considérée comme un trait chevaleresque, deviendrait une tare, un signe de faiblesse et d'incapacité.</a:t>
            </a:r>
          </a:p>
          <a:p>
            <a:endParaRPr lang="fr-FR" dirty="0"/>
          </a:p>
        </p:txBody>
      </p:sp>
    </p:spTree>
    <p:extLst>
      <p:ext uri="{BB962C8B-B14F-4D97-AF65-F5344CB8AC3E}">
        <p14:creationId xmlns:p14="http://schemas.microsoft.com/office/powerpoint/2010/main" val="3168851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a:r>
              <a:rPr lang="fr-FR" dirty="0"/>
              <a:t>DISSIMULER ce qu'on est, simuler ce qu'on n'est pas... Cela implique de toute évidence : ne pas dire - jamais - ce qu'on pense et ce qu'on croit ; et aussi : dire - toujours - le contraire. Pour tout membre d'un groupe secret, la parole n'est, en fait, qu'un moyen de cacher sa pensée.</a:t>
            </a:r>
          </a:p>
          <a:p>
            <a:pPr algn="just"/>
            <a:r>
              <a:rPr lang="fr-FR" dirty="0"/>
              <a:t>Ainsi donc, tout ce qu'on dit est faux. Toute parole, du moins toute parole prononcée en public, est mensonge. Seules les choses que l'on ne dit pas, ou du moins, ne révèle qu'aux "siens", sont, ou peuvent être, vraies. </a:t>
            </a:r>
          </a:p>
          <a:p>
            <a:pPr algn="just"/>
            <a:r>
              <a:rPr lang="fr-FR" dirty="0"/>
              <a:t>La vérité est donc toujours ésotérique et cachée. Elle n'est jamais accessible au commun, au vulgaire, au profane. Ni même à celui qui n'est pas complètement initié. </a:t>
            </a:r>
          </a:p>
          <a:p>
            <a:pPr algn="just"/>
            <a:endParaRPr lang="fr-FR" dirty="0"/>
          </a:p>
        </p:txBody>
      </p:sp>
    </p:spTree>
    <p:extLst>
      <p:ext uri="{BB962C8B-B14F-4D97-AF65-F5344CB8AC3E}">
        <p14:creationId xmlns:p14="http://schemas.microsoft.com/office/powerpoint/2010/main" val="1766017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a:t>SOLJENITSYNE, </a:t>
            </a:r>
            <a:r>
              <a:rPr lang="fr-FR" b="1" i="1" dirty="0"/>
              <a:t>Discours pour la réception du prix Nobel</a:t>
            </a:r>
            <a:r>
              <a:rPr lang="fr-FR" b="1" dirty="0"/>
              <a:t> (non prononcé)</a:t>
            </a:r>
            <a:r>
              <a:rPr lang="fr-FR" dirty="0"/>
              <a:t/>
            </a:r>
            <a:br>
              <a:rPr lang="fr-FR" dirty="0"/>
            </a:br>
            <a:endParaRPr lang="fr-FR" dirty="0"/>
          </a:p>
        </p:txBody>
      </p:sp>
      <p:sp>
        <p:nvSpPr>
          <p:cNvPr id="3" name="Espace réservé du contenu 2"/>
          <p:cNvSpPr>
            <a:spLocks noGrp="1"/>
          </p:cNvSpPr>
          <p:nvPr>
            <p:ph idx="1"/>
          </p:nvPr>
        </p:nvSpPr>
        <p:spPr/>
        <p:txBody>
          <a:bodyPr>
            <a:normAutofit lnSpcReduction="10000"/>
          </a:bodyPr>
          <a:lstStyle/>
          <a:p>
            <a:r>
              <a:rPr lang="fr-FR" dirty="0"/>
              <a:t>On nous dira peut-être : que peut la littérature face à la pression impitoyable de la violence ?</a:t>
            </a:r>
          </a:p>
          <a:p>
            <a:r>
              <a:rPr lang="fr-FR" dirty="0"/>
              <a:t>N’oublions pas que la violence n’est jamais seule, qu’elle ne peut vivre seule. Elle est unie au mensonge par des liens indissolubles. De l’une à l’autre il y a une alliance organique, une profonde parenté de sang. La violence n’a pas d’autre recours que le mensonge, le mensonge ne peut survivre qu’à l’abri de la violence. Quiconque a choisi la violence comme méthode d’action, doit inéluctablement épouser le mensonge comme principe normatif. Au début, la violence agit ouvertement et s’en glorifie. Dès qu’elle prend du volume et se consolide, le vide se fait autour d’elle, l’air se raréfie et elle se sent asphyxiée. Pour survivre, elle doit plonger dans un brouillard de mensonges et se masquer sous des faux-fuyants. Du coup elle n’ose plus trancher la gorge en public, le plus souvent elle se contente d’exiger de ses sujets un serment d’allégeance et de participation au mensonge officiel. </a:t>
            </a:r>
          </a:p>
          <a:p>
            <a:endParaRPr lang="fr-FR" dirty="0"/>
          </a:p>
        </p:txBody>
      </p:sp>
    </p:spTree>
    <p:extLst>
      <p:ext uri="{BB962C8B-B14F-4D97-AF65-F5344CB8AC3E}">
        <p14:creationId xmlns:p14="http://schemas.microsoft.com/office/powerpoint/2010/main" val="4065415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Le simple devoir d’un homme simple mais non dépourvu de courage, c’est de refuser toute complicité, de ne pas collaborer avec le mensonge. Que « cela » envahisse le monde et le domine, mais sans moi !</a:t>
            </a:r>
          </a:p>
          <a:p>
            <a:r>
              <a:rPr lang="fr-FR" dirty="0"/>
              <a:t>Les écrivains, les artistes, peuvent faire davantage : ils ont de quoi vaincre le mensonge. L’expérience en témoigne : dans la lutte contre le mensonge, l’art a toujours triomphé, il triomphera toujours de façon manifeste et irréfutable. Le mensonge peut avoir le dernier mot dans beaucoup de zones de la vie humaine, jamais dans le duel avec l’art. </a:t>
            </a:r>
          </a:p>
          <a:p>
            <a:endParaRPr lang="fr-FR" dirty="0"/>
          </a:p>
        </p:txBody>
      </p:sp>
    </p:spTree>
    <p:extLst>
      <p:ext uri="{BB962C8B-B14F-4D97-AF65-F5344CB8AC3E}">
        <p14:creationId xmlns:p14="http://schemas.microsoft.com/office/powerpoint/2010/main" val="3138372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a:t>SOLJENITSYNE, </a:t>
            </a:r>
            <a:r>
              <a:rPr lang="fr-FR" b="1" i="1" dirty="0"/>
              <a:t>L’Archipel du Goulag</a:t>
            </a:r>
            <a:r>
              <a:rPr lang="fr-FR" b="1" dirty="0"/>
              <a:t>, tome 1, p. 5</a:t>
            </a:r>
            <a:r>
              <a:rPr lang="fr-FR" dirty="0"/>
              <a:t/>
            </a:r>
            <a:br>
              <a:rPr lang="fr-FR" dirty="0"/>
            </a:br>
            <a:endParaRPr lang="fr-FR" dirty="0"/>
          </a:p>
        </p:txBody>
      </p:sp>
      <p:sp>
        <p:nvSpPr>
          <p:cNvPr id="3" name="Espace réservé du contenu 2"/>
          <p:cNvSpPr>
            <a:spLocks noGrp="1"/>
          </p:cNvSpPr>
          <p:nvPr>
            <p:ph idx="1"/>
          </p:nvPr>
        </p:nvSpPr>
        <p:spPr/>
        <p:txBody>
          <a:bodyPr/>
          <a:lstStyle/>
          <a:p>
            <a:pPr algn="just"/>
            <a:r>
              <a:rPr lang="fr-FR" dirty="0"/>
              <a:t>En l'an 1949, nous tombâmes, quelques amis et moi, sur une note remarquable publiée dans la revue de l'Académie des sciences, la Nature. Il y était dit, en petits caractères, qu'à l'occasion d'une campagne de fouilles dans le bassin de la Kolyma, on avait d'une façon ou d'une autre découvert une lentille de glace souterraine, témoin d'un courant ancien pris par le gel, et, dans ce courant, pris eux aussi par le gel, des représentants d'une faune fossile remontant à une dizaine de milliers d'années. Poissons ou tritons, ils s'étaient conservés dans un tel état de fraîcheur, au témoignage du savant correspondant de la revue, que les participants, la glace une fois fondue, les avaient mangés sur-le-champ AVEC PLAISIR.</a:t>
            </a:r>
          </a:p>
        </p:txBody>
      </p:sp>
    </p:spTree>
    <p:extLst>
      <p:ext uri="{BB962C8B-B14F-4D97-AF65-F5344CB8AC3E}">
        <p14:creationId xmlns:p14="http://schemas.microsoft.com/office/powerpoint/2010/main" val="2631900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algn="just"/>
            <a:r>
              <a:rPr lang="fr-FR" dirty="0"/>
              <a:t>Le petit nombre de lecteurs de cette revue durent sans doute n'être pas peu étonnés d'apprendre que la chair de poisson était capable de se conserver si longtemps dans la glace. Mais bien moins nombreux encore furent ceux qui purent pénétrer le sens véritable et héroïque de cette note imprudente.</a:t>
            </a:r>
          </a:p>
          <a:p>
            <a:pPr algn="just"/>
            <a:r>
              <a:rPr lang="fr-FR" dirty="0"/>
              <a:t>Nous, nous comprîmes sur-le-champ. Nous nous sommes représenté avec vivacité toute la scène, jusque dans ses moindres détails: les participants fendant la glace avec une précipitation exacerbée ; foulant aux pieds les sublimes intérêts de l'ichtyologie, jouant des coudes, les voilà qui se disputent les morceaux d'une chair millénaire, ils les traînent jusqu'au feu, les dégèlent et se rassasient.</a:t>
            </a:r>
          </a:p>
          <a:p>
            <a:pPr algn="just"/>
            <a:r>
              <a:rPr lang="fr-FR" dirty="0"/>
              <a:t>Si nous avons compris, c'est que nous étions nous-mêmes de ces participants, que nous étions membres de cette puissante tribu des z/k, la seule sur cette terre à être capable de manger du triton AVEC PLAISIR. </a:t>
            </a:r>
          </a:p>
        </p:txBody>
      </p:sp>
    </p:spTree>
    <p:extLst>
      <p:ext uri="{BB962C8B-B14F-4D97-AF65-F5344CB8AC3E}">
        <p14:creationId xmlns:p14="http://schemas.microsoft.com/office/powerpoint/2010/main" val="3916750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3100" b="1" dirty="0"/>
              <a:t>LEO STRAUSS, </a:t>
            </a:r>
            <a:r>
              <a:rPr lang="fr-FR" sz="3100" b="1" i="1" dirty="0"/>
              <a:t>La persécution et l’art d’écrire</a:t>
            </a:r>
            <a:r>
              <a:rPr lang="fr-FR" sz="3100" dirty="0"/>
              <a:t/>
            </a:r>
            <a:br>
              <a:rPr lang="fr-FR" sz="3100" dirty="0"/>
            </a:br>
            <a:r>
              <a:rPr lang="fr-FR" sz="3100" dirty="0"/>
              <a:t>Chapitre II, p. 63.</a:t>
            </a:r>
            <a:r>
              <a:rPr lang="fr-FR" dirty="0"/>
              <a:t/>
            </a:r>
            <a:br>
              <a:rPr lang="fr-FR" dirty="0"/>
            </a:b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[L’historien] suivra donc des règles telles que celles-ci :</a:t>
            </a:r>
          </a:p>
          <a:p>
            <a:r>
              <a:rPr lang="fr-FR" dirty="0"/>
              <a:t>1. Il est strictement interdit de lire entre les lignes dans tous les cas où cela n’apporte pas une exactitude plus grande que si l’on s’en abstient.</a:t>
            </a:r>
          </a:p>
          <a:p>
            <a:r>
              <a:rPr lang="fr-FR" dirty="0"/>
              <a:t>2. Une lecture entre les lignes est légitime si, et seulement si, elle s’appuie sur un examen exact des énoncés explicites de l’auteur.</a:t>
            </a:r>
          </a:p>
          <a:p>
            <a:r>
              <a:rPr lang="fr-FR" dirty="0"/>
              <a:t>3. Avant qu’une interprétation d’un énoncé puisse raisonnablement prétendre être suffisante, ou même correcte, il faut avoir parfaitement compris le contexte de cet énoncé, et le caractère littéraire de l’ensemble de l’ouvrage et de son plan.</a:t>
            </a:r>
          </a:p>
          <a:p>
            <a:r>
              <a:rPr lang="fr-FR" dirty="0"/>
              <a:t>4. On n’est pas autorisé à supprimer un passage, ni à en corriger le texte, avant d’avoir pleinement envisagé toutes les possibilités raisonnables de le comprendre tel qu’il est – l’une de ces possibilités étant que ce passage soit ironique.</a:t>
            </a:r>
          </a:p>
          <a:p>
            <a:r>
              <a:rPr lang="fr-FR" dirty="0"/>
              <a:t>5. Si un maître en l’art d’écrire fait des faux pas tels qu’ils feraient honte à un jeune lycéen intelligent, il est raisonnable de supposer qu’ils sont intentionnels, surtout si l’auteur envisage, ne serait-ce qu’en passant, la possibilité de faux-pas intentionnels dans l’écriture.</a:t>
            </a:r>
          </a:p>
          <a:p>
            <a:endParaRPr lang="fr-FR" dirty="0"/>
          </a:p>
        </p:txBody>
      </p:sp>
    </p:spTree>
    <p:extLst>
      <p:ext uri="{BB962C8B-B14F-4D97-AF65-F5344CB8AC3E}">
        <p14:creationId xmlns:p14="http://schemas.microsoft.com/office/powerpoint/2010/main" val="777664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6. Il ne faut pas identifier sans preuves préalables les opinions de l’auteur d’un drame ou d’un dialogue à celles qu’un ou plusieurs de ses personnages expriment, ou à celles sur lesquelles s’accordent tous ses personnages ou ses personnages sympathiques.</a:t>
            </a:r>
          </a:p>
          <a:p>
            <a:r>
              <a:rPr lang="fr-FR" dirty="0"/>
              <a:t>7. L’opinion réelle d’un auteur n’est pas nécessairement identique à celle qu’il exprime dans le plus grand nombre de passages.</a:t>
            </a:r>
          </a:p>
          <a:p>
            <a:r>
              <a:rPr lang="fr-FR" dirty="0"/>
              <a:t>En bref, il ne faut pas confondre l’exactitude avec le refus, ou l’incapacité, de voir la forêt derrière les arbres.</a:t>
            </a:r>
          </a:p>
          <a:p>
            <a:endParaRPr lang="fr-FR" dirty="0"/>
          </a:p>
        </p:txBody>
      </p:sp>
    </p:spTree>
    <p:extLst>
      <p:ext uri="{BB962C8B-B14F-4D97-AF65-F5344CB8AC3E}">
        <p14:creationId xmlns:p14="http://schemas.microsoft.com/office/powerpoint/2010/main" val="29048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944880"/>
          </a:xfrm>
        </p:spPr>
        <p:txBody>
          <a:bodyPr>
            <a:normAutofit fontScale="90000"/>
          </a:bodyPr>
          <a:lstStyle/>
          <a:p>
            <a:pPr algn="ctr"/>
            <a:r>
              <a:rPr lang="fr-FR" sz="2700" dirty="0"/>
              <a:t>Programme</a:t>
            </a:r>
            <a:br>
              <a:rPr lang="fr-FR" sz="2700" dirty="0"/>
            </a:br>
            <a:r>
              <a:rPr lang="fr-FR" sz="2700" b="1" dirty="0"/>
              <a:t>matinée :  9h30 – 12h30</a:t>
            </a:r>
            <a:r>
              <a:rPr lang="fr-FR" dirty="0"/>
              <a:t/>
            </a:r>
            <a:br>
              <a:rPr lang="fr-FR" dirty="0"/>
            </a:br>
            <a:endParaRPr lang="fr-FR" dirty="0"/>
          </a:p>
        </p:txBody>
      </p:sp>
      <p:sp>
        <p:nvSpPr>
          <p:cNvPr id="5" name="Espace réservé du contenu 4"/>
          <p:cNvSpPr>
            <a:spLocks noGrp="1"/>
          </p:cNvSpPr>
          <p:nvPr>
            <p:ph idx="1"/>
          </p:nvPr>
        </p:nvSpPr>
        <p:spPr>
          <a:xfrm>
            <a:off x="677334" y="1930400"/>
            <a:ext cx="8596668" cy="3880773"/>
          </a:xfrm>
        </p:spPr>
        <p:txBody>
          <a:bodyPr>
            <a:normAutofit fontScale="92500" lnSpcReduction="10000"/>
          </a:bodyPr>
          <a:lstStyle/>
          <a:p>
            <a:r>
              <a:rPr lang="fr-FR" dirty="0"/>
              <a:t> 9h30 : accueil et présentation de la journée</a:t>
            </a:r>
          </a:p>
          <a:p>
            <a:r>
              <a:rPr lang="fr-FR" dirty="0"/>
              <a:t>10h00- 11h15 : </a:t>
            </a:r>
            <a:r>
              <a:rPr lang="fr-FR" b="1" dirty="0"/>
              <a:t>Conférence de Madame Isabelle Durand, Professeure des Universités en littérature comparée. </a:t>
            </a:r>
          </a:p>
          <a:p>
            <a:pPr marL="0" indent="0">
              <a:buNone/>
            </a:pPr>
            <a:r>
              <a:rPr lang="fr-FR" b="1" dirty="0"/>
              <a:t>	« La littérature concentrationnaire, quelques réflexions sur une notion 	problématique »</a:t>
            </a:r>
            <a:endParaRPr lang="fr-FR" dirty="0"/>
          </a:p>
          <a:p>
            <a:pPr marL="400050" lvl="1" indent="0">
              <a:buNone/>
            </a:pPr>
            <a:r>
              <a:rPr lang="fr-FR" dirty="0"/>
              <a:t>À travers un corpus de textes appartenant à la littérature de témoignage dans un contexte concentrationnaire (</a:t>
            </a:r>
            <a:r>
              <a:rPr lang="fr-FR" dirty="0" err="1"/>
              <a:t>Antelme</a:t>
            </a:r>
            <a:r>
              <a:rPr lang="fr-FR" dirty="0"/>
              <a:t>, Semprun, </a:t>
            </a:r>
            <a:r>
              <a:rPr lang="fr-FR" dirty="0" err="1"/>
              <a:t>Chalamov</a:t>
            </a:r>
            <a:r>
              <a:rPr lang="fr-FR" dirty="0"/>
              <a:t>, Soljenitsyne), on s’interrogera essentiellement sur la question de la place et du rôle de la littérature : confrontés à la difficulté de dire et de représenter l’inimaginable, comment les écrivains conçoivent-ils le rôle de la forme littéraire dans le récit de témoignage ? Quel rôle assignent-ils à la littérature et à la culture au sein même de l’expérience concentrationnaire ? </a:t>
            </a:r>
            <a:endParaRPr lang="fr-FR" b="1" dirty="0"/>
          </a:p>
          <a:p>
            <a:pPr marL="0" indent="0">
              <a:buNone/>
            </a:pPr>
            <a:r>
              <a:rPr lang="fr-FR" b="1" dirty="0"/>
              <a:t>	Questions-réponses. 11h15-11h45.</a:t>
            </a:r>
          </a:p>
          <a:p>
            <a:pPr marL="0" indent="0">
              <a:buNone/>
            </a:pPr>
            <a:r>
              <a:rPr lang="fr-FR" b="1" dirty="0"/>
              <a:t>	</a:t>
            </a:r>
            <a:endParaRPr lang="fr-FR" dirty="0"/>
          </a:p>
          <a:p>
            <a:endParaRPr lang="fr-FR" dirty="0"/>
          </a:p>
        </p:txBody>
      </p:sp>
    </p:spTree>
    <p:extLst>
      <p:ext uri="{BB962C8B-B14F-4D97-AF65-F5344CB8AC3E}">
        <p14:creationId xmlns:p14="http://schemas.microsoft.com/office/powerpoint/2010/main" val="723102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a:t>SOLJENITSYNE, </a:t>
            </a:r>
            <a:r>
              <a:rPr lang="fr-FR" b="1" i="1" dirty="0"/>
              <a:t>Le Chêne et le veau, </a:t>
            </a:r>
            <a:r>
              <a:rPr lang="fr-FR" b="1" dirty="0"/>
              <a:t>p. 7</a:t>
            </a:r>
            <a:r>
              <a:rPr lang="fr-FR" dirty="0"/>
              <a:t/>
            </a:r>
            <a:br>
              <a:rPr lang="fr-FR" dirty="0"/>
            </a:br>
            <a:endParaRPr lang="fr-FR" dirty="0"/>
          </a:p>
        </p:txBody>
      </p:sp>
      <p:sp>
        <p:nvSpPr>
          <p:cNvPr id="3" name="Espace réservé du contenu 2"/>
          <p:cNvSpPr>
            <a:spLocks noGrp="1"/>
          </p:cNvSpPr>
          <p:nvPr>
            <p:ph idx="1"/>
          </p:nvPr>
        </p:nvSpPr>
        <p:spPr/>
        <p:txBody>
          <a:bodyPr/>
          <a:lstStyle/>
          <a:p>
            <a:pPr algn="just"/>
            <a:r>
              <a:rPr lang="fr-FR" dirty="0"/>
              <a:t>Il existe une littérature, assez abondante, qu’on pourrait appeler seconde : une littérature sur la littérature ; une littérature autour de la littérature ; une littérature engendrée par la littérature (s’il n’existait préalablement quelque chose de ce genre, celle-là n’aurait pas vu le jour). Moi, personnellement, par métier, j’aime assez la lire, mais je la place nettement au-dessous de la littérature première ; et puis, on a déjà tellement écrit, alors que les gens ont de moins en moins de loisir pour la lecture, qu’on s’interroge : écrire des mémoires, et qui plus est, des mémoires littéraires, n’est-ce pas un peu honteux ?</a:t>
            </a:r>
          </a:p>
          <a:p>
            <a:pPr algn="just"/>
            <a:r>
              <a:rPr lang="fr-FR" dirty="0"/>
              <a:t>Je n’aurais, ma foi, jamais supposé que dans la quarante-neuvième année de ma vie, j’aurais l’audace de gribouiller cette chose en forme de mémoires. Mais deux facteurs se sont conjugués pour me mettre en route.</a:t>
            </a:r>
          </a:p>
          <a:p>
            <a:pPr algn="just"/>
            <a:endParaRPr lang="fr-FR" dirty="0"/>
          </a:p>
        </p:txBody>
      </p:sp>
    </p:spTree>
    <p:extLst>
      <p:ext uri="{BB962C8B-B14F-4D97-AF65-F5344CB8AC3E}">
        <p14:creationId xmlns:p14="http://schemas.microsoft.com/office/powerpoint/2010/main" val="1000930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algn="just"/>
            <a:r>
              <a:rPr lang="fr-FR" dirty="0"/>
              <a:t>Le premier, c’est notre dissimulation cruelle et poltronne, d’où viennent tous les malheurs de notre pays. Il n’est pas question de dire, d’écrire ou de raconter ouvertement à nos amis ce que nous pensons et comment en vérité les choses se sont passées – mais nous allons jusqu’à craindre de nous confier au papier, car la hache est suspendue comme autrefois au-dessus de chaque tête : prends garde qu’elle ne s’abatte. Combien de temps encore durera cette dissimulation, on ne saurait le prédire ; d’ici là, peut-être, beaucoup d’entre nous </a:t>
            </a:r>
            <a:r>
              <a:rPr lang="fr-FR" dirty="0" err="1"/>
              <a:t>tomberont-ils</a:t>
            </a:r>
            <a:r>
              <a:rPr lang="fr-FR" dirty="0"/>
              <a:t> sous le fer et avec nous s’évanouira l’inexprimé.</a:t>
            </a:r>
          </a:p>
        </p:txBody>
      </p:sp>
    </p:spTree>
    <p:extLst>
      <p:ext uri="{BB962C8B-B14F-4D97-AF65-F5344CB8AC3E}">
        <p14:creationId xmlns:p14="http://schemas.microsoft.com/office/powerpoint/2010/main" val="2874824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3100" b="1" dirty="0" err="1"/>
              <a:t>CHALAMOV</a:t>
            </a:r>
            <a:r>
              <a:rPr lang="fr-FR" sz="3100" b="1" dirty="0"/>
              <a:t>, </a:t>
            </a:r>
            <a:r>
              <a:rPr lang="fr-FR" sz="3100" b="1" dirty="0" err="1"/>
              <a:t>Varlam</a:t>
            </a:r>
            <a:r>
              <a:rPr lang="fr-FR" sz="3100" b="1" dirty="0"/>
              <a:t>, </a:t>
            </a:r>
            <a:r>
              <a:rPr lang="fr-FR" sz="3100" b="1" i="1" dirty="0"/>
              <a:t>Correspondance avec Alexandre Soljenitsyne et </a:t>
            </a:r>
            <a:r>
              <a:rPr lang="fr-FR" sz="3100" b="1" i="1" dirty="0" err="1"/>
              <a:t>Nadejda</a:t>
            </a:r>
            <a:r>
              <a:rPr lang="fr-FR" sz="3100" b="1" i="1" dirty="0"/>
              <a:t> Mandelstam</a:t>
            </a:r>
            <a:r>
              <a:rPr lang="fr-FR" dirty="0"/>
              <a:t/>
            </a:r>
            <a:br>
              <a:rPr lang="fr-FR" dirty="0"/>
            </a:br>
            <a:endParaRPr lang="fr-FR" dirty="0"/>
          </a:p>
        </p:txBody>
      </p:sp>
      <p:sp>
        <p:nvSpPr>
          <p:cNvPr id="3" name="Espace réservé du contenu 2"/>
          <p:cNvSpPr>
            <a:spLocks noGrp="1"/>
          </p:cNvSpPr>
          <p:nvPr>
            <p:ph idx="1"/>
          </p:nvPr>
        </p:nvSpPr>
        <p:spPr/>
        <p:txBody>
          <a:bodyPr>
            <a:normAutofit fontScale="85000" lnSpcReduction="10000"/>
          </a:bodyPr>
          <a:lstStyle/>
          <a:p>
            <a:r>
              <a:rPr lang="fr-FR" i="1" dirty="0"/>
              <a:t>Lettre à Soljenitsyne</a:t>
            </a:r>
            <a:r>
              <a:rPr lang="fr-FR" dirty="0"/>
              <a:t>, novembre 1962</a:t>
            </a:r>
          </a:p>
          <a:p>
            <a:r>
              <a:rPr lang="fr-FR" dirty="0"/>
              <a:t> </a:t>
            </a:r>
          </a:p>
          <a:p>
            <a:r>
              <a:rPr lang="fr-FR" dirty="0"/>
              <a:t>[à propos de Une journée d’Ivan </a:t>
            </a:r>
            <a:r>
              <a:rPr lang="fr-FR" dirty="0" err="1"/>
              <a:t>Denissovitch</a:t>
            </a:r>
            <a:r>
              <a:rPr lang="fr-FR" dirty="0"/>
              <a:t>]</a:t>
            </a:r>
          </a:p>
          <a:p>
            <a:r>
              <a:rPr lang="fr-FR" dirty="0"/>
              <a:t>C’est naturellement la première œuvre littéraire, chez nous, qui fasse preuve d’audace, de vérité dans l’écriture, de vérité dans les faits et les sentiments éprouvés ; c’est la première fois qu’est dit ce dont tout le monde parle mais que personne n’avait encore écrit (p. 24-25)</a:t>
            </a:r>
          </a:p>
          <a:p>
            <a:r>
              <a:rPr lang="fr-FR" dirty="0"/>
              <a:t>Tout dans votre récit exprime cette vérité tant attendue, sans laquelle notre littérature ne peut progresser. Tous ceux qui taisent cette vérité, la falsifient, sont des salauds (p.32-33).</a:t>
            </a:r>
          </a:p>
          <a:p>
            <a:r>
              <a:rPr lang="fr-FR" dirty="0"/>
              <a:t>Pour ma part, j’ai depuis longtemps décidé de consacrer le reste de ma vie à cette vérité-là. J’ai écrit mille poèmes, cent récits ; en six ans, j’ai obtenu péniblement que soit publié un recueil de vers tronqués, invalides, dans lequel chaque poème est coupé, mutilé. Les mots que j’ai employés lors de notre conversation sur le brise-glace et le phare n’étaient pas le fruit du hasard. La vérité se heurte à une forte résistance. Car les hommes n’ont que faire des brise-glace et des phares. Ils recherchent l’eau courante, celle qui n’a besoin d’aucun brise-glace (p. 34-35).</a:t>
            </a:r>
          </a:p>
          <a:p>
            <a:endParaRPr lang="fr-FR" dirty="0"/>
          </a:p>
        </p:txBody>
      </p:sp>
    </p:spTree>
    <p:extLst>
      <p:ext uri="{BB962C8B-B14F-4D97-AF65-F5344CB8AC3E}">
        <p14:creationId xmlns:p14="http://schemas.microsoft.com/office/powerpoint/2010/main" val="2101155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286327"/>
          </a:xfrm>
        </p:spPr>
        <p:txBody>
          <a:bodyPr>
            <a:normAutofit fontScale="90000"/>
          </a:bodyPr>
          <a:lstStyle/>
          <a:p>
            <a:endParaRPr lang="fr-FR"/>
          </a:p>
        </p:txBody>
      </p:sp>
      <p:sp>
        <p:nvSpPr>
          <p:cNvPr id="3" name="Espace réservé du contenu 2"/>
          <p:cNvSpPr>
            <a:spLocks noGrp="1"/>
          </p:cNvSpPr>
          <p:nvPr>
            <p:ph idx="1"/>
          </p:nvPr>
        </p:nvSpPr>
        <p:spPr>
          <a:xfrm>
            <a:off x="677334" y="1182255"/>
            <a:ext cx="8596668" cy="4859107"/>
          </a:xfrm>
        </p:spPr>
        <p:txBody>
          <a:bodyPr>
            <a:normAutofit fontScale="85000" lnSpcReduction="20000"/>
          </a:bodyPr>
          <a:lstStyle/>
          <a:p>
            <a:r>
              <a:rPr lang="fr-FR" i="1" dirty="0"/>
              <a:t>Lettre à Soljenitsyne</a:t>
            </a:r>
            <a:r>
              <a:rPr lang="fr-FR" dirty="0"/>
              <a:t>, non datée</a:t>
            </a:r>
          </a:p>
          <a:p>
            <a:r>
              <a:rPr lang="fr-FR" dirty="0"/>
              <a:t> </a:t>
            </a:r>
          </a:p>
          <a:p>
            <a:r>
              <a:rPr lang="fr-FR" dirty="0"/>
              <a:t>Car pour moi, l’atelier de l’artiste, c’est son âme, son expérience personnelle, la restitution de ce qu’il a engrangé toute sa vie ; la forme qu’il adoptera pour l’exprimer, sur quoi l’attention portera, n’est pas l’important. S’il y a talent, il y aura nouveauté. Ce qu’il apportera de nouveau, d’inattendu, là sera sa victoire. Les sources de l’art sont multiples, son but est unique.</a:t>
            </a:r>
          </a:p>
          <a:p>
            <a:r>
              <a:rPr lang="fr-FR" dirty="0"/>
              <a:t>…</a:t>
            </a:r>
          </a:p>
          <a:p>
            <a:r>
              <a:rPr lang="fr-FR" dirty="0"/>
              <a:t>Poser le problème en termes de « vérité » et « non-vérité » n’est pas suffisant. Voilà pourquoi. Aldan-</a:t>
            </a:r>
            <a:r>
              <a:rPr lang="fr-FR" dirty="0" err="1"/>
              <a:t>Sémionov</a:t>
            </a:r>
            <a:r>
              <a:rPr lang="fr-FR" dirty="0"/>
              <a:t> lui aussi peut se targuer de décrire correctement « le vécu » tandis que </a:t>
            </a:r>
            <a:r>
              <a:rPr lang="fr-FR" dirty="0" err="1"/>
              <a:t>Soljénitsyne</a:t>
            </a:r>
            <a:r>
              <a:rPr lang="fr-FR" dirty="0"/>
              <a:t> ment.</a:t>
            </a:r>
          </a:p>
          <a:p>
            <a:r>
              <a:rPr lang="fr-FR" dirty="0"/>
              <a:t>…</a:t>
            </a:r>
          </a:p>
          <a:p>
            <a:r>
              <a:rPr lang="fr-FR" dirty="0"/>
              <a:t>À quoi voyez-vous qu’Aldan-Semionov ou </a:t>
            </a:r>
            <a:r>
              <a:rPr lang="fr-FR" dirty="0" err="1"/>
              <a:t>Diakov</a:t>
            </a:r>
            <a:r>
              <a:rPr lang="fr-FR" dirty="0"/>
              <a:t> mentent et pas </a:t>
            </a:r>
            <a:r>
              <a:rPr lang="fr-FR" dirty="0" err="1"/>
              <a:t>Chalamov</a:t>
            </a:r>
            <a:r>
              <a:rPr lang="fr-FR" dirty="0"/>
              <a:t> dans ses </a:t>
            </a:r>
            <a:r>
              <a:rPr lang="fr-FR" i="1" dirty="0"/>
              <a:t>Récits de la Kolyma</a:t>
            </a:r>
            <a:r>
              <a:rPr lang="fr-FR" dirty="0"/>
              <a:t> ?</a:t>
            </a:r>
          </a:p>
          <a:p>
            <a:r>
              <a:rPr lang="fr-FR" dirty="0"/>
              <a:t>…</a:t>
            </a:r>
          </a:p>
          <a:p>
            <a:r>
              <a:rPr lang="fr-FR" dirty="0"/>
              <a:t>Laissons à d’autres que les écrivains les discussions sur « la vérité » ou la « non-vérité ». Pour un écrivain, la discussion peut tourner autour de l’impuissance créatrice, l’utilisation mal intentionnée d’un thème, la spéculation sur le sang d’autrui […]. L’écrivain remplit son devoir dans la mesure de son talent (p. 61-63).</a:t>
            </a:r>
          </a:p>
          <a:p>
            <a:endParaRPr lang="fr-FR" dirty="0"/>
          </a:p>
        </p:txBody>
      </p:sp>
    </p:spTree>
    <p:extLst>
      <p:ext uri="{BB962C8B-B14F-4D97-AF65-F5344CB8AC3E}">
        <p14:creationId xmlns:p14="http://schemas.microsoft.com/office/powerpoint/2010/main" val="1286962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240145"/>
          </a:xfrm>
        </p:spPr>
        <p:txBody>
          <a:bodyPr>
            <a:normAutofit fontScale="90000"/>
          </a:bodyPr>
          <a:lstStyle/>
          <a:p>
            <a:endParaRPr lang="fr-FR" dirty="0"/>
          </a:p>
        </p:txBody>
      </p:sp>
      <p:sp>
        <p:nvSpPr>
          <p:cNvPr id="3" name="Espace réservé du contenu 2"/>
          <p:cNvSpPr>
            <a:spLocks noGrp="1"/>
          </p:cNvSpPr>
          <p:nvPr>
            <p:ph idx="1"/>
          </p:nvPr>
        </p:nvSpPr>
        <p:spPr>
          <a:xfrm>
            <a:off x="677334" y="1117601"/>
            <a:ext cx="8596668" cy="4923762"/>
          </a:xfrm>
        </p:spPr>
        <p:txBody>
          <a:bodyPr>
            <a:normAutofit fontScale="92500" lnSpcReduction="10000"/>
          </a:bodyPr>
          <a:lstStyle/>
          <a:p>
            <a:r>
              <a:rPr lang="fr-FR" i="1" dirty="0"/>
              <a:t>Lettre à Soljenitsyne</a:t>
            </a:r>
            <a:r>
              <a:rPr lang="fr-FR" dirty="0"/>
              <a:t>, 1966</a:t>
            </a:r>
          </a:p>
          <a:p>
            <a:r>
              <a:rPr lang="fr-FR" dirty="0"/>
              <a:t> </a:t>
            </a:r>
          </a:p>
          <a:p>
            <a:r>
              <a:rPr lang="fr-FR" dirty="0"/>
              <a:t>Je ne partage pas l’idée de la permanence du roman, de la forme romanesque. Le roman est mort. C’est justement pourquoi les écrivains s’acharnent à se justifier, affirmant que tout est pris sur le vif, que les noms de famille eux-mêmes sont conservés. Le lecteur qui a vécu Hiroshima, les chambres à gaz d’Auschwitz, les camps de concentration, qui a été témoin de la guerre, verra dans toute fiction une offense. Pour la prose d’aujourd’hui, pour celle de demain, l’important est de dépasser les limites et les formes de la littérature. Non pas de décrire de nouveaux phénomènes, mais de créer de nouveaux procédés narratifs. Une prose où n’entreraient ni descriptions, ni caractères, ni portraits, ni développement est possible. La vie est un document tel. […] Tout cela ne doit pas être du littéraire mais se lire d’un souffle. Non un document mais une prose, ressentie, comme un document. J’ai plus d’une fois voulu vous exposer le fond des choses et je choisis le moment où je vous félicite pour votre roman [</a:t>
            </a:r>
            <a:r>
              <a:rPr lang="fr-FR" i="1" dirty="0"/>
              <a:t>Le Premier cercle</a:t>
            </a:r>
            <a:r>
              <a:rPr lang="fr-FR" dirty="0"/>
              <a:t>], pour la victoire qu’il représente sous sa forme classique, canonique, mais par là même conservatrice (p. 83-84).</a:t>
            </a:r>
          </a:p>
          <a:p>
            <a:r>
              <a:rPr lang="fr-FR" dirty="0"/>
              <a:t>C’est exactement ce que fait Soljenitsyne au début de </a:t>
            </a:r>
            <a:r>
              <a:rPr lang="fr-FR" i="1" dirty="0"/>
              <a:t>l’Archipel du Goulag</a:t>
            </a:r>
            <a:r>
              <a:rPr lang="fr-FR" dirty="0"/>
              <a:t>…</a:t>
            </a:r>
          </a:p>
          <a:p>
            <a:endParaRPr lang="fr-FR" dirty="0"/>
          </a:p>
        </p:txBody>
      </p:sp>
    </p:spTree>
    <p:extLst>
      <p:ext uri="{BB962C8B-B14F-4D97-AF65-F5344CB8AC3E}">
        <p14:creationId xmlns:p14="http://schemas.microsoft.com/office/powerpoint/2010/main" val="1742966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175491"/>
          </a:xfrm>
        </p:spPr>
        <p:txBody>
          <a:bodyPr>
            <a:normAutofit fontScale="90000"/>
          </a:bodyPr>
          <a:lstStyle/>
          <a:p>
            <a:endParaRPr lang="fr-FR" dirty="0"/>
          </a:p>
        </p:txBody>
      </p:sp>
      <p:sp>
        <p:nvSpPr>
          <p:cNvPr id="3" name="Espace réservé du contenu 2"/>
          <p:cNvSpPr>
            <a:spLocks noGrp="1"/>
          </p:cNvSpPr>
          <p:nvPr>
            <p:ph idx="1"/>
          </p:nvPr>
        </p:nvSpPr>
        <p:spPr>
          <a:xfrm>
            <a:off x="677334" y="932873"/>
            <a:ext cx="8596668" cy="5108489"/>
          </a:xfrm>
        </p:spPr>
        <p:txBody>
          <a:bodyPr>
            <a:normAutofit lnSpcReduction="10000"/>
          </a:bodyPr>
          <a:lstStyle/>
          <a:p>
            <a:r>
              <a:rPr lang="fr-FR" i="1" dirty="0"/>
              <a:t>Lettre à Alexandre </a:t>
            </a:r>
            <a:r>
              <a:rPr lang="fr-FR" i="1" dirty="0" err="1"/>
              <a:t>Kremenskoï</a:t>
            </a:r>
            <a:r>
              <a:rPr lang="fr-FR" dirty="0"/>
              <a:t>, 1972</a:t>
            </a:r>
          </a:p>
          <a:p>
            <a:r>
              <a:rPr lang="fr-FR" dirty="0"/>
              <a:t> </a:t>
            </a:r>
          </a:p>
          <a:p>
            <a:r>
              <a:rPr lang="fr-FR" dirty="0"/>
              <a:t>Il me faut refuser un compliment immérité. Je n’appartiens à aucune école « </a:t>
            </a:r>
            <a:r>
              <a:rPr lang="fr-FR" dirty="0" err="1"/>
              <a:t>soljenitsyenne</a:t>
            </a:r>
            <a:r>
              <a:rPr lang="fr-FR" dirty="0"/>
              <a:t> ».</a:t>
            </a:r>
          </a:p>
          <a:p>
            <a:r>
              <a:rPr lang="fr-FR" dirty="0"/>
              <a:t>Sur le plan littéraire, je suis assez réservé sur ses travaux. Sur les problèmes de l’art, du rapport de l’art et de la vie, je suis en désaccord avec Soljenitsyne. J’ai d’autres représentation, d’autres formules, d’autres canons, d’autres parrains et d’autres critères. Maîtres, goûts, provenance du matériau, méthode de travail, conclusion, tout diffère. Par ses thèmes littéraires, Soljenitsyne est le porte-parole du classicisme de la deuxième moitié du dix-neuvième siècle, d’auteurs qui ont bafoué la bannière de Pouchkine. Et le thème des camps n’est en aucun cas prétexte à littérature, à découverte littéraire, à modèle de prose. Le thème des camps est très vaste, peuvent y trouver leur place cinq écrivains comme Léon Tolstoï, cent comme Soljenitsyne, mais même sur l’interprétation des camps, je suis décidément en désaccord avec Ivan </a:t>
            </a:r>
            <a:r>
              <a:rPr lang="fr-FR" dirty="0" err="1"/>
              <a:t>Denissovitch</a:t>
            </a:r>
            <a:r>
              <a:rPr lang="fr-FR" dirty="0"/>
              <a:t>. Soljenitsyne ne connaît ni ne comprend ce qu’est le camp (p. 201-202).</a:t>
            </a:r>
          </a:p>
          <a:p>
            <a:endParaRPr lang="fr-FR" dirty="0"/>
          </a:p>
        </p:txBody>
      </p:sp>
    </p:spTree>
    <p:extLst>
      <p:ext uri="{BB962C8B-B14F-4D97-AF65-F5344CB8AC3E}">
        <p14:creationId xmlns:p14="http://schemas.microsoft.com/office/powerpoint/2010/main" val="2173262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45719"/>
          </a:xfrm>
        </p:spPr>
        <p:txBody>
          <a:bodyPr>
            <a:normAutofit fontScale="90000"/>
          </a:bodyPr>
          <a:lstStyle/>
          <a:p>
            <a:endParaRPr lang="fr-FR" dirty="0"/>
          </a:p>
        </p:txBody>
      </p:sp>
      <p:sp>
        <p:nvSpPr>
          <p:cNvPr id="3" name="Espace réservé du contenu 2"/>
          <p:cNvSpPr>
            <a:spLocks noGrp="1"/>
          </p:cNvSpPr>
          <p:nvPr>
            <p:ph idx="1"/>
          </p:nvPr>
        </p:nvSpPr>
        <p:spPr>
          <a:xfrm>
            <a:off x="677334" y="849745"/>
            <a:ext cx="9067030" cy="5578764"/>
          </a:xfrm>
        </p:spPr>
        <p:txBody>
          <a:bodyPr>
            <a:normAutofit fontScale="77500" lnSpcReduction="20000"/>
          </a:bodyPr>
          <a:lstStyle/>
          <a:p>
            <a:pPr marL="0" indent="0">
              <a:buNone/>
            </a:pPr>
            <a:endParaRPr lang="fr-FR" dirty="0"/>
          </a:p>
          <a:p>
            <a:r>
              <a:rPr lang="fr-FR" dirty="0"/>
              <a:t>Quant au cœur du problème, celui de la littérature, voici où il se situe (ce n’est bien sûr qu’une opinion personnelle). La règle de vie essentielle, celle qu’en soixante-cinq ans j’ai fini par adopter est la suivante : l’homme n’a aucun droit de donner des leçons à l’homme, il ne le peut pas et ne le doit pas, puisque l’ensemble de la littérature du dix-neuvième siècle accouche de donneurs de leçons dont l’expérience entière mène aux camps (p. 204).</a:t>
            </a:r>
          </a:p>
          <a:p>
            <a:r>
              <a:rPr lang="fr-FR" dirty="0"/>
              <a:t> </a:t>
            </a:r>
          </a:p>
          <a:p>
            <a:r>
              <a:rPr lang="fr-FR" dirty="0"/>
              <a:t>Le vingtième siècle a porté atteinte à la littérature, l’a ébranlée. On a cessé de lui prêter foi. Il ne restait à l’écrivain, pour le rester, qu’à faire passer la littérature pour du réel par des Mémoires, le récit serrant la vie de plus près que n’a pu le faire Dostoïevski dans </a:t>
            </a:r>
            <a:r>
              <a:rPr lang="fr-FR" i="1" dirty="0"/>
              <a:t>Mémoires de la maison des morts</a:t>
            </a:r>
            <a:r>
              <a:rPr lang="fr-FR" dirty="0"/>
              <a:t>. Telles sont les racines psychologiques de mes </a:t>
            </a:r>
            <a:r>
              <a:rPr lang="fr-FR" i="1" dirty="0"/>
              <a:t>Récits de la Kolyma</a:t>
            </a:r>
            <a:r>
              <a:rPr lang="fr-FR" dirty="0"/>
              <a:t> (p. 205).</a:t>
            </a:r>
          </a:p>
          <a:p>
            <a:r>
              <a:rPr lang="fr-FR" dirty="0"/>
              <a:t> </a:t>
            </a:r>
          </a:p>
          <a:p>
            <a:r>
              <a:rPr lang="fr-FR" dirty="0"/>
              <a:t>Les </a:t>
            </a:r>
            <a:r>
              <a:rPr lang="fr-FR" i="1" dirty="0"/>
              <a:t>Récits de la Kolyma</a:t>
            </a:r>
            <a:r>
              <a:rPr lang="fr-FR" dirty="0"/>
              <a:t> ne sont pas des récits en tant que tels, le sujet en est absent, les personnages classiques également.</a:t>
            </a:r>
          </a:p>
          <a:p>
            <a:r>
              <a:rPr lang="fr-FR" dirty="0"/>
              <a:t>J’ai gommé tout ce qui pouvait venir de « l’imagerie » classique du genre. Restent les récits. Évidemment. La recherche en matière de prose, comme en poésie, est une entreprise très ingrate (p. 206).</a:t>
            </a:r>
          </a:p>
          <a:p>
            <a:r>
              <a:rPr lang="fr-FR" dirty="0"/>
              <a:t> </a:t>
            </a:r>
          </a:p>
          <a:p>
            <a:r>
              <a:rPr lang="fr-FR" dirty="0"/>
              <a:t>Mais je ne vois aucune raison, pour les auteurs contemporains, d’évacuer du matériau littéraire le thème des camps. Au contraire. Je vois précisément dans le thème des camps une façon de faire entendre, faire connaître, témoigner de la principale tragédie de notre temps. Et cette tragédie, la voici : comment des hommes, instruits pendant des générations par une littérature humaniste (« de bavards en liesse ») ont-ils pu aboutir avec un total succès à Auschwitz, à la Kolyma ?</a:t>
            </a:r>
          </a:p>
          <a:p>
            <a:r>
              <a:rPr lang="fr-FR" dirty="0"/>
              <a:t>L’énigme n’est pas spécifique aux Russes, mais de toute évidence un problème mondial (p. 211-212).</a:t>
            </a:r>
          </a:p>
          <a:p>
            <a:pPr marL="0" indent="0">
              <a:buNone/>
            </a:pPr>
            <a:endParaRPr lang="fr-FR" dirty="0"/>
          </a:p>
        </p:txBody>
      </p:sp>
    </p:spTree>
    <p:extLst>
      <p:ext uri="{BB962C8B-B14F-4D97-AF65-F5344CB8AC3E}">
        <p14:creationId xmlns:p14="http://schemas.microsoft.com/office/powerpoint/2010/main" val="1407286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240971" y="3000103"/>
            <a:ext cx="8596313" cy="1320800"/>
          </a:xfrm>
        </p:spPr>
        <p:txBody>
          <a:bodyPr/>
          <a:lstStyle/>
          <a:p>
            <a:r>
              <a:rPr lang="fr-FR" dirty="0"/>
              <a:t>Echo littéraire : </a:t>
            </a:r>
            <a:r>
              <a:rPr lang="fr-FR" i="1" dirty="0"/>
              <a:t>1984</a:t>
            </a:r>
            <a:r>
              <a:rPr lang="fr-FR" dirty="0"/>
              <a:t>, G. Orwell, 1949. </a:t>
            </a:r>
            <a:br>
              <a:rPr lang="fr-FR" dirty="0"/>
            </a:br>
            <a:endParaRPr lang="fr-FR" dirty="0"/>
          </a:p>
        </p:txBody>
      </p:sp>
    </p:spTree>
    <p:extLst>
      <p:ext uri="{BB962C8B-B14F-4D97-AF65-F5344CB8AC3E}">
        <p14:creationId xmlns:p14="http://schemas.microsoft.com/office/powerpoint/2010/main" val="993141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409303"/>
          </a:xfrm>
        </p:spPr>
        <p:txBody>
          <a:bodyPr>
            <a:normAutofit/>
          </a:bodyPr>
          <a:lstStyle/>
          <a:p>
            <a:pPr algn="ctr"/>
            <a:r>
              <a:rPr lang="fr-FR" sz="1800" i="1" dirty="0">
                <a:solidFill>
                  <a:schemeClr val="tx1"/>
                </a:solidFill>
              </a:rPr>
              <a:t>1984</a:t>
            </a:r>
            <a:r>
              <a:rPr lang="fr-FR" sz="1800" dirty="0">
                <a:solidFill>
                  <a:schemeClr val="tx1"/>
                </a:solidFill>
              </a:rPr>
              <a:t>, G. Orwell, 1949. </a:t>
            </a:r>
          </a:p>
        </p:txBody>
      </p:sp>
      <p:sp>
        <p:nvSpPr>
          <p:cNvPr id="3" name="Espace réservé du contenu 2"/>
          <p:cNvSpPr>
            <a:spLocks noGrp="1"/>
          </p:cNvSpPr>
          <p:nvPr>
            <p:ph idx="1"/>
          </p:nvPr>
        </p:nvSpPr>
        <p:spPr>
          <a:xfrm>
            <a:off x="246259" y="1240972"/>
            <a:ext cx="9198186" cy="5342708"/>
          </a:xfrm>
        </p:spPr>
        <p:txBody>
          <a:bodyPr>
            <a:noAutofit/>
          </a:bodyPr>
          <a:lstStyle/>
          <a:p>
            <a:r>
              <a:rPr lang="fr-FR" dirty="0">
                <a:latin typeface="Calibri" panose="020F0502020204030204" pitchFamily="34" charset="0"/>
                <a:cs typeface="Calibri" panose="020F0502020204030204" pitchFamily="34" charset="0"/>
              </a:rPr>
              <a:t>En ce moment, par exemple, en 1984 (si c’était bien 1984) l’</a:t>
            </a:r>
            <a:r>
              <a:rPr lang="fr-FR" dirty="0" err="1">
                <a:latin typeface="Calibri" panose="020F0502020204030204" pitchFamily="34" charset="0"/>
                <a:cs typeface="Calibri" panose="020F0502020204030204" pitchFamily="34" charset="0"/>
              </a:rPr>
              <a:t>Océania</a:t>
            </a:r>
            <a:r>
              <a:rPr lang="fr-FR" dirty="0">
                <a:latin typeface="Calibri" panose="020F0502020204030204" pitchFamily="34" charset="0"/>
                <a:cs typeface="Calibri" panose="020F0502020204030204" pitchFamily="34" charset="0"/>
              </a:rPr>
              <a:t> était alliée à l’</a:t>
            </a:r>
            <a:r>
              <a:rPr lang="fr-FR" dirty="0" err="1">
                <a:latin typeface="Calibri" panose="020F0502020204030204" pitchFamily="34" charset="0"/>
                <a:cs typeface="Calibri" panose="020F0502020204030204" pitchFamily="34" charset="0"/>
              </a:rPr>
              <a:t>Estasia</a:t>
            </a:r>
            <a:r>
              <a:rPr lang="fr-FR" dirty="0">
                <a:latin typeface="Calibri" panose="020F0502020204030204" pitchFamily="34" charset="0"/>
                <a:cs typeface="Calibri" panose="020F0502020204030204" pitchFamily="34" charset="0"/>
              </a:rPr>
              <a:t> et en guerre avec l’</a:t>
            </a:r>
            <a:r>
              <a:rPr lang="fr-FR" dirty="0" err="1">
                <a:latin typeface="Calibri" panose="020F0502020204030204" pitchFamily="34" charset="0"/>
                <a:cs typeface="Calibri" panose="020F0502020204030204" pitchFamily="34" charset="0"/>
              </a:rPr>
              <a:t>Eurasia</a:t>
            </a:r>
            <a:r>
              <a:rPr lang="fr-FR" dirty="0">
                <a:latin typeface="Calibri" panose="020F0502020204030204" pitchFamily="34" charset="0"/>
                <a:cs typeface="Calibri" panose="020F0502020204030204" pitchFamily="34" charset="0"/>
              </a:rPr>
              <a:t>. Dans aucune émission publique ou privée il n’était admis que les trois puissances avaient été, à une autre époque, groupées différemment. Winston savait fort bien qu’il y avait seulement quatre ans, l’</a:t>
            </a:r>
            <a:r>
              <a:rPr lang="fr-FR" dirty="0" err="1">
                <a:latin typeface="Calibri" panose="020F0502020204030204" pitchFamily="34" charset="0"/>
                <a:cs typeface="Calibri" panose="020F0502020204030204" pitchFamily="34" charset="0"/>
              </a:rPr>
              <a:t>Océania</a:t>
            </a:r>
            <a:r>
              <a:rPr lang="fr-FR" dirty="0">
                <a:latin typeface="Calibri" panose="020F0502020204030204" pitchFamily="34" charset="0"/>
                <a:cs typeface="Calibri" panose="020F0502020204030204" pitchFamily="34" charset="0"/>
              </a:rPr>
              <a:t> était en guerre avec l’</a:t>
            </a:r>
            <a:r>
              <a:rPr lang="fr-FR" dirty="0" err="1">
                <a:latin typeface="Calibri" panose="020F0502020204030204" pitchFamily="34" charset="0"/>
                <a:cs typeface="Calibri" panose="020F0502020204030204" pitchFamily="34" charset="0"/>
              </a:rPr>
              <a:t>Estasia</a:t>
            </a:r>
            <a:r>
              <a:rPr lang="fr-FR" dirty="0">
                <a:latin typeface="Calibri" panose="020F0502020204030204" pitchFamily="34" charset="0"/>
                <a:cs typeface="Calibri" panose="020F0502020204030204" pitchFamily="34" charset="0"/>
              </a:rPr>
              <a:t> et alliée à l’</a:t>
            </a:r>
            <a:r>
              <a:rPr lang="fr-FR" dirty="0" err="1">
                <a:latin typeface="Calibri" panose="020F0502020204030204" pitchFamily="34" charset="0"/>
                <a:cs typeface="Calibri" panose="020F0502020204030204" pitchFamily="34" charset="0"/>
              </a:rPr>
              <a:t>Eurasia</a:t>
            </a:r>
            <a:r>
              <a:rPr lang="fr-FR" dirty="0">
                <a:latin typeface="Calibri" panose="020F0502020204030204" pitchFamily="34" charset="0"/>
                <a:cs typeface="Calibri" panose="020F0502020204030204" pitchFamily="34" charset="0"/>
              </a:rPr>
              <a:t>. Mais ce n’était qu’un renseignement furtif et frauduleux qu’il avait retenu par hasard parce qu’il ne maîtrisait pas suffisamment sa mémoire. Officiellement, le changement de partenaires n’avait jamais eu lieu. L’</a:t>
            </a:r>
            <a:r>
              <a:rPr lang="fr-FR" dirty="0" err="1">
                <a:latin typeface="Calibri" panose="020F0502020204030204" pitchFamily="34" charset="0"/>
                <a:cs typeface="Calibri" panose="020F0502020204030204" pitchFamily="34" charset="0"/>
              </a:rPr>
              <a:t>Océania</a:t>
            </a:r>
            <a:r>
              <a:rPr lang="fr-FR" dirty="0">
                <a:latin typeface="Calibri" panose="020F0502020204030204" pitchFamily="34" charset="0"/>
                <a:cs typeface="Calibri" panose="020F0502020204030204" pitchFamily="34" charset="0"/>
              </a:rPr>
              <a:t> était en guerre avec l’</a:t>
            </a:r>
            <a:r>
              <a:rPr lang="fr-FR" dirty="0" err="1">
                <a:latin typeface="Calibri" panose="020F0502020204030204" pitchFamily="34" charset="0"/>
                <a:cs typeface="Calibri" panose="020F0502020204030204" pitchFamily="34" charset="0"/>
              </a:rPr>
              <a:t>Eurasia</a:t>
            </a:r>
            <a:r>
              <a:rPr lang="fr-FR" dirty="0">
                <a:latin typeface="Calibri" panose="020F0502020204030204" pitchFamily="34" charset="0"/>
                <a:cs typeface="Calibri" panose="020F0502020204030204" pitchFamily="34" charset="0"/>
              </a:rPr>
              <a:t>. L’</a:t>
            </a:r>
            <a:r>
              <a:rPr lang="fr-FR" dirty="0" err="1">
                <a:latin typeface="Calibri" panose="020F0502020204030204" pitchFamily="34" charset="0"/>
                <a:cs typeface="Calibri" panose="020F0502020204030204" pitchFamily="34" charset="0"/>
              </a:rPr>
              <a:t>Océania</a:t>
            </a:r>
            <a:r>
              <a:rPr lang="fr-FR" dirty="0">
                <a:latin typeface="Calibri" panose="020F0502020204030204" pitchFamily="34" charset="0"/>
                <a:cs typeface="Calibri" panose="020F0502020204030204" pitchFamily="34" charset="0"/>
              </a:rPr>
              <a:t> avait, par conséquent, toujours été en guerre avec l’</a:t>
            </a:r>
            <a:r>
              <a:rPr lang="fr-FR" dirty="0" err="1">
                <a:latin typeface="Calibri" panose="020F0502020204030204" pitchFamily="34" charset="0"/>
                <a:cs typeface="Calibri" panose="020F0502020204030204" pitchFamily="34" charset="0"/>
              </a:rPr>
              <a:t>Eurasia</a:t>
            </a:r>
            <a:r>
              <a:rPr lang="fr-FR" dirty="0">
                <a:latin typeface="Calibri" panose="020F0502020204030204" pitchFamily="34" charset="0"/>
                <a:cs typeface="Calibri" panose="020F0502020204030204" pitchFamily="34" charset="0"/>
              </a:rPr>
              <a:t>. L’ennemi du moment représentait toujours le mal absolu et il s’ensuivait qu’aucune entente passée ou future avec lui n’était possible.  (…)</a:t>
            </a:r>
          </a:p>
          <a:p>
            <a:r>
              <a:rPr lang="fr-FR" u="sng" dirty="0">
                <a:latin typeface="Calibri" panose="020F0502020204030204" pitchFamily="34" charset="0"/>
                <a:cs typeface="Calibri" panose="020F0502020204030204" pitchFamily="34" charset="0"/>
              </a:rPr>
              <a:t>Si tous les autres acceptaient le mensonge imposé par le Parti – si tous les rapports racontaient la même chose –, le mensonge passait dans l’histoire et devenait vérité. </a:t>
            </a:r>
            <a:r>
              <a:rPr lang="fr-FR" b="1" dirty="0">
                <a:latin typeface="Calibri" panose="020F0502020204030204" pitchFamily="34" charset="0"/>
                <a:cs typeface="Calibri" panose="020F0502020204030204" pitchFamily="34" charset="0"/>
              </a:rPr>
              <a:t>« Celui qui a le contrôle du passé, disait le slogan du Parti, a le contrôle du futur. Celui qui a le contrôle du présent a le contrôle du passé. » </a:t>
            </a:r>
            <a:r>
              <a:rPr lang="fr-FR" dirty="0">
                <a:latin typeface="Calibri" panose="020F0502020204030204" pitchFamily="34" charset="0"/>
                <a:cs typeface="Calibri" panose="020F0502020204030204" pitchFamily="34" charset="0"/>
              </a:rPr>
              <a:t>Et cependant le passé, bien que par nature susceptible d’être modifié, n’avait jamais été retouché</a:t>
            </a:r>
            <a:r>
              <a:rPr lang="fr-FR" b="1" dirty="0">
                <a:latin typeface="Calibri" panose="020F0502020204030204" pitchFamily="34" charset="0"/>
                <a:cs typeface="Calibri" panose="020F0502020204030204" pitchFamily="34" charset="0"/>
              </a:rPr>
              <a:t>. La vérité actuelle, quelle qu’elle fût, était vraie d’un infini à un autre infini. </a:t>
            </a:r>
            <a:r>
              <a:rPr lang="fr-FR" dirty="0">
                <a:latin typeface="Calibri" panose="020F0502020204030204" pitchFamily="34" charset="0"/>
                <a:cs typeface="Calibri" panose="020F0502020204030204" pitchFamily="34" charset="0"/>
              </a:rPr>
              <a:t>C’était tout à fait simple. Ce qu’il fallait à chacun, c’était avoir en mémoire une interminable série de victoires. </a:t>
            </a:r>
            <a:r>
              <a:rPr lang="fr-FR" b="1" dirty="0">
                <a:latin typeface="Calibri" panose="020F0502020204030204" pitchFamily="34" charset="0"/>
                <a:cs typeface="Calibri" panose="020F0502020204030204" pitchFamily="34" charset="0"/>
              </a:rPr>
              <a:t>Cela s’appelait « Contrôle de la Réalité ». On disait en novlangue, double pensée. </a:t>
            </a:r>
          </a:p>
        </p:txBody>
      </p:sp>
    </p:spTree>
    <p:extLst>
      <p:ext uri="{BB962C8B-B14F-4D97-AF65-F5344CB8AC3E}">
        <p14:creationId xmlns:p14="http://schemas.microsoft.com/office/powerpoint/2010/main" val="2740202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598"/>
            <a:ext cx="8596668" cy="2616927"/>
          </a:xfrm>
        </p:spPr>
        <p:txBody>
          <a:bodyPr>
            <a:normAutofit fontScale="90000"/>
          </a:bodyPr>
          <a:lstStyle/>
          <a:p>
            <a:pPr algn="ctr"/>
            <a:r>
              <a:rPr lang="fr-FR" sz="2700" dirty="0"/>
              <a:t>Programme</a:t>
            </a:r>
            <a:br>
              <a:rPr lang="fr-FR" sz="2700" dirty="0"/>
            </a:br>
            <a:r>
              <a:rPr lang="fr-FR" sz="2700" b="1" dirty="0"/>
              <a:t>après-midi :  15h00-16h10</a:t>
            </a:r>
            <a:br>
              <a:rPr lang="fr-FR" sz="2700" b="1" dirty="0"/>
            </a:br>
            <a:r>
              <a:rPr lang="fr-FR" sz="2700" b="1" dirty="0"/>
              <a:t/>
            </a:r>
            <a:br>
              <a:rPr lang="fr-FR" sz="2700" b="1" dirty="0"/>
            </a:br>
            <a:r>
              <a:rPr lang="fr-FR" sz="4000" b="1" dirty="0"/>
              <a:t>II : </a:t>
            </a:r>
            <a:r>
              <a:rPr lang="fr-FR" sz="4000" b="1" i="1" dirty="0"/>
              <a:t>STRATÉGIES D’ÉCRITURE ET DE LECTURE</a:t>
            </a:r>
            <a:r>
              <a:rPr lang="fr-FR" sz="2800" dirty="0"/>
              <a:t/>
            </a:r>
            <a:br>
              <a:rPr lang="fr-FR" sz="2800" dirty="0"/>
            </a:br>
            <a:r>
              <a:rPr lang="fr-FR" sz="2700" b="1" dirty="0"/>
              <a:t/>
            </a:r>
            <a:br>
              <a:rPr lang="fr-FR" sz="2700" b="1" dirty="0"/>
            </a:br>
            <a:endParaRPr lang="fr-FR" dirty="0"/>
          </a:p>
        </p:txBody>
      </p:sp>
      <p:sp>
        <p:nvSpPr>
          <p:cNvPr id="5" name="Espace réservé du contenu 4"/>
          <p:cNvSpPr>
            <a:spLocks noGrp="1"/>
          </p:cNvSpPr>
          <p:nvPr>
            <p:ph idx="1"/>
          </p:nvPr>
        </p:nvSpPr>
        <p:spPr>
          <a:xfrm>
            <a:off x="677334" y="3879669"/>
            <a:ext cx="8596668" cy="1931504"/>
          </a:xfrm>
        </p:spPr>
        <p:txBody>
          <a:bodyPr>
            <a:normAutofit/>
          </a:bodyPr>
          <a:lstStyle/>
          <a:p>
            <a:r>
              <a:rPr lang="fr-FR" b="1" i="1" dirty="0"/>
              <a:t>Le témoin jusqu'au bout. Une lecture de Victor Klemperer</a:t>
            </a:r>
            <a:r>
              <a:rPr lang="fr-FR" dirty="0"/>
              <a:t>, Minuit, 2022, Prix Médicis Essai 2022 ; </a:t>
            </a:r>
            <a:r>
              <a:rPr lang="fr-FR" b="1" dirty="0"/>
              <a:t>G. Didi-</a:t>
            </a:r>
            <a:r>
              <a:rPr lang="fr-FR" b="1" dirty="0" err="1"/>
              <a:t>Huberman</a:t>
            </a:r>
            <a:r>
              <a:rPr lang="fr-FR" b="1" dirty="0"/>
              <a:t> ; </a:t>
            </a:r>
          </a:p>
          <a:p>
            <a:r>
              <a:rPr lang="fr-FR" b="1" dirty="0"/>
              <a:t>L’écriture métaphorique des camps : l’analogie fictionnelle de W ou le souvenir d’enfance de G. Perec, 1975.</a:t>
            </a:r>
            <a:endParaRPr lang="fr-FR" dirty="0"/>
          </a:p>
          <a:p>
            <a:endParaRPr lang="fr-FR" dirty="0"/>
          </a:p>
          <a:p>
            <a:endParaRPr lang="fr-FR" dirty="0"/>
          </a:p>
        </p:txBody>
      </p:sp>
    </p:spTree>
    <p:extLst>
      <p:ext uri="{BB962C8B-B14F-4D97-AF65-F5344CB8AC3E}">
        <p14:creationId xmlns:p14="http://schemas.microsoft.com/office/powerpoint/2010/main" val="2171509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53589" y="2934789"/>
            <a:ext cx="8596313" cy="1320800"/>
          </a:xfrm>
        </p:spPr>
        <p:txBody>
          <a:bodyPr/>
          <a:lstStyle/>
          <a:p>
            <a:pPr algn="ctr"/>
            <a:r>
              <a:rPr lang="fr-FR" dirty="0"/>
              <a:t>Présentation et échange à deux voix</a:t>
            </a:r>
          </a:p>
        </p:txBody>
      </p:sp>
    </p:spTree>
    <p:extLst>
      <p:ext uri="{BB962C8B-B14F-4D97-AF65-F5344CB8AC3E}">
        <p14:creationId xmlns:p14="http://schemas.microsoft.com/office/powerpoint/2010/main" val="582398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058091" y="3104606"/>
            <a:ext cx="8596313" cy="1320800"/>
          </a:xfrm>
        </p:spPr>
        <p:txBody>
          <a:bodyPr>
            <a:normAutofit fontScale="90000"/>
          </a:bodyPr>
          <a:lstStyle/>
          <a:p>
            <a:pPr algn="ctr"/>
            <a:r>
              <a:rPr lang="fr-FR" dirty="0"/>
              <a:t>II.1</a:t>
            </a:r>
            <a:br>
              <a:rPr lang="fr-FR" dirty="0"/>
            </a:br>
            <a:r>
              <a:rPr lang="fr-FR" dirty="0"/>
              <a:t>Journal d’un juif-allemand, philologue,  de Dresde. </a:t>
            </a:r>
          </a:p>
        </p:txBody>
      </p:sp>
    </p:spTree>
    <p:extLst>
      <p:ext uri="{BB962C8B-B14F-4D97-AF65-F5344CB8AC3E}">
        <p14:creationId xmlns:p14="http://schemas.microsoft.com/office/powerpoint/2010/main" val="1514812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77334" y="609600"/>
            <a:ext cx="8596668" cy="1885406"/>
          </a:xfrm>
        </p:spPr>
        <p:txBody>
          <a:bodyPr>
            <a:normAutofit/>
          </a:bodyPr>
          <a:lstStyle/>
          <a:p>
            <a:r>
              <a:rPr lang="fr-FR" i="1" dirty="0"/>
              <a:t>Le témoin jusqu’au bout, Une lecture de Victor Klemperer, </a:t>
            </a:r>
            <a:r>
              <a:rPr lang="fr-FR" sz="3200" dirty="0"/>
              <a:t>Minuit, 2022. Prix Médicis Essai 2022. G. Didi-</a:t>
            </a:r>
            <a:r>
              <a:rPr lang="fr-FR" sz="3200" dirty="0" err="1"/>
              <a:t>Huberman</a:t>
            </a:r>
            <a:endParaRPr lang="fr-FR" sz="3200" dirty="0"/>
          </a:p>
        </p:txBody>
      </p:sp>
      <p:sp>
        <p:nvSpPr>
          <p:cNvPr id="3" name="Espace réservé du contenu 2"/>
          <p:cNvSpPr>
            <a:spLocks noGrp="1"/>
          </p:cNvSpPr>
          <p:nvPr>
            <p:ph idx="1"/>
          </p:nvPr>
        </p:nvSpPr>
        <p:spPr>
          <a:xfrm>
            <a:off x="677334" y="2834640"/>
            <a:ext cx="8596668" cy="3206722"/>
          </a:xfrm>
        </p:spPr>
        <p:txBody>
          <a:bodyPr>
            <a:normAutofit/>
          </a:bodyPr>
          <a:lstStyle/>
          <a:p>
            <a:r>
              <a:rPr lang="fr-FR" sz="1900" dirty="0">
                <a:latin typeface="Calibri" panose="020F0502020204030204" pitchFamily="34" charset="0"/>
                <a:cs typeface="Calibri" panose="020F0502020204030204" pitchFamily="34" charset="0"/>
              </a:rPr>
              <a:t>Qui est G. Didi-</a:t>
            </a:r>
            <a:r>
              <a:rPr lang="fr-FR" sz="1900" dirty="0" err="1">
                <a:latin typeface="Calibri" panose="020F0502020204030204" pitchFamily="34" charset="0"/>
                <a:cs typeface="Calibri" panose="020F0502020204030204" pitchFamily="34" charset="0"/>
              </a:rPr>
              <a:t>Huberman</a:t>
            </a:r>
            <a:r>
              <a:rPr lang="fr-FR" sz="1900" dirty="0">
                <a:latin typeface="Calibri" panose="020F0502020204030204" pitchFamily="34" charset="0"/>
                <a:cs typeface="Calibri" panose="020F0502020204030204" pitchFamily="34" charset="0"/>
              </a:rPr>
              <a:t> ? Interview à la  librairie </a:t>
            </a:r>
            <a:r>
              <a:rPr lang="fr-FR" sz="1900" dirty="0" err="1">
                <a:latin typeface="Calibri" panose="020F0502020204030204" pitchFamily="34" charset="0"/>
                <a:cs typeface="Calibri" panose="020F0502020204030204" pitchFamily="34" charset="0"/>
              </a:rPr>
              <a:t>Mollat</a:t>
            </a:r>
            <a:r>
              <a:rPr lang="fr-FR" sz="1900" dirty="0">
                <a:latin typeface="Calibri" panose="020F0502020204030204" pitchFamily="34" charset="0"/>
                <a:cs typeface="Calibri" panose="020F0502020204030204" pitchFamily="34" charset="0"/>
              </a:rPr>
              <a:t> Bordeaux : </a:t>
            </a:r>
            <a:r>
              <a:rPr lang="fr-FR" sz="1900" u="sng" dirty="0">
                <a:latin typeface="Calibri" panose="020F0502020204030204" pitchFamily="34" charset="0"/>
                <a:cs typeface="Calibri" panose="020F0502020204030204" pitchFamily="34" charset="0"/>
                <a:hlinkClick r:id="rId2"/>
              </a:rPr>
              <a:t>https://www.youtube.com/watch?v=9Sl4uHbDJLk</a:t>
            </a:r>
            <a:r>
              <a:rPr lang="fr-FR" sz="1900" u="sng" dirty="0">
                <a:latin typeface="Calibri" panose="020F0502020204030204" pitchFamily="34" charset="0"/>
                <a:cs typeface="Calibri" panose="020F0502020204030204" pitchFamily="34" charset="0"/>
              </a:rPr>
              <a:t>)</a:t>
            </a:r>
            <a:endParaRPr lang="fr-FR" sz="1900" dirty="0">
              <a:latin typeface="Calibri" panose="020F0502020204030204" pitchFamily="34" charset="0"/>
              <a:cs typeface="Calibri" panose="020F0502020204030204" pitchFamily="34" charset="0"/>
            </a:endParaRPr>
          </a:p>
          <a:p>
            <a:r>
              <a:rPr lang="fr-FR" sz="1900" dirty="0">
                <a:latin typeface="Calibri" panose="020F0502020204030204" pitchFamily="34" charset="0"/>
                <a:cs typeface="Calibri" panose="020F0502020204030204" pitchFamily="34" charset="0"/>
              </a:rPr>
              <a:t>Qui est Victor Klemperer (1881-1960) ? Documentaire réalisé par Stan Neumann 2004: LA LANGUE NE MENT PAS ; Journal écrit sous le III </a:t>
            </a:r>
            <a:r>
              <a:rPr lang="fr-FR" sz="1900" dirty="0" err="1">
                <a:latin typeface="Calibri" panose="020F0502020204030204" pitchFamily="34" charset="0"/>
                <a:cs typeface="Calibri" panose="020F0502020204030204" pitchFamily="34" charset="0"/>
              </a:rPr>
              <a:t>ème</a:t>
            </a:r>
            <a:r>
              <a:rPr lang="fr-FR" sz="1900" dirty="0">
                <a:latin typeface="Calibri" panose="020F0502020204030204" pitchFamily="34" charset="0"/>
                <a:cs typeface="Calibri" panose="020F0502020204030204" pitchFamily="34" charset="0"/>
              </a:rPr>
              <a:t> Reich </a:t>
            </a:r>
            <a:r>
              <a:rPr lang="fr-FR" sz="1900" u="sng" dirty="0">
                <a:latin typeface="Calibri" panose="020F0502020204030204" pitchFamily="34" charset="0"/>
                <a:cs typeface="Calibri" panose="020F0502020204030204" pitchFamily="34" charset="0"/>
                <a:hlinkClick r:id="rId3"/>
              </a:rPr>
              <a:t>https://www.youtube.com/watch?v=M-4d7r6-pxY</a:t>
            </a:r>
            <a:endParaRPr lang="fr-FR" sz="1900" dirty="0">
              <a:latin typeface="Calibri" panose="020F0502020204030204" pitchFamily="34" charset="0"/>
              <a:cs typeface="Calibri" panose="020F0502020204030204" pitchFamily="34" charset="0"/>
            </a:endParaRPr>
          </a:p>
          <a:p>
            <a:pPr marL="0" indent="0">
              <a:buNone/>
            </a:pPr>
            <a:r>
              <a:rPr lang="fr-FR" sz="1900" dirty="0">
                <a:latin typeface="Calibri" panose="020F0502020204030204" pitchFamily="34" charset="0"/>
                <a:cs typeface="Calibri" panose="020F0502020204030204" pitchFamily="34" charset="0"/>
              </a:rPr>
              <a:t>Universitaire romaniste obligé de quitter son poste à l'université après l'arrivée d'Hitler en Allemagne. Il tient un journal secret tout au long de sa vie à Dresde. </a:t>
            </a:r>
            <a:r>
              <a:rPr lang="fr-FR" sz="1900" i="1" dirty="0">
                <a:latin typeface="Calibri" panose="020F0502020204030204" pitchFamily="34" charset="0"/>
                <a:cs typeface="Calibri" panose="020F0502020204030204" pitchFamily="34" charset="0"/>
              </a:rPr>
              <a:t>Mes soldats de papiers</a:t>
            </a:r>
            <a:r>
              <a:rPr lang="fr-FR" sz="1900" dirty="0">
                <a:latin typeface="Calibri" panose="020F0502020204030204" pitchFamily="34" charset="0"/>
                <a:cs typeface="Calibri" panose="020F0502020204030204" pitchFamily="34" charset="0"/>
              </a:rPr>
              <a:t>, journal 1933-1941. </a:t>
            </a:r>
            <a:r>
              <a:rPr lang="fr-FR" sz="1900" i="1" dirty="0">
                <a:latin typeface="Calibri" panose="020F0502020204030204" pitchFamily="34" charset="0"/>
                <a:cs typeface="Calibri" panose="020F0502020204030204" pitchFamily="34" charset="0"/>
              </a:rPr>
              <a:t>Je veux témoigner jusqu'au bout</a:t>
            </a:r>
            <a:r>
              <a:rPr lang="fr-FR" sz="1900" dirty="0">
                <a:latin typeface="Calibri" panose="020F0502020204030204" pitchFamily="34" charset="0"/>
                <a:cs typeface="Calibri" panose="020F0502020204030204" pitchFamily="34" charset="0"/>
              </a:rPr>
              <a:t>, journal de 1942-1945</a:t>
            </a:r>
          </a:p>
        </p:txBody>
      </p:sp>
    </p:spTree>
    <p:extLst>
      <p:ext uri="{BB962C8B-B14F-4D97-AF65-F5344CB8AC3E}">
        <p14:creationId xmlns:p14="http://schemas.microsoft.com/office/powerpoint/2010/main" val="154222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journal de Klemperer</a:t>
            </a:r>
          </a:p>
        </p:txBody>
      </p:sp>
      <p:sp>
        <p:nvSpPr>
          <p:cNvPr id="3" name="Espace réservé du contenu 2"/>
          <p:cNvSpPr>
            <a:spLocks noGrp="1"/>
          </p:cNvSpPr>
          <p:nvPr>
            <p:ph idx="1"/>
          </p:nvPr>
        </p:nvSpPr>
        <p:spPr/>
        <p:txBody>
          <a:bodyPr/>
          <a:lstStyle/>
          <a:p>
            <a:r>
              <a:rPr lang="fr-FR" dirty="0">
                <a:latin typeface="Calibri" panose="020F0502020204030204" pitchFamily="34" charset="0"/>
                <a:cs typeface="Calibri" panose="020F0502020204030204" pitchFamily="34" charset="0"/>
              </a:rPr>
              <a:t>Universitaire romaniste obligé de quitter son poste à l'université après l'arrivée d'Hitler en Allemagne. Il tient un journal secret tout au long de sa vie à Dresde. </a:t>
            </a:r>
          </a:p>
          <a:p>
            <a:r>
              <a:rPr lang="fr-FR" i="1" dirty="0">
                <a:latin typeface="Calibri" panose="020F0502020204030204" pitchFamily="34" charset="0"/>
                <a:cs typeface="Calibri" panose="020F0502020204030204" pitchFamily="34" charset="0"/>
              </a:rPr>
              <a:t>Mes soldats de papiers</a:t>
            </a:r>
            <a:r>
              <a:rPr lang="fr-FR" dirty="0">
                <a:latin typeface="Calibri" panose="020F0502020204030204" pitchFamily="34" charset="0"/>
                <a:cs typeface="Calibri" panose="020F0502020204030204" pitchFamily="34" charset="0"/>
              </a:rPr>
              <a:t>, journal 1933-1941. </a:t>
            </a:r>
          </a:p>
          <a:p>
            <a:r>
              <a:rPr lang="fr-FR" i="1" dirty="0">
                <a:latin typeface="Calibri" panose="020F0502020204030204" pitchFamily="34" charset="0"/>
                <a:cs typeface="Calibri" panose="020F0502020204030204" pitchFamily="34" charset="0"/>
              </a:rPr>
              <a:t>Je veux témoigner jusqu'au bout</a:t>
            </a:r>
            <a:r>
              <a:rPr lang="fr-FR" dirty="0">
                <a:latin typeface="Calibri" panose="020F0502020204030204" pitchFamily="34" charset="0"/>
                <a:cs typeface="Calibri" panose="020F0502020204030204" pitchFamily="34" charset="0"/>
              </a:rPr>
              <a:t>, journal de 1942-1945</a:t>
            </a:r>
          </a:p>
          <a:p>
            <a:r>
              <a:rPr lang="fr-FR" dirty="0">
                <a:latin typeface="Calibri" panose="020F0502020204030204" pitchFamily="34" charset="0"/>
                <a:cs typeface="Calibri" panose="020F0502020204030204" pitchFamily="34" charset="0"/>
              </a:rPr>
              <a:t>Ce journal lui sert de carnet de notes pour une grande étude </a:t>
            </a:r>
            <a:r>
              <a:rPr lang="fr-FR" u="sng" dirty="0">
                <a:latin typeface="Calibri" panose="020F0502020204030204" pitchFamily="34" charset="0"/>
                <a:cs typeface="Calibri" panose="020F0502020204030204" pitchFamily="34" charset="0"/>
              </a:rPr>
              <a:t>dont le sujet est la langue nazie</a:t>
            </a:r>
            <a:r>
              <a:rPr lang="fr-FR" dirty="0">
                <a:latin typeface="Calibri" panose="020F0502020204030204" pitchFamily="34" charset="0"/>
                <a:cs typeface="Calibri" panose="020F0502020204030204" pitchFamily="34" charset="0"/>
              </a:rPr>
              <a:t>, cette nouvelle langue que tout le monde parle, Goebbels comme l’homme de la rue, les fonctionnaires de la Gestapo comme les juifs eux-mêmes, qui reprennent sans s’en rendre compte la langue de leurs bourreaux. </a:t>
            </a:r>
            <a:r>
              <a:rPr lang="fr-FR" u="sng" dirty="0">
                <a:latin typeface="Calibri" panose="020F0502020204030204" pitchFamily="34" charset="0"/>
                <a:cs typeface="Calibri" panose="020F0502020204030204" pitchFamily="34" charset="0"/>
              </a:rPr>
              <a:t>Résister à la tyrannie de cette langue empoisonnée </a:t>
            </a:r>
            <a:r>
              <a:rPr lang="fr-FR" dirty="0">
                <a:latin typeface="Calibri" panose="020F0502020204030204" pitchFamily="34" charset="0"/>
                <a:cs typeface="Calibri" panose="020F0502020204030204" pitchFamily="34" charset="0"/>
              </a:rPr>
              <a:t>devient pour Klemperer plus important que la survie elle-même.</a:t>
            </a:r>
          </a:p>
        </p:txBody>
      </p:sp>
    </p:spTree>
    <p:extLst>
      <p:ext uri="{BB962C8B-B14F-4D97-AF65-F5344CB8AC3E}">
        <p14:creationId xmlns:p14="http://schemas.microsoft.com/office/powerpoint/2010/main" val="2945096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385" y="283029"/>
            <a:ext cx="8596668" cy="1529880"/>
          </a:xfrm>
        </p:spPr>
        <p:txBody>
          <a:bodyPr>
            <a:normAutofit/>
          </a:bodyPr>
          <a:lstStyle/>
          <a:p>
            <a:pPr lvl="0" algn="just"/>
            <a:r>
              <a:rPr lang="fr-FR" sz="1800" dirty="0">
                <a:solidFill>
                  <a:schemeClr val="tx1"/>
                </a:solidFill>
                <a:latin typeface="Calibri" panose="020F0502020204030204" pitchFamily="34" charset="0"/>
                <a:cs typeface="Calibri" panose="020F0502020204030204" pitchFamily="34" charset="0"/>
              </a:rPr>
              <a:t>Didi-</a:t>
            </a:r>
            <a:r>
              <a:rPr lang="fr-FR" sz="1800" dirty="0" err="1">
                <a:solidFill>
                  <a:schemeClr val="tx1"/>
                </a:solidFill>
                <a:latin typeface="Calibri" panose="020F0502020204030204" pitchFamily="34" charset="0"/>
                <a:cs typeface="Calibri" panose="020F0502020204030204" pitchFamily="34" charset="0"/>
              </a:rPr>
              <a:t>Huberman</a:t>
            </a:r>
            <a:r>
              <a:rPr lang="fr-FR" sz="1800" dirty="0">
                <a:solidFill>
                  <a:schemeClr val="tx1"/>
                </a:solidFill>
                <a:latin typeface="Calibri" panose="020F0502020204030204" pitchFamily="34" charset="0"/>
                <a:cs typeface="Calibri" panose="020F0502020204030204" pitchFamily="34" charset="0"/>
              </a:rPr>
              <a:t> écrit : « </a:t>
            </a:r>
            <a:r>
              <a:rPr lang="fr-FR" sz="1800" b="1" dirty="0">
                <a:solidFill>
                  <a:schemeClr val="tx1"/>
                </a:solidFill>
                <a:latin typeface="Calibri" panose="020F0502020204030204" pitchFamily="34" charset="0"/>
                <a:cs typeface="Calibri" panose="020F0502020204030204" pitchFamily="34" charset="0"/>
              </a:rPr>
              <a:t>Klemperer fait partie de ces « résistants au langage totalitaire » - tels George Orwell. Il n’a jamais renoncé à espérer dans la langue et plus précisément dans sa propre langue maternelle.  Espérer en sa langue, c’est justement s’employer à la défendre contre ses usages totalitaires inséparable des pratiques de l’oppression politique</a:t>
            </a:r>
            <a:r>
              <a:rPr lang="fr-FR" sz="1800" dirty="0">
                <a:solidFill>
                  <a:schemeClr val="tx1"/>
                </a:solidFill>
                <a:latin typeface="Calibri" panose="020F0502020204030204" pitchFamily="34" charset="0"/>
                <a:cs typeface="Calibri" panose="020F0502020204030204" pitchFamily="34" charset="0"/>
              </a:rPr>
              <a:t>. » </a:t>
            </a:r>
            <a:r>
              <a:rPr lang="fr-FR" sz="1800" b="1" dirty="0">
                <a:solidFill>
                  <a:schemeClr val="tx1"/>
                </a:solidFill>
                <a:latin typeface="Calibri" panose="020F0502020204030204" pitchFamily="34" charset="0"/>
                <a:cs typeface="Calibri" panose="020F0502020204030204" pitchFamily="34" charset="0"/>
              </a:rPr>
              <a:t>Il combat lui-même avec ses  »soldats de papier  </a:t>
            </a:r>
            <a:r>
              <a:rPr lang="fr-FR" sz="1800" dirty="0">
                <a:solidFill>
                  <a:schemeClr val="tx1"/>
                </a:solidFill>
                <a:latin typeface="Calibri" panose="020F0502020204030204" pitchFamily="34" charset="0"/>
                <a:cs typeface="Calibri" panose="020F0502020204030204" pitchFamily="34" charset="0"/>
              </a:rPr>
              <a:t>». </a:t>
            </a:r>
            <a:endParaRPr lang="fr-FR" sz="1800" dirty="0"/>
          </a:p>
        </p:txBody>
      </p:sp>
      <p:sp>
        <p:nvSpPr>
          <p:cNvPr id="3" name="Espace réservé du contenu 2"/>
          <p:cNvSpPr>
            <a:spLocks noGrp="1"/>
          </p:cNvSpPr>
          <p:nvPr>
            <p:ph idx="1"/>
          </p:nvPr>
        </p:nvSpPr>
        <p:spPr>
          <a:xfrm>
            <a:off x="272385" y="1812910"/>
            <a:ext cx="9001617" cy="4888336"/>
          </a:xfrm>
        </p:spPr>
        <p:txBody>
          <a:bodyPr/>
          <a:lstStyle/>
          <a:p>
            <a:pPr marL="0" indent="0">
              <a:buNone/>
            </a:pPr>
            <a:r>
              <a:rPr lang="fr-FR" dirty="0"/>
              <a:t>Emprise idéologique de la « langue du vainqueur »; ce que Klemperer nommera la « malédiction du superlatif ». </a:t>
            </a:r>
          </a:p>
          <a:p>
            <a:endParaRPr lang="fr-FR" dirty="0"/>
          </a:p>
          <a:p>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692" y="2167375"/>
            <a:ext cx="3933280" cy="4533871"/>
          </a:xfrm>
          <a:prstGeom prst="rect">
            <a:avLst/>
          </a:prstGeom>
        </p:spPr>
      </p:pic>
    </p:spTree>
    <p:extLst>
      <p:ext uri="{BB962C8B-B14F-4D97-AF65-F5344CB8AC3E}">
        <p14:creationId xmlns:p14="http://schemas.microsoft.com/office/powerpoint/2010/main" val="2840672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507516" y="300226"/>
            <a:ext cx="8596668" cy="683623"/>
          </a:xfrm>
        </p:spPr>
        <p:txBody>
          <a:bodyPr>
            <a:normAutofit/>
          </a:bodyPr>
          <a:lstStyle/>
          <a:p>
            <a:r>
              <a:rPr lang="fr-FR" sz="1800" dirty="0">
                <a:solidFill>
                  <a:schemeClr val="tx1"/>
                </a:solidFill>
              </a:rPr>
              <a:t>Une langue totalitaire trahit ce qu’on pourrait nommer </a:t>
            </a:r>
            <a:r>
              <a:rPr lang="fr-FR" sz="1800" i="1" dirty="0">
                <a:solidFill>
                  <a:schemeClr val="tx1"/>
                </a:solidFill>
              </a:rPr>
              <a:t>la vérité des émotions. </a:t>
            </a:r>
            <a:r>
              <a:rPr lang="fr-FR" sz="1800" dirty="0">
                <a:solidFill>
                  <a:schemeClr val="tx1"/>
                </a:solidFill>
              </a:rPr>
              <a:t>Elle les « réifie »comme dit bien Klemperer. </a:t>
            </a:r>
          </a:p>
        </p:txBody>
      </p:sp>
      <p:sp>
        <p:nvSpPr>
          <p:cNvPr id="7" name="Espace réservé du contenu 6"/>
          <p:cNvSpPr>
            <a:spLocks noGrp="1"/>
          </p:cNvSpPr>
          <p:nvPr>
            <p:ph idx="1"/>
          </p:nvPr>
        </p:nvSpPr>
        <p:spPr>
          <a:xfrm>
            <a:off x="377543" y="1267981"/>
            <a:ext cx="8596668" cy="5394076"/>
          </a:xfrm>
        </p:spPr>
        <p:txBody>
          <a:bodyPr/>
          <a:lstStyle/>
          <a:p>
            <a:pPr marL="0" indent="0">
              <a:buNone/>
            </a:pPr>
            <a:r>
              <a:rPr lang="fr-FR" dirty="0"/>
              <a:t> </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364" y="1267981"/>
            <a:ext cx="7883026" cy="4719693"/>
          </a:xfrm>
          <a:prstGeom prst="rect">
            <a:avLst/>
          </a:prstGeom>
        </p:spPr>
      </p:pic>
    </p:spTree>
    <p:extLst>
      <p:ext uri="{BB962C8B-B14F-4D97-AF65-F5344CB8AC3E}">
        <p14:creationId xmlns:p14="http://schemas.microsoft.com/office/powerpoint/2010/main" val="2006735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a:solidFill>
                  <a:schemeClr val="tx1"/>
                </a:solidFill>
                <a:latin typeface="Arial" panose="020B0604020202020204" pitchFamily="34" charset="0"/>
                <a:cs typeface="Arial" panose="020B0604020202020204" pitchFamily="34" charset="0"/>
              </a:rPr>
              <a:t>Comment dire au delà de l’étude philologique ? </a:t>
            </a:r>
          </a:p>
        </p:txBody>
      </p:sp>
      <p:sp>
        <p:nvSpPr>
          <p:cNvPr id="3" name="Espace réservé du contenu 2"/>
          <p:cNvSpPr>
            <a:spLocks noGrp="1"/>
          </p:cNvSpPr>
          <p:nvPr>
            <p:ph idx="1"/>
          </p:nvPr>
        </p:nvSpPr>
        <p:spPr>
          <a:xfrm>
            <a:off x="677334" y="1442132"/>
            <a:ext cx="8596668" cy="3880773"/>
          </a:xfrm>
        </p:spPr>
        <p:txBody>
          <a:bodyPr/>
          <a:lstStyle/>
          <a:p>
            <a:pPr lvl="0" algn="just"/>
            <a:r>
              <a:rPr lang="fr-FR" dirty="0"/>
              <a:t>Le témoignage de Klemperer est essentiellement analytique. Didi-</a:t>
            </a:r>
            <a:r>
              <a:rPr lang="fr-FR" dirty="0" err="1"/>
              <a:t>Huberman</a:t>
            </a:r>
            <a:r>
              <a:rPr lang="fr-FR" dirty="0"/>
              <a:t> nomme cela la « la phénoménologie de l’immonde ». Il se développe à travers de minutieuses descriptions, emplies de pudeur émotionnelle : cette même pudeur dont il déplore l’absence dans certains témoignages : il dénonce la « </a:t>
            </a:r>
            <a:r>
              <a:rPr lang="fr-FR" dirty="0" err="1"/>
              <a:t>sentimentalisation</a:t>
            </a:r>
            <a:r>
              <a:rPr lang="fr-FR" dirty="0"/>
              <a:t> de certains témoignages du ghetto, affaiblis à ses yeux par le recours à certains stéréotypes vaguement romanesques ; tournures qu’il disait « un peu imitées et vieillie et parfois de mauvais goût ». </a:t>
            </a:r>
          </a:p>
          <a:p>
            <a:pPr lvl="0" algn="just"/>
            <a:endParaRPr lang="fr-FR" dirty="0"/>
          </a:p>
          <a:p>
            <a:pPr lvl="0" algn="just"/>
            <a:r>
              <a:rPr lang="fr-FR" dirty="0"/>
              <a:t>Mais il ne peut s’en tenir au journal de la langue et des faits. Cette observation devient auto-observation de ses affects et interroge le témoignage. </a:t>
            </a:r>
          </a:p>
        </p:txBody>
      </p:sp>
    </p:spTree>
    <p:extLst>
      <p:ext uri="{BB962C8B-B14F-4D97-AF65-F5344CB8AC3E}">
        <p14:creationId xmlns:p14="http://schemas.microsoft.com/office/powerpoint/2010/main" val="1126338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83029"/>
            <a:ext cx="8596668" cy="827314"/>
          </a:xfrm>
        </p:spPr>
        <p:txBody>
          <a:bodyPr>
            <a:normAutofit fontScale="90000"/>
          </a:bodyPr>
          <a:lstStyle/>
          <a:p>
            <a:r>
              <a:rPr lang="fr-FR" sz="2000" dirty="0">
                <a:solidFill>
                  <a:schemeClr val="tx1"/>
                </a:solidFill>
                <a:latin typeface="Calibri" panose="020F0502020204030204" pitchFamily="34" charset="0"/>
                <a:cs typeface="Calibri" panose="020F0502020204030204" pitchFamily="34" charset="0"/>
              </a:rPr>
              <a:t>« Le journal pour rendre la « litanie bureaucratique de l’oppression »; quand la langue totalitaire « </a:t>
            </a:r>
            <a:r>
              <a:rPr lang="fr-FR" sz="2000" i="1" dirty="0">
                <a:solidFill>
                  <a:schemeClr val="tx1"/>
                </a:solidFill>
                <a:latin typeface="Calibri" panose="020F0502020204030204" pitchFamily="34" charset="0"/>
                <a:cs typeface="Calibri" panose="020F0502020204030204" pitchFamily="34" charset="0"/>
              </a:rPr>
              <a:t>prend effet »; </a:t>
            </a:r>
            <a:r>
              <a:rPr lang="fr-FR" sz="2000" dirty="0">
                <a:solidFill>
                  <a:schemeClr val="tx1"/>
                </a:solidFill>
                <a:latin typeface="Calibri" panose="020F0502020204030204" pitchFamily="34" charset="0"/>
                <a:cs typeface="Calibri" panose="020F0502020204030204" pitchFamily="34" charset="0"/>
              </a:rPr>
              <a:t>l’écriture du temps vécu, et la langue couperet.</a:t>
            </a:r>
            <a:r>
              <a:rPr lang="fr-FR" i="1" dirty="0"/>
              <a:t/>
            </a:r>
            <a:br>
              <a:rPr lang="fr-FR" i="1" dirty="0"/>
            </a:b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449312">
            <a:off x="677334" y="1323318"/>
            <a:ext cx="3267075" cy="1657350"/>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3193643"/>
            <a:ext cx="3219450" cy="325755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39338">
            <a:off x="5337946" y="1746341"/>
            <a:ext cx="3057525" cy="3600450"/>
          </a:xfrm>
          <a:prstGeom prst="rect">
            <a:avLst/>
          </a:prstGeom>
        </p:spPr>
      </p:pic>
    </p:spTree>
    <p:extLst>
      <p:ext uri="{BB962C8B-B14F-4D97-AF65-F5344CB8AC3E}">
        <p14:creationId xmlns:p14="http://schemas.microsoft.com/office/powerpoint/2010/main" val="1123294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599"/>
            <a:ext cx="8596668" cy="2055223"/>
          </a:xfrm>
        </p:spPr>
        <p:txBody>
          <a:bodyPr>
            <a:noAutofit/>
          </a:bodyPr>
          <a:lstStyle/>
          <a:p>
            <a:r>
              <a:rPr lang="fr-FR" sz="2800" dirty="0">
                <a:solidFill>
                  <a:schemeClr val="tx1"/>
                </a:solidFill>
                <a:latin typeface="Calibri" panose="020F0502020204030204" pitchFamily="34" charset="0"/>
                <a:cs typeface="Calibri" panose="020F0502020204030204" pitchFamily="34" charset="0"/>
              </a:rPr>
              <a:t>Interrogations continuelles de Klemperer sur sa capacité à témoigner, devant ses états de confusion affectives : désorientation : « Qui fait-donc l’histoire ? Qui discerne le vrai cours des choses ? « </a:t>
            </a:r>
          </a:p>
        </p:txBody>
      </p:sp>
      <p:sp>
        <p:nvSpPr>
          <p:cNvPr id="3" name="Espace réservé du contenu 2"/>
          <p:cNvSpPr>
            <a:spLocks noGrp="1"/>
          </p:cNvSpPr>
          <p:nvPr>
            <p:ph idx="1"/>
          </p:nvPr>
        </p:nvSpPr>
        <p:spPr>
          <a:xfrm>
            <a:off x="677334" y="3161211"/>
            <a:ext cx="8596668" cy="2880152"/>
          </a:xfrm>
        </p:spPr>
        <p:txBody>
          <a:bodyPr/>
          <a:lstStyle/>
          <a:p>
            <a:r>
              <a:rPr lang="fr-FR" dirty="0"/>
              <a:t>« Politiquement complètement dérouté »</a:t>
            </a:r>
          </a:p>
          <a:p>
            <a:r>
              <a:rPr lang="fr-FR" dirty="0"/>
              <a:t>«  Nous nous efforçons désespérément de croire à un revirement qui viendrait à temps, mais nous n’y croyons pas vraiment… Tout reste obscur ». </a:t>
            </a:r>
          </a:p>
          <a:p>
            <a:r>
              <a:rPr lang="fr-FR" dirty="0"/>
              <a:t>« Et si un pogrom commençait maintenant ?  Et si… il y a tant de possibilités. Opacité absolue de la situation … Ignorance absolue ». </a:t>
            </a:r>
          </a:p>
        </p:txBody>
      </p:sp>
    </p:spTree>
    <p:extLst>
      <p:ext uri="{BB962C8B-B14F-4D97-AF65-F5344CB8AC3E}">
        <p14:creationId xmlns:p14="http://schemas.microsoft.com/office/powerpoint/2010/main" val="2558049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11" y="198664"/>
            <a:ext cx="4210664" cy="3107871"/>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288" y="1282337"/>
            <a:ext cx="4701652" cy="4896395"/>
          </a:xfrm>
          <a:prstGeom prst="rect">
            <a:avLst/>
          </a:prstGeom>
        </p:spPr>
      </p:pic>
    </p:spTree>
    <p:extLst>
      <p:ext uri="{BB962C8B-B14F-4D97-AF65-F5344CB8AC3E}">
        <p14:creationId xmlns:p14="http://schemas.microsoft.com/office/powerpoint/2010/main" val="1122733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332411" y="2921726"/>
            <a:ext cx="8596313" cy="1320800"/>
          </a:xfrm>
        </p:spPr>
        <p:txBody>
          <a:bodyPr>
            <a:normAutofit fontScale="90000"/>
          </a:bodyPr>
          <a:lstStyle/>
          <a:p>
            <a:pPr algn="ctr"/>
            <a:r>
              <a:rPr lang="fr-FR" dirty="0"/>
              <a:t>II.2</a:t>
            </a:r>
            <a:br>
              <a:rPr lang="fr-FR" dirty="0"/>
            </a:br>
            <a:r>
              <a:rPr lang="fr-FR" dirty="0"/>
              <a:t>L’écriture métaphorique des camps L’analogie fictionnelle.</a:t>
            </a:r>
          </a:p>
        </p:txBody>
      </p:sp>
    </p:spTree>
    <p:extLst>
      <p:ext uri="{BB962C8B-B14F-4D97-AF65-F5344CB8AC3E}">
        <p14:creationId xmlns:p14="http://schemas.microsoft.com/office/powerpoint/2010/main" val="4150152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1780903"/>
          </a:xfrm>
        </p:spPr>
        <p:txBody>
          <a:bodyPr>
            <a:normAutofit fontScale="90000"/>
          </a:bodyPr>
          <a:lstStyle/>
          <a:p>
            <a:pPr algn="ctr"/>
            <a:r>
              <a:rPr lang="fr-FR" dirty="0"/>
              <a:t>Programme de Terminale </a:t>
            </a:r>
            <a:br>
              <a:rPr lang="fr-FR" dirty="0"/>
            </a:br>
            <a:r>
              <a:rPr lang="fr-FR" dirty="0"/>
              <a:t>Aucune de ces entrées n’est spécifiquement «littéraire» ou «philosophique».</a:t>
            </a:r>
            <a:br>
              <a:rPr lang="fr-FR" dirty="0"/>
            </a:b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699824574"/>
              </p:ext>
            </p:extLst>
          </p:nvPr>
        </p:nvGraphicFramePr>
        <p:xfrm>
          <a:off x="926058" y="2683101"/>
          <a:ext cx="8596311" cy="292608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2292776055"/>
                    </a:ext>
                  </a:extLst>
                </a:gridCol>
                <a:gridCol w="2865437">
                  <a:extLst>
                    <a:ext uri="{9D8B030D-6E8A-4147-A177-3AD203B41FA5}">
                      <a16:colId xmlns:a16="http://schemas.microsoft.com/office/drawing/2014/main" val="3520873956"/>
                    </a:ext>
                  </a:extLst>
                </a:gridCol>
                <a:gridCol w="2865437">
                  <a:extLst>
                    <a:ext uri="{9D8B030D-6E8A-4147-A177-3AD203B41FA5}">
                      <a16:colId xmlns:a16="http://schemas.microsoft.com/office/drawing/2014/main" val="3153179989"/>
                    </a:ext>
                  </a:extLst>
                </a:gridCol>
              </a:tblGrid>
              <a:tr h="370840">
                <a:tc>
                  <a:txBody>
                    <a:bodyPr/>
                    <a:lstStyle/>
                    <a:p>
                      <a:r>
                        <a:rPr lang="fr-FR" sz="1800" b="1" kern="1200" dirty="0">
                          <a:solidFill>
                            <a:schemeClr val="lt1"/>
                          </a:solidFill>
                          <a:effectLst/>
                          <a:latin typeface="+mn-lt"/>
                          <a:ea typeface="+mn-ea"/>
                          <a:cs typeface="+mn-cs"/>
                        </a:rPr>
                        <a:t>Terminale, </a:t>
                      </a:r>
                    </a:p>
                    <a:p>
                      <a:r>
                        <a:rPr lang="fr-FR" sz="1800" b="1" kern="1200" dirty="0">
                          <a:solidFill>
                            <a:schemeClr val="lt1"/>
                          </a:solidFill>
                          <a:effectLst/>
                          <a:latin typeface="+mn-lt"/>
                          <a:ea typeface="+mn-ea"/>
                          <a:cs typeface="+mn-cs"/>
                        </a:rPr>
                        <a:t>semestre 1</a:t>
                      </a:r>
                      <a:endParaRPr lang="fr-FR" dirty="0"/>
                    </a:p>
                  </a:txBody>
                  <a:tcPr/>
                </a:tc>
                <a:tc>
                  <a:txBody>
                    <a:bodyPr/>
                    <a:lstStyle/>
                    <a:p>
                      <a:r>
                        <a:rPr lang="fr-FR" sz="1800" b="1" kern="1200" dirty="0">
                          <a:solidFill>
                            <a:schemeClr val="lt1"/>
                          </a:solidFill>
                          <a:effectLst/>
                          <a:latin typeface="+mn-lt"/>
                          <a:ea typeface="+mn-ea"/>
                          <a:cs typeface="+mn-cs"/>
                        </a:rPr>
                        <a:t>La recherche de soi</a:t>
                      </a:r>
                    </a:p>
                    <a:p>
                      <a:r>
                        <a:rPr lang="fr-FR" sz="1800" b="1" kern="1200" dirty="0">
                          <a:solidFill>
                            <a:schemeClr val="lt1"/>
                          </a:solidFill>
                          <a:effectLst/>
                          <a:latin typeface="+mn-lt"/>
                          <a:ea typeface="+mn-ea"/>
                          <a:cs typeface="+mn-cs"/>
                        </a:rPr>
                        <a:t>Période de référence</a:t>
                      </a:r>
                      <a:r>
                        <a:rPr lang="fr-FR" dirty="0">
                          <a:effectLst/>
                        </a:rPr>
                        <a:t>: Du romantisme au XXe siècle</a:t>
                      </a:r>
                      <a:endParaRPr lang="fr-FR" dirty="0"/>
                    </a:p>
                  </a:txBody>
                  <a:tcPr/>
                </a:tc>
                <a:tc>
                  <a:txBody>
                    <a:bodyPr/>
                    <a:lstStyle/>
                    <a:p>
                      <a:r>
                        <a:rPr lang="fr-FR" sz="1800" b="1" kern="1200" dirty="0">
                          <a:solidFill>
                            <a:schemeClr val="lt1"/>
                          </a:solidFill>
                          <a:effectLst/>
                          <a:latin typeface="+mn-lt"/>
                          <a:ea typeface="+mn-ea"/>
                          <a:cs typeface="+mn-cs"/>
                        </a:rPr>
                        <a:t>-Éducation, transmission et émancipation</a:t>
                      </a:r>
                    </a:p>
                    <a:p>
                      <a:r>
                        <a:rPr lang="fr-FR" sz="1800" b="1" kern="1200" dirty="0">
                          <a:solidFill>
                            <a:schemeClr val="lt1"/>
                          </a:solidFill>
                          <a:effectLst/>
                          <a:latin typeface="+mn-lt"/>
                          <a:ea typeface="+mn-ea"/>
                          <a:cs typeface="+mn-cs"/>
                        </a:rPr>
                        <a:t>-Les expressions de la sensibilité</a:t>
                      </a:r>
                    </a:p>
                    <a:p>
                      <a:r>
                        <a:rPr lang="fr-FR" sz="1800" b="1" kern="1200" dirty="0">
                          <a:solidFill>
                            <a:schemeClr val="lt1"/>
                          </a:solidFill>
                          <a:effectLst/>
                          <a:latin typeface="+mn-lt"/>
                          <a:ea typeface="+mn-ea"/>
                          <a:cs typeface="+mn-cs"/>
                        </a:rPr>
                        <a:t>-Les métamorphoses du </a:t>
                      </a:r>
                      <a:r>
                        <a:rPr lang="fr-FR" dirty="0">
                          <a:effectLst/>
                        </a:rPr>
                        <a:t>moi</a:t>
                      </a:r>
                      <a:endParaRPr lang="fr-FR" dirty="0"/>
                    </a:p>
                  </a:txBody>
                  <a:tcPr/>
                </a:tc>
                <a:extLst>
                  <a:ext uri="{0D108BD9-81ED-4DB2-BD59-A6C34878D82A}">
                    <a16:rowId xmlns:a16="http://schemas.microsoft.com/office/drawing/2014/main" val="423354432"/>
                  </a:ext>
                </a:extLst>
              </a:tr>
              <a:tr h="370840">
                <a:tc>
                  <a:txBody>
                    <a:bodyPr/>
                    <a:lstStyle/>
                    <a:p>
                      <a:r>
                        <a:rPr lang="fr-FR" sz="1800" b="1" kern="1200" dirty="0">
                          <a:solidFill>
                            <a:schemeClr val="dk1"/>
                          </a:solidFill>
                          <a:effectLst/>
                          <a:latin typeface="+mn-lt"/>
                          <a:ea typeface="+mn-ea"/>
                          <a:cs typeface="+mn-cs"/>
                        </a:rPr>
                        <a:t>Terminale, </a:t>
                      </a:r>
                      <a:endParaRPr lang="fr-FR" sz="1800" kern="1200" dirty="0">
                        <a:solidFill>
                          <a:schemeClr val="dk1"/>
                        </a:solidFill>
                        <a:effectLst/>
                        <a:latin typeface="+mn-lt"/>
                        <a:ea typeface="+mn-ea"/>
                        <a:cs typeface="+mn-cs"/>
                      </a:endParaRPr>
                    </a:p>
                    <a:p>
                      <a:r>
                        <a:rPr lang="fr-FR" sz="1800" kern="1200" dirty="0">
                          <a:solidFill>
                            <a:schemeClr val="dk1"/>
                          </a:solidFill>
                          <a:effectLst/>
                          <a:latin typeface="+mn-lt"/>
                          <a:ea typeface="+mn-ea"/>
                          <a:cs typeface="+mn-cs"/>
                        </a:rPr>
                        <a:t>semestre 2</a:t>
                      </a:r>
                      <a:endParaRPr lang="fr-FR" dirty="0"/>
                    </a:p>
                  </a:txBody>
                  <a:tcPr/>
                </a:tc>
                <a:tc>
                  <a:txBody>
                    <a:bodyPr/>
                    <a:lstStyle/>
                    <a:p>
                      <a:r>
                        <a:rPr lang="fr-FR" sz="1800" b="1" kern="1200" dirty="0">
                          <a:solidFill>
                            <a:schemeClr val="accent4">
                              <a:lumMod val="75000"/>
                            </a:schemeClr>
                          </a:solidFill>
                          <a:effectLst/>
                          <a:latin typeface="+mn-lt"/>
                          <a:ea typeface="+mn-ea"/>
                          <a:cs typeface="+mn-cs"/>
                        </a:rPr>
                        <a:t>L’Humanité en question</a:t>
                      </a:r>
                      <a:endParaRPr lang="fr-FR" sz="1800" kern="1200" dirty="0">
                        <a:solidFill>
                          <a:schemeClr val="accent4">
                            <a:lumMod val="75000"/>
                          </a:schemeClr>
                        </a:solidFill>
                        <a:effectLst/>
                        <a:latin typeface="+mn-lt"/>
                        <a:ea typeface="+mn-ea"/>
                        <a:cs typeface="+mn-cs"/>
                      </a:endParaRPr>
                    </a:p>
                    <a:p>
                      <a:r>
                        <a:rPr lang="fr-FR" sz="1800" kern="1200" dirty="0">
                          <a:solidFill>
                            <a:schemeClr val="dk1"/>
                          </a:solidFill>
                          <a:effectLst/>
                          <a:latin typeface="+mn-lt"/>
                          <a:ea typeface="+mn-ea"/>
                          <a:cs typeface="+mn-cs"/>
                        </a:rPr>
                        <a:t>Période de référence</a:t>
                      </a:r>
                      <a:r>
                        <a:rPr lang="fr-FR" dirty="0">
                          <a:effectLst/>
                        </a:rPr>
                        <a:t>: Période contemporaine (XXe-XXIe siècles)</a:t>
                      </a:r>
                      <a:endParaRPr lang="fr-FR" dirty="0"/>
                    </a:p>
                  </a:txBody>
                  <a:tcPr/>
                </a:tc>
                <a:tc>
                  <a:txBody>
                    <a:bodyPr/>
                    <a:lstStyle/>
                    <a:p>
                      <a:r>
                        <a:rPr lang="fr-FR" sz="1800" kern="1200" dirty="0">
                          <a:solidFill>
                            <a:schemeClr val="dk1"/>
                          </a:solidFill>
                          <a:effectLst/>
                          <a:latin typeface="+mn-lt"/>
                          <a:ea typeface="+mn-ea"/>
                          <a:cs typeface="+mn-cs"/>
                        </a:rPr>
                        <a:t>-Création, continuités et ruptures</a:t>
                      </a:r>
                    </a:p>
                    <a:p>
                      <a:r>
                        <a:rPr lang="fr-FR" sz="1800" kern="1200" dirty="0">
                          <a:solidFill>
                            <a:schemeClr val="dk1"/>
                          </a:solidFill>
                          <a:effectLst/>
                          <a:latin typeface="+mn-lt"/>
                          <a:ea typeface="+mn-ea"/>
                          <a:cs typeface="+mn-cs"/>
                        </a:rPr>
                        <a:t>-</a:t>
                      </a:r>
                      <a:r>
                        <a:rPr lang="fr-FR" sz="1800" kern="1200" dirty="0">
                          <a:solidFill>
                            <a:schemeClr val="accent4">
                              <a:lumMod val="75000"/>
                            </a:schemeClr>
                          </a:solidFill>
                          <a:effectLst/>
                          <a:latin typeface="+mn-lt"/>
                          <a:ea typeface="+mn-ea"/>
                          <a:cs typeface="+mn-cs"/>
                        </a:rPr>
                        <a:t>Histoire et violence</a:t>
                      </a:r>
                    </a:p>
                    <a:p>
                      <a:r>
                        <a:rPr lang="fr-FR" sz="1800" kern="1200" dirty="0">
                          <a:solidFill>
                            <a:schemeClr val="dk1"/>
                          </a:solidFill>
                          <a:effectLst/>
                          <a:latin typeface="+mn-lt"/>
                          <a:ea typeface="+mn-ea"/>
                          <a:cs typeface="+mn-cs"/>
                        </a:rPr>
                        <a:t>-L’humain et ses limites</a:t>
                      </a:r>
                      <a:r>
                        <a:rPr lang="fr-FR" dirty="0">
                          <a:effectLst/>
                        </a:rPr>
                        <a:t> </a:t>
                      </a:r>
                      <a:endParaRPr lang="fr-FR" dirty="0"/>
                    </a:p>
                  </a:txBody>
                  <a:tcPr/>
                </a:tc>
                <a:extLst>
                  <a:ext uri="{0D108BD9-81ED-4DB2-BD59-A6C34878D82A}">
                    <a16:rowId xmlns:a16="http://schemas.microsoft.com/office/drawing/2014/main" val="3236864976"/>
                  </a:ext>
                </a:extLst>
              </a:tr>
            </a:tbl>
          </a:graphicData>
        </a:graphic>
      </p:graphicFrame>
    </p:spTree>
    <p:extLst>
      <p:ext uri="{BB962C8B-B14F-4D97-AF65-F5344CB8AC3E}">
        <p14:creationId xmlns:p14="http://schemas.microsoft.com/office/powerpoint/2010/main" val="2887208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a:t>Le camp en palimpseste</a:t>
            </a:r>
            <a:r>
              <a:rPr lang="fr-FR" sz="2400" dirty="0"/>
              <a:t/>
            </a:r>
            <a:br>
              <a:rPr lang="fr-FR" sz="2400" dirty="0"/>
            </a:br>
            <a:r>
              <a:rPr lang="fr-FR" sz="2400" b="1" i="1" dirty="0"/>
              <a:t>W ou le Souvenir d'enfance </a:t>
            </a:r>
            <a:r>
              <a:rPr lang="fr-FR" sz="2400" dirty="0"/>
              <a:t>de Georges Perec, 1975. </a:t>
            </a:r>
          </a:p>
        </p:txBody>
      </p:sp>
      <p:sp>
        <p:nvSpPr>
          <p:cNvPr id="3" name="Espace réservé du contenu 2"/>
          <p:cNvSpPr>
            <a:spLocks noGrp="1"/>
          </p:cNvSpPr>
          <p:nvPr>
            <p:ph idx="1"/>
          </p:nvPr>
        </p:nvSpPr>
        <p:spPr/>
        <p:txBody>
          <a:bodyPr/>
          <a:lstStyle/>
          <a:p>
            <a:r>
              <a:rPr lang="fr-FR" dirty="0"/>
              <a:t>Ecriture complexe, entreprise de dévoilement pour laquelle Perec multiplie les explications du « mode d'emploi ». </a:t>
            </a:r>
          </a:p>
          <a:p>
            <a:r>
              <a:rPr lang="fr-FR" dirty="0"/>
              <a:t>Lui-même est dans une entreprise sémiologiques;</a:t>
            </a:r>
          </a:p>
          <a:p>
            <a:pPr marL="0" indent="0">
              <a:buNone/>
            </a:pPr>
            <a:r>
              <a:rPr lang="fr-FR" dirty="0"/>
              <a:t>A propos du titre de l’écrit d’enfance : W.</a:t>
            </a:r>
          </a:p>
          <a:p>
            <a:pPr marL="0" indent="0">
              <a:buNone/>
            </a:pPr>
            <a:r>
              <a:rPr lang="fr-FR" dirty="0"/>
              <a:t>« « Deux V accolés par leurs pointes dessinent un X ; en prolongeant les branches du X par des segments égaux et perpendiculaires, on obtient une croix gammée, elle-même facilement décomposable par une rotation de 90° d'un des segments en S sur son coude inférieur en signe SS ; la superposition des deux V tête-bêche aboutit à une figure (XX) dont il suffit de réunir horizontalement les branches pour obtenir l'étoile juive »</a:t>
            </a:r>
          </a:p>
        </p:txBody>
      </p:sp>
    </p:spTree>
    <p:extLst>
      <p:ext uri="{BB962C8B-B14F-4D97-AF65-F5344CB8AC3E}">
        <p14:creationId xmlns:p14="http://schemas.microsoft.com/office/powerpoint/2010/main" val="3509105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solidFill>
                  <a:schemeClr val="tx1"/>
                </a:solidFill>
                <a:latin typeface="Calibri" panose="020F0502020204030204" pitchFamily="34" charset="0"/>
                <a:cs typeface="Calibri" panose="020F0502020204030204" pitchFamily="34" charset="0"/>
              </a:rPr>
              <a:t>Sur la quatrième de couverture, George Perec donne ce résumé : </a:t>
            </a:r>
            <a:r>
              <a:rPr lang="fr-FR" dirty="0"/>
              <a:t/>
            </a:r>
            <a:br>
              <a:rPr lang="fr-FR" dirty="0"/>
            </a:br>
            <a:endParaRPr lang="fr-FR" dirty="0"/>
          </a:p>
        </p:txBody>
      </p:sp>
      <p:sp>
        <p:nvSpPr>
          <p:cNvPr id="3" name="Espace réservé du contenu 2"/>
          <p:cNvSpPr>
            <a:spLocks noGrp="1"/>
          </p:cNvSpPr>
          <p:nvPr>
            <p:ph idx="1"/>
          </p:nvPr>
        </p:nvSpPr>
        <p:spPr>
          <a:xfrm>
            <a:off x="376888" y="1270000"/>
            <a:ext cx="8596668" cy="4869543"/>
          </a:xfrm>
        </p:spPr>
        <p:txBody>
          <a:bodyPr>
            <a:noAutofit/>
          </a:bodyPr>
          <a:lstStyle/>
          <a:p>
            <a:r>
              <a:rPr lang="fr-FR" dirty="0">
                <a:latin typeface="Calibri" panose="020F0502020204030204" pitchFamily="34" charset="0"/>
                <a:cs typeface="Calibri" panose="020F0502020204030204" pitchFamily="34" charset="0"/>
              </a:rPr>
              <a:t>« Il y a dans ce livre deux textes simplement alternés ; il pourrait presque sembler qu’ils n’ont rien en commun, mais ils sont pourtant inextricablement enchevêtrés, comme si aucun des deux ne pouvait exister seul, comme si de leur rencontre seule, de </a:t>
            </a:r>
            <a:r>
              <a:rPr lang="fr-FR" b="1" dirty="0">
                <a:latin typeface="Calibri" panose="020F0502020204030204" pitchFamily="34" charset="0"/>
                <a:cs typeface="Calibri" panose="020F0502020204030204" pitchFamily="34" charset="0"/>
              </a:rPr>
              <a:t>cette lumière</a:t>
            </a:r>
            <a:r>
              <a:rPr lang="fr-FR" dirty="0">
                <a:latin typeface="Calibri" panose="020F0502020204030204" pitchFamily="34" charset="0"/>
                <a:cs typeface="Calibri" panose="020F0502020204030204" pitchFamily="34" charset="0"/>
              </a:rPr>
              <a:t> lointaine, qu’ils jettent l’un sur l’autre, pouvait </a:t>
            </a:r>
            <a:r>
              <a:rPr lang="fr-FR" b="1" dirty="0">
                <a:latin typeface="Calibri" panose="020F0502020204030204" pitchFamily="34" charset="0"/>
                <a:cs typeface="Calibri" panose="020F0502020204030204" pitchFamily="34" charset="0"/>
              </a:rPr>
              <a:t>se révéler</a:t>
            </a:r>
            <a:r>
              <a:rPr lang="fr-FR" dirty="0">
                <a:latin typeface="Calibri" panose="020F0502020204030204" pitchFamily="34" charset="0"/>
                <a:cs typeface="Calibri" panose="020F0502020204030204" pitchFamily="34" charset="0"/>
              </a:rPr>
              <a:t> ce qui n’est jamais tout à fait dit </a:t>
            </a:r>
            <a:r>
              <a:rPr lang="fr-FR" b="1" dirty="0">
                <a:latin typeface="Calibri" panose="020F0502020204030204" pitchFamily="34" charset="0"/>
                <a:cs typeface="Calibri" panose="020F0502020204030204" pitchFamily="34" charset="0"/>
              </a:rPr>
              <a:t>dans l’un, jamais tout à fait dit dans l’autre, mais seulement dans leur fragile intersection</a:t>
            </a:r>
            <a:r>
              <a:rPr lang="fr-FR" dirty="0">
                <a:latin typeface="Calibri" panose="020F0502020204030204" pitchFamily="34" charset="0"/>
                <a:cs typeface="Calibri" panose="020F0502020204030204" pitchFamily="34" charset="0"/>
              </a:rPr>
              <a:t>.</a:t>
            </a:r>
          </a:p>
          <a:p>
            <a:r>
              <a:rPr lang="fr-FR" dirty="0">
                <a:latin typeface="Calibri" panose="020F0502020204030204" pitchFamily="34" charset="0"/>
                <a:cs typeface="Calibri" panose="020F0502020204030204" pitchFamily="34" charset="0"/>
              </a:rPr>
              <a:t>L’un de ces textes appartient tout entier à l’imaginaire : c’est un roman d’aventures, la reconstitution, arbitraire mais minutieuse, d’un </a:t>
            </a:r>
            <a:r>
              <a:rPr lang="fr-FR" b="1" dirty="0">
                <a:latin typeface="Calibri" panose="020F0502020204030204" pitchFamily="34" charset="0"/>
                <a:cs typeface="Calibri" panose="020F0502020204030204" pitchFamily="34" charset="0"/>
              </a:rPr>
              <a:t>fantasme </a:t>
            </a:r>
            <a:r>
              <a:rPr lang="fr-FR" dirty="0">
                <a:latin typeface="Calibri" panose="020F0502020204030204" pitchFamily="34" charset="0"/>
                <a:cs typeface="Calibri" panose="020F0502020204030204" pitchFamily="34" charset="0"/>
              </a:rPr>
              <a:t>enfantin évoquant une cité régie par l’idéal olympique. L’autre texte est une autobiographie : le </a:t>
            </a:r>
            <a:r>
              <a:rPr lang="fr-FR" b="1" dirty="0">
                <a:latin typeface="Calibri" panose="020F0502020204030204" pitchFamily="34" charset="0"/>
                <a:cs typeface="Calibri" panose="020F0502020204030204" pitchFamily="34" charset="0"/>
              </a:rPr>
              <a:t>récit fragmentaire</a:t>
            </a:r>
            <a:r>
              <a:rPr lang="fr-FR" dirty="0">
                <a:latin typeface="Calibri" panose="020F0502020204030204" pitchFamily="34" charset="0"/>
                <a:cs typeface="Calibri" panose="020F0502020204030204" pitchFamily="34" charset="0"/>
              </a:rPr>
              <a:t> </a:t>
            </a:r>
            <a:r>
              <a:rPr lang="fr-FR" u="sng" dirty="0">
                <a:latin typeface="Calibri" panose="020F0502020204030204" pitchFamily="34" charset="0"/>
                <a:cs typeface="Calibri" panose="020F0502020204030204" pitchFamily="34" charset="0"/>
              </a:rPr>
              <a:t>d’une vie d’enfant pendant la guerre, un récit pauvre d’exploits et de souvenirs, </a:t>
            </a:r>
            <a:r>
              <a:rPr lang="fr-FR" dirty="0">
                <a:latin typeface="Calibri" panose="020F0502020204030204" pitchFamily="34" charset="0"/>
                <a:cs typeface="Calibri" panose="020F0502020204030204" pitchFamily="34" charset="0"/>
              </a:rPr>
              <a:t>fait de bribes éparses, d’absences, d’oublis, de doutes, d’hypothèses, d’anecdotes maigres. Le </a:t>
            </a:r>
            <a:r>
              <a:rPr lang="fr-FR" u="sng" dirty="0">
                <a:latin typeface="Calibri" panose="020F0502020204030204" pitchFamily="34" charset="0"/>
                <a:cs typeface="Calibri" panose="020F0502020204030204" pitchFamily="34" charset="0"/>
              </a:rPr>
              <a:t>récit d’aventures, à côté, a quelque chose de grandiose, ou peut-être de suspect</a:t>
            </a:r>
            <a:r>
              <a:rPr lang="fr-FR" dirty="0">
                <a:latin typeface="Calibri" panose="020F0502020204030204" pitchFamily="34" charset="0"/>
                <a:cs typeface="Calibri" panose="020F0502020204030204" pitchFamily="34" charset="0"/>
              </a:rPr>
              <a:t>. Car il commence par raconter une histoire et, d’un seul coup, se lance dans une autre : dans cette rupture, cette cassure qui suspend le récit autour d’on ne sait quelle attente, se trouve le lieu initial d’où est sorti ce livre, </a:t>
            </a:r>
            <a:r>
              <a:rPr lang="fr-FR" b="1" dirty="0">
                <a:latin typeface="Calibri" panose="020F0502020204030204" pitchFamily="34" charset="0"/>
                <a:cs typeface="Calibri" panose="020F0502020204030204" pitchFamily="34" charset="0"/>
              </a:rPr>
              <a:t>ces </a:t>
            </a:r>
            <a:r>
              <a:rPr lang="fr-FR" b="1" i="1" dirty="0">
                <a:latin typeface="Calibri" panose="020F0502020204030204" pitchFamily="34" charset="0"/>
                <a:cs typeface="Calibri" panose="020F0502020204030204" pitchFamily="34" charset="0"/>
              </a:rPr>
              <a:t>points de suspension</a:t>
            </a:r>
            <a:r>
              <a:rPr lang="fr-FR" b="1" dirty="0">
                <a:latin typeface="Calibri" panose="020F0502020204030204" pitchFamily="34" charset="0"/>
                <a:cs typeface="Calibri" panose="020F0502020204030204" pitchFamily="34" charset="0"/>
              </a:rPr>
              <a:t> auxquels se sont accrochés les fils rompus de l’enfance et la trame de l’écriture</a:t>
            </a:r>
            <a:r>
              <a:rPr lang="fr-FR"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62567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631371"/>
          </a:xfrm>
        </p:spPr>
        <p:txBody>
          <a:bodyPr>
            <a:normAutofit fontScale="90000"/>
          </a:bodyPr>
          <a:lstStyle/>
          <a:p>
            <a:r>
              <a:rPr lang="fr-FR" sz="1800" b="1" dirty="0">
                <a:solidFill>
                  <a:schemeClr val="tx1"/>
                </a:solidFill>
                <a:latin typeface="Calibri" panose="020F0502020204030204" pitchFamily="34" charset="0"/>
                <a:cs typeface="Calibri" panose="020F0502020204030204" pitchFamily="34" charset="0"/>
              </a:rPr>
              <a:t>La partie autobiographique commence au chapitre 2, sur une impossibilité ; un silence qui va nécessiter l’écriture de la fiction ; fiction qui éclairera le non-dit retrouvé. </a:t>
            </a:r>
            <a:r>
              <a:rPr lang="fr-FR" sz="1800" dirty="0">
                <a:solidFill>
                  <a:schemeClr val="tx1"/>
                </a:solidFill>
                <a:latin typeface="Calibri" panose="020F0502020204030204" pitchFamily="34" charset="0"/>
                <a:cs typeface="Calibri" panose="020F0502020204030204" pitchFamily="34" charset="0"/>
              </a:rPr>
              <a:t/>
            </a:r>
            <a:br>
              <a:rPr lang="fr-FR" sz="1800" dirty="0">
                <a:solidFill>
                  <a:schemeClr val="tx1"/>
                </a:solidFill>
                <a:latin typeface="Calibri" panose="020F0502020204030204" pitchFamily="34" charset="0"/>
                <a:cs typeface="Calibri" panose="020F0502020204030204" pitchFamily="34" charset="0"/>
              </a:rPr>
            </a:br>
            <a:endParaRPr lang="fr-FR" sz="1800" dirty="0">
              <a:solidFill>
                <a:schemeClr val="tx1"/>
              </a:solidFill>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677334" y="1554480"/>
            <a:ext cx="8596668" cy="5094513"/>
          </a:xfrm>
        </p:spPr>
        <p:txBody>
          <a:bodyPr>
            <a:noAutofit/>
          </a:bodyPr>
          <a:lstStyle/>
          <a:p>
            <a:r>
              <a:rPr lang="fr-FR" sz="2000" dirty="0">
                <a:latin typeface="Calibri" panose="020F0502020204030204" pitchFamily="34" charset="0"/>
                <a:cs typeface="Calibri" panose="020F0502020204030204" pitchFamily="34" charset="0"/>
              </a:rPr>
              <a:t>Je n’ai pas de souvenirs d’enfance. Jusqu’à ma douzième année à peu près, mon histoire tient en quelques lignes ; j’ai perdu mon père à quatre ans, ma mère à six ; j’ai passé la guerre dans diverses pensions de Villard-de-Lans. […] </a:t>
            </a:r>
          </a:p>
          <a:p>
            <a:r>
              <a:rPr lang="fr-FR" sz="2000" dirty="0">
                <a:latin typeface="Calibri" panose="020F0502020204030204" pitchFamily="34" charset="0"/>
                <a:cs typeface="Calibri" panose="020F0502020204030204" pitchFamily="34" charset="0"/>
              </a:rPr>
              <a:t>Cette </a:t>
            </a:r>
            <a:r>
              <a:rPr lang="fr-FR" sz="2000" b="1" dirty="0">
                <a:latin typeface="Calibri" panose="020F0502020204030204" pitchFamily="34" charset="0"/>
                <a:cs typeface="Calibri" panose="020F0502020204030204" pitchFamily="34" charset="0"/>
              </a:rPr>
              <a:t>absence</a:t>
            </a:r>
            <a:r>
              <a:rPr lang="fr-FR" sz="2000" dirty="0">
                <a:latin typeface="Calibri" panose="020F0502020204030204" pitchFamily="34" charset="0"/>
                <a:cs typeface="Calibri" panose="020F0502020204030204" pitchFamily="34" charset="0"/>
              </a:rPr>
              <a:t> d’histoire m’a longtemps rassuré : sa sécheresse objective, son évidence apparente, son innocence, </a:t>
            </a:r>
            <a:r>
              <a:rPr lang="fr-FR" sz="2000" b="1" dirty="0">
                <a:latin typeface="Calibri" panose="020F0502020204030204" pitchFamily="34" charset="0"/>
                <a:cs typeface="Calibri" panose="020F0502020204030204" pitchFamily="34" charset="0"/>
              </a:rPr>
              <a:t>me protégeaient</a:t>
            </a:r>
            <a:r>
              <a:rPr lang="fr-FR" sz="2000" dirty="0">
                <a:latin typeface="Calibri" panose="020F0502020204030204" pitchFamily="34" charset="0"/>
                <a:cs typeface="Calibri" panose="020F0502020204030204" pitchFamily="34" charset="0"/>
              </a:rPr>
              <a:t>, mais de quoi me protégeaient-elles, sinon précisément de mon histoire, de mon histoire vécue, de mon histoire réelle, de mon histoire à moi qui, on peut le supposer, n’était ni sèche, ni objective, ni apparemment évidente, ni évidemment innocente ?</a:t>
            </a:r>
          </a:p>
          <a:p>
            <a:r>
              <a:rPr lang="fr-FR" sz="2000" dirty="0">
                <a:latin typeface="Calibri" panose="020F0502020204030204" pitchFamily="34" charset="0"/>
                <a:cs typeface="Calibri" panose="020F0502020204030204" pitchFamily="34" charset="0"/>
              </a:rPr>
              <a:t>"Je n'ai pas de souvenirs d'enfance" : je posais cette affirmation avec assurance, avec presque une sorte de défi. L'on n'avait pas à m'interroger sur cette question. Elle n'était pas inscrite à mon programme. J'en étais dispensé : une autre histoire, </a:t>
            </a:r>
            <a:r>
              <a:rPr lang="fr-FR" sz="2000" b="1" dirty="0">
                <a:latin typeface="Calibri" panose="020F0502020204030204" pitchFamily="34" charset="0"/>
                <a:cs typeface="Calibri" panose="020F0502020204030204" pitchFamily="34" charset="0"/>
              </a:rPr>
              <a:t>la Grande, l'Histoire avec sa grande hache, avait déjà répondu à ma place : la guerre, les camps. »</a:t>
            </a:r>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4994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35577" y="182880"/>
            <a:ext cx="9026434" cy="6675120"/>
          </a:xfrm>
        </p:spPr>
        <p:txBody>
          <a:bodyPr>
            <a:noAutofit/>
          </a:bodyPr>
          <a:lstStyle/>
          <a:p>
            <a:pPr>
              <a:buFont typeface="Wingdings" panose="05000000000000000000" pitchFamily="2" charset="2"/>
              <a:buChar char="Ø"/>
            </a:pPr>
            <a:r>
              <a:rPr lang="fr-FR" sz="2000" dirty="0">
                <a:latin typeface="Calibri" panose="020F0502020204030204" pitchFamily="34" charset="0"/>
                <a:cs typeface="Calibri" panose="020F0502020204030204" pitchFamily="34" charset="0"/>
              </a:rPr>
              <a:t>A treize ans, j’inventai, racontai et dessinai une histoire. Plus tard, je l’oubliai. Il y a sept ans, un soir, à Venise, je me souvins tout à coup que cette histoire s’appelait « W » et qu’elle était, d’une certaine façon, sinon l’histoire, du moins une histoire de mon enfance. </a:t>
            </a:r>
          </a:p>
          <a:p>
            <a:r>
              <a:rPr lang="fr-FR" sz="2000" dirty="0">
                <a:latin typeface="Calibri" panose="020F0502020204030204" pitchFamily="34" charset="0"/>
                <a:cs typeface="Calibri" panose="020F0502020204030204" pitchFamily="34" charset="0"/>
              </a:rPr>
              <a:t>En dehors du titre brusquement restitué, je n’avais pratiquement aucun souvenir de </a:t>
            </a:r>
            <a:r>
              <a:rPr lang="fr-FR" sz="2000" b="1" dirty="0">
                <a:latin typeface="Calibri" panose="020F0502020204030204" pitchFamily="34" charset="0"/>
                <a:cs typeface="Calibri" panose="020F0502020204030204" pitchFamily="34" charset="0"/>
              </a:rPr>
              <a:t>W. Tout ce que j’en savais tient en moins de deux lignes: la vie d’une société exclusivement préoccupée de sport, sur un îlot de la Terre de Feu</a:t>
            </a:r>
            <a:r>
              <a:rPr lang="fr-FR" sz="2000" dirty="0">
                <a:latin typeface="Calibri" panose="020F0502020204030204" pitchFamily="34" charset="0"/>
                <a:cs typeface="Calibri" panose="020F0502020204030204" pitchFamily="34" charset="0"/>
              </a:rPr>
              <a:t>. </a:t>
            </a:r>
          </a:p>
          <a:p>
            <a:r>
              <a:rPr lang="fr-FR" sz="2000" dirty="0">
                <a:latin typeface="Calibri" panose="020F0502020204030204" pitchFamily="34" charset="0"/>
                <a:cs typeface="Calibri" panose="020F0502020204030204" pitchFamily="34" charset="0"/>
              </a:rPr>
              <a:t>Une fois de plus, les pièges de l’écriture se mirent en place. Une fois de plus, je fus comme un enfant </a:t>
            </a:r>
            <a:r>
              <a:rPr lang="fr-FR" sz="2000" b="1" dirty="0">
                <a:latin typeface="Calibri" panose="020F0502020204030204" pitchFamily="34" charset="0"/>
                <a:cs typeface="Calibri" panose="020F0502020204030204" pitchFamily="34" charset="0"/>
              </a:rPr>
              <a:t>qui joue à cache-cache et qui ne sais pas ce qu’il craint ou désire le plus: rester caché, être découvert.</a:t>
            </a:r>
            <a:endParaRPr lang="fr-FR" sz="2000" dirty="0">
              <a:latin typeface="Calibri" panose="020F0502020204030204" pitchFamily="34" charset="0"/>
              <a:cs typeface="Calibri" panose="020F0502020204030204" pitchFamily="34" charset="0"/>
            </a:endParaRPr>
          </a:p>
          <a:p>
            <a:r>
              <a:rPr lang="fr-FR" sz="2000" dirty="0">
                <a:latin typeface="Calibri" panose="020F0502020204030204" pitchFamily="34" charset="0"/>
                <a:cs typeface="Calibri" panose="020F0502020204030204" pitchFamily="34" charset="0"/>
              </a:rPr>
              <a:t>Je retrouvai plus tard quelques-uns des dessins que j’avais faits vers treize ans. Grâce à eux, je réinventai W et l’écrivis, le publiant au fur et à mesure, en feuilleton, dans La Quinzaine littéraire, entre septembre 1969 et août 1970.</a:t>
            </a:r>
          </a:p>
          <a:p>
            <a:r>
              <a:rPr lang="fr-FR" sz="2000" dirty="0">
                <a:latin typeface="Calibri" panose="020F0502020204030204" pitchFamily="34" charset="0"/>
                <a:cs typeface="Calibri" panose="020F0502020204030204" pitchFamily="34" charset="0"/>
              </a:rPr>
              <a:t>Aujourd’hui, quatre ans plus tard, j’entreprends de mettre un terme – je veux tout autant dire par là « tracer les limites » que « donner un nom » - à ce lent déchiffrement. W ne ressemble pas plus à mon fantasme olympique que ce fantasme olympique ne ressemblait à mon enfance. Mais dans </a:t>
            </a:r>
            <a:r>
              <a:rPr lang="fr-FR" sz="2000" b="1" dirty="0">
                <a:latin typeface="Calibri" panose="020F0502020204030204" pitchFamily="34" charset="0"/>
                <a:cs typeface="Calibri" panose="020F0502020204030204" pitchFamily="34" charset="0"/>
              </a:rPr>
              <a:t>le réseau</a:t>
            </a:r>
            <a:r>
              <a:rPr lang="fr-FR" sz="2000" dirty="0">
                <a:latin typeface="Calibri" panose="020F0502020204030204" pitchFamily="34" charset="0"/>
                <a:cs typeface="Calibri" panose="020F0502020204030204" pitchFamily="34" charset="0"/>
              </a:rPr>
              <a:t> qu’ils tissent comme dans la lecture que j’en fais, je sais que se trouve inscrit et décrit le chemin que j’ai parcouru, le cheminement de mon histoire et l’histoire de mon cheminement</a:t>
            </a:r>
          </a:p>
        </p:txBody>
      </p:sp>
    </p:spTree>
    <p:extLst>
      <p:ext uri="{BB962C8B-B14F-4D97-AF65-F5344CB8AC3E}">
        <p14:creationId xmlns:p14="http://schemas.microsoft.com/office/powerpoint/2010/main" val="3906031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409303"/>
          </a:xfrm>
        </p:spPr>
        <p:txBody>
          <a:bodyPr>
            <a:normAutofit/>
          </a:bodyPr>
          <a:lstStyle/>
          <a:p>
            <a:r>
              <a:rPr lang="fr-FR" sz="1800" dirty="0">
                <a:solidFill>
                  <a:schemeClr val="tx1"/>
                </a:solidFill>
                <a:latin typeface="Calibri" panose="020F0502020204030204" pitchFamily="34" charset="0"/>
                <a:cs typeface="Calibri" panose="020F0502020204030204" pitchFamily="34" charset="0"/>
              </a:rPr>
              <a:t>Fin du récit d’enfance</a:t>
            </a:r>
          </a:p>
        </p:txBody>
      </p:sp>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70709" y="1332410"/>
            <a:ext cx="7986656" cy="4801055"/>
          </a:xfrm>
          <a:prstGeom prst="rect">
            <a:avLst/>
          </a:prstGeom>
        </p:spPr>
      </p:pic>
    </p:spTree>
    <p:extLst>
      <p:ext uri="{BB962C8B-B14F-4D97-AF65-F5344CB8AC3E}">
        <p14:creationId xmlns:p14="http://schemas.microsoft.com/office/powerpoint/2010/main" val="844936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409303"/>
          </a:xfrm>
        </p:spPr>
        <p:txBody>
          <a:bodyPr>
            <a:normAutofit/>
          </a:bodyPr>
          <a:lstStyle/>
          <a:p>
            <a:r>
              <a:rPr lang="fr-FR" sz="1800" dirty="0">
                <a:solidFill>
                  <a:schemeClr val="tx1"/>
                </a:solidFill>
                <a:latin typeface="Calibri" panose="020F0502020204030204" pitchFamily="34" charset="0"/>
                <a:cs typeface="Calibri" panose="020F0502020204030204" pitchFamily="34" charset="0"/>
              </a:rPr>
              <a:t>L’athlète W…</a:t>
            </a:r>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690325"/>
            <a:ext cx="3568095" cy="4904929"/>
          </a:xfr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6188">
            <a:off x="5113255" y="523184"/>
            <a:ext cx="3509428" cy="6098781"/>
          </a:xfrm>
          <a:prstGeom prst="rect">
            <a:avLst/>
          </a:prstGeom>
        </p:spPr>
      </p:pic>
    </p:spTree>
    <p:extLst>
      <p:ext uri="{BB962C8B-B14F-4D97-AF65-F5344CB8AC3E}">
        <p14:creationId xmlns:p14="http://schemas.microsoft.com/office/powerpoint/2010/main" val="3022719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409303"/>
          </a:xfrm>
        </p:spPr>
        <p:txBody>
          <a:bodyPr>
            <a:normAutofit/>
          </a:bodyPr>
          <a:lstStyle/>
          <a:p>
            <a:r>
              <a:rPr lang="fr-FR" sz="1800" dirty="0">
                <a:solidFill>
                  <a:schemeClr val="tx1"/>
                </a:solidFill>
                <a:latin typeface="Calibri" panose="020F0502020204030204" pitchFamily="34" charset="0"/>
                <a:cs typeface="Calibri" panose="020F0502020204030204" pitchFamily="34" charset="0"/>
              </a:rPr>
              <a:t>L’athlète W…</a:t>
            </a:r>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115413"/>
            <a:ext cx="3107529" cy="5370750"/>
          </a:xfr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399" y="814251"/>
            <a:ext cx="3949337" cy="6047423"/>
          </a:xfrm>
          <a:prstGeom prst="rect">
            <a:avLst/>
          </a:prstGeom>
        </p:spPr>
      </p:pic>
    </p:spTree>
    <p:extLst>
      <p:ext uri="{BB962C8B-B14F-4D97-AF65-F5344CB8AC3E}">
        <p14:creationId xmlns:p14="http://schemas.microsoft.com/office/powerpoint/2010/main" val="2309345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409303"/>
          </a:xfrm>
        </p:spPr>
        <p:txBody>
          <a:bodyPr>
            <a:normAutofit/>
          </a:bodyPr>
          <a:lstStyle/>
          <a:p>
            <a:r>
              <a:rPr lang="fr-FR" sz="1800" dirty="0">
                <a:solidFill>
                  <a:schemeClr val="tx1"/>
                </a:solidFill>
                <a:latin typeface="Calibri" panose="020F0502020204030204" pitchFamily="34" charset="0"/>
                <a:cs typeface="Calibri" panose="020F0502020204030204" pitchFamily="34" charset="0"/>
              </a:rPr>
              <a:t>W, Perec, Rousset : tissage et perspectives</a:t>
            </a:r>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3" y="1585822"/>
            <a:ext cx="3787887" cy="4843009"/>
          </a:xfr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32227">
            <a:off x="4990011" y="1296289"/>
            <a:ext cx="3896542" cy="5132542"/>
          </a:xfrm>
          <a:prstGeom prst="rect">
            <a:avLst/>
          </a:prstGeom>
        </p:spPr>
      </p:pic>
    </p:spTree>
    <p:extLst>
      <p:ext uri="{BB962C8B-B14F-4D97-AF65-F5344CB8AC3E}">
        <p14:creationId xmlns:p14="http://schemas.microsoft.com/office/powerpoint/2010/main" val="3185119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944880"/>
          </a:xfrm>
        </p:spPr>
        <p:txBody>
          <a:bodyPr>
            <a:normAutofit/>
          </a:bodyPr>
          <a:lstStyle/>
          <a:p>
            <a:pPr algn="ctr"/>
            <a:r>
              <a:rPr lang="fr-FR" sz="2700" dirty="0"/>
              <a:t>Clôture</a:t>
            </a:r>
            <a:br>
              <a:rPr lang="fr-FR" sz="2700" dirty="0"/>
            </a:br>
            <a:r>
              <a:rPr lang="fr-FR" sz="2700" b="1" dirty="0"/>
              <a:t>16h10-16h30</a:t>
            </a:r>
            <a:endParaRPr lang="fr-FR" dirty="0"/>
          </a:p>
        </p:txBody>
      </p:sp>
      <p:sp>
        <p:nvSpPr>
          <p:cNvPr id="5" name="Espace réservé du contenu 4"/>
          <p:cNvSpPr>
            <a:spLocks noGrp="1"/>
          </p:cNvSpPr>
          <p:nvPr>
            <p:ph idx="1"/>
          </p:nvPr>
        </p:nvSpPr>
        <p:spPr>
          <a:xfrm>
            <a:off x="677334" y="1930400"/>
            <a:ext cx="8596668" cy="3880773"/>
          </a:xfrm>
        </p:spPr>
        <p:txBody>
          <a:bodyPr>
            <a:normAutofit/>
          </a:bodyPr>
          <a:lstStyle/>
          <a:p>
            <a:endParaRPr lang="fr-FR" b="1" dirty="0"/>
          </a:p>
          <a:p>
            <a:r>
              <a:rPr lang="fr-FR" dirty="0"/>
              <a:t>Lecture comparée : Les deux versions du pin nain de </a:t>
            </a:r>
            <a:r>
              <a:rPr lang="fr-FR" dirty="0" err="1"/>
              <a:t>Chalamov</a:t>
            </a:r>
            <a:r>
              <a:rPr lang="fr-FR" dirty="0"/>
              <a:t>. </a:t>
            </a:r>
          </a:p>
          <a:p>
            <a:r>
              <a:rPr lang="fr-FR" dirty="0"/>
              <a:t>Derniers échanges. </a:t>
            </a:r>
          </a:p>
        </p:txBody>
      </p:sp>
    </p:spTree>
    <p:extLst>
      <p:ext uri="{BB962C8B-B14F-4D97-AF65-F5344CB8AC3E}">
        <p14:creationId xmlns:p14="http://schemas.microsoft.com/office/powerpoint/2010/main" val="304444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a:t>Objet d’étude commun : comment l’aborder à deux ?</a:t>
            </a:r>
          </a:p>
        </p:txBody>
      </p:sp>
      <p:sp>
        <p:nvSpPr>
          <p:cNvPr id="3" name="Espace réservé du contenu 2"/>
          <p:cNvSpPr>
            <a:spLocks noGrp="1"/>
          </p:cNvSpPr>
          <p:nvPr>
            <p:ph idx="1"/>
          </p:nvPr>
        </p:nvSpPr>
        <p:spPr>
          <a:xfrm>
            <a:off x="677334" y="2416629"/>
            <a:ext cx="8596668" cy="3624733"/>
          </a:xfrm>
        </p:spPr>
        <p:txBody>
          <a:bodyPr>
            <a:normAutofit/>
          </a:bodyPr>
          <a:lstStyle/>
          <a:p>
            <a:r>
              <a:rPr lang="fr-FR" b="1" dirty="0"/>
              <a:t>L’humanité en question / Histoire et violence.  </a:t>
            </a:r>
            <a:r>
              <a:rPr lang="fr-FR" sz="1100" b="1" u="sng" dirty="0">
                <a:hlinkClick r:id="rId2"/>
              </a:rPr>
              <a:t>Bulletin officiel spécial n°8 du 25 juillet 2019</a:t>
            </a:r>
            <a:r>
              <a:rPr lang="fr-FR" b="1" dirty="0"/>
              <a:t/>
            </a:r>
            <a:br>
              <a:rPr lang="fr-FR" b="1" dirty="0"/>
            </a:br>
            <a:r>
              <a:rPr lang="fr-FR" b="1" dirty="0"/>
              <a:t/>
            </a:r>
            <a:br>
              <a:rPr lang="fr-FR" b="1" dirty="0"/>
            </a:br>
            <a:r>
              <a:rPr lang="fr-FR" dirty="0">
                <a:solidFill>
                  <a:schemeClr val="tx1">
                    <a:lumMod val="95000"/>
                    <a:lumOff val="5000"/>
                  </a:schemeClr>
                </a:solidFill>
              </a:rPr>
              <a:t>L’histoire contemporaine a connu des destructions et des massacres sans précédent par leur nature et par leurs dimensions, en particulier mais non exclusivement lors des deux guerres mondiales. Par ailleurs, elle a vu de nombreux peuples soumis jusque-là à diverses formes de domination revendiquer leur dignité et leur indépendance. </a:t>
            </a:r>
            <a:r>
              <a:rPr lang="fr-FR" dirty="0">
                <a:solidFill>
                  <a:schemeClr val="accent4">
                    <a:lumMod val="75000"/>
                  </a:schemeClr>
                </a:solidFill>
              </a:rPr>
              <a:t>Jamais sans doute écrivains et philosophes n’auront été autant confrontés à l’histoire et à sa violence, avec la nécessité selon les uns, </a:t>
            </a:r>
            <a:r>
              <a:rPr lang="fr-FR" u="sng" dirty="0">
                <a:solidFill>
                  <a:schemeClr val="accent4">
                    <a:lumMod val="75000"/>
                  </a:schemeClr>
                </a:solidFill>
              </a:rPr>
              <a:t>d’inventer des formes de langage à la mesure d’épreuves et de situations souvent extrêmes</a:t>
            </a:r>
            <a:r>
              <a:rPr lang="fr-FR" dirty="0">
                <a:solidFill>
                  <a:schemeClr val="accent4">
                    <a:lumMod val="75000"/>
                  </a:schemeClr>
                </a:solidFill>
              </a:rPr>
              <a:t> ; et selon les autres, de soumettre à un nouvel examen critique l’ancienne confiance « humaniste » en un progrès continu de la civilisation. </a:t>
            </a:r>
          </a:p>
        </p:txBody>
      </p:sp>
    </p:spTree>
    <p:extLst>
      <p:ext uri="{BB962C8B-B14F-4D97-AF65-F5344CB8AC3E}">
        <p14:creationId xmlns:p14="http://schemas.microsoft.com/office/powerpoint/2010/main" val="2992109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53589" y="2934789"/>
            <a:ext cx="8596313" cy="1320800"/>
          </a:xfrm>
        </p:spPr>
        <p:txBody>
          <a:bodyPr/>
          <a:lstStyle/>
          <a:p>
            <a:pPr algn="ctr"/>
            <a:r>
              <a:rPr lang="fr-FR" dirty="0"/>
              <a:t>Conférence de Madame Isabelle Durand</a:t>
            </a:r>
          </a:p>
        </p:txBody>
      </p:sp>
    </p:spTree>
    <p:extLst>
      <p:ext uri="{BB962C8B-B14F-4D97-AF65-F5344CB8AC3E}">
        <p14:creationId xmlns:p14="http://schemas.microsoft.com/office/powerpoint/2010/main" val="276202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53589" y="2934789"/>
            <a:ext cx="8596313" cy="1320800"/>
          </a:xfrm>
        </p:spPr>
        <p:txBody>
          <a:bodyPr/>
          <a:lstStyle/>
          <a:p>
            <a:pPr algn="ctr"/>
            <a:r>
              <a:rPr lang="fr-FR" dirty="0"/>
              <a:t>Temps de questions-réponses</a:t>
            </a:r>
          </a:p>
        </p:txBody>
      </p:sp>
    </p:spTree>
    <p:extLst>
      <p:ext uri="{BB962C8B-B14F-4D97-AF65-F5344CB8AC3E}">
        <p14:creationId xmlns:p14="http://schemas.microsoft.com/office/powerpoint/2010/main" val="331503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53589" y="2934789"/>
            <a:ext cx="8596313" cy="1320800"/>
          </a:xfrm>
        </p:spPr>
        <p:txBody>
          <a:bodyPr/>
          <a:lstStyle/>
          <a:p>
            <a:pPr algn="ctr"/>
            <a:r>
              <a:rPr lang="fr-FR" dirty="0"/>
              <a:t>Repas</a:t>
            </a:r>
            <a:br>
              <a:rPr lang="fr-FR" dirty="0"/>
            </a:br>
            <a:r>
              <a:rPr lang="fr-FR" dirty="0"/>
              <a:t>11h45-13h00</a:t>
            </a:r>
          </a:p>
        </p:txBody>
      </p:sp>
    </p:spTree>
    <p:extLst>
      <p:ext uri="{BB962C8B-B14F-4D97-AF65-F5344CB8AC3E}">
        <p14:creationId xmlns:p14="http://schemas.microsoft.com/office/powerpoint/2010/main" val="3744927333"/>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1174</TotalTime>
  <Words>8063</Words>
  <Application>Microsoft Office PowerPoint</Application>
  <PresentationFormat>Grand écran</PresentationFormat>
  <Paragraphs>206</Paragraphs>
  <Slides>58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58</vt:i4>
      </vt:variant>
    </vt:vector>
  </HeadingPairs>
  <TitlesOfParts>
    <vt:vector size="64" baseType="lpstr">
      <vt:lpstr>Arial</vt:lpstr>
      <vt:lpstr>Calibri</vt:lpstr>
      <vt:lpstr>Trebuchet MS</vt:lpstr>
      <vt:lpstr>Wingdings</vt:lpstr>
      <vt:lpstr>Wingdings 3</vt:lpstr>
      <vt:lpstr>Facette</vt:lpstr>
      <vt:lpstr>Séminaire Humanités, Littérature et Philosophie</vt:lpstr>
      <vt:lpstr>Totalitarisme et littérature concentrationnaire</vt:lpstr>
      <vt:lpstr>Programme matinée :  9h30 – 12h30 </vt:lpstr>
      <vt:lpstr>Présentation et échange à deux voix</vt:lpstr>
      <vt:lpstr>Programme de Terminale  Aucune de ces entrées n’est spécifiquement «littéraire» ou «philosophique». </vt:lpstr>
      <vt:lpstr>Objet d’étude commun : comment l’aborder à deux ?</vt:lpstr>
      <vt:lpstr>Conférence de Madame Isabelle Durand</vt:lpstr>
      <vt:lpstr>Temps de questions-réponses</vt:lpstr>
      <vt:lpstr>Repas 11h45-13h00</vt:lpstr>
      <vt:lpstr>Programme après-midi :  13h00 – 14h50</vt:lpstr>
      <vt:lpstr>Si c’est un homme, 1947, Primo Levi. Chapitre 11 « Le Chant d’Ulysse »  Les Naufragés et les rescapés, 1986, sur Le chant d’Ulysse. . </vt:lpstr>
      <vt:lpstr>Primo Levi, Si c’est un homme Préface   « J’ai eu la chance de n’être déporté à Auschwitz qu’en 1944 »</vt:lpstr>
      <vt:lpstr>Chapitre 11: « Le chant d’Ulysse ». </vt:lpstr>
      <vt:lpstr>Présentation PowerPoint</vt:lpstr>
      <vt:lpstr>Présentation PowerPoint</vt:lpstr>
      <vt:lpstr>Présentation PowerPoint</vt:lpstr>
      <vt:lpstr>Présentation PowerPoint</vt:lpstr>
      <vt:lpstr>« Le Chant d’Ulysse »  Les Naufragés et les rescapés, 1986, sur Le chant d’Ulysse</vt:lpstr>
      <vt:lpstr> I. MENSONGE ET VIOLENCE DANS LE TOTALITARISME : Soljénitsyne et Chalamov</vt:lpstr>
      <vt:lpstr> KOYRÉ, Alexandre, Réflexions sur le mensonge, Paris, Allia, 1998. </vt:lpstr>
      <vt:lpstr>Présentation PowerPoint</vt:lpstr>
      <vt:lpstr>Présentation PowerPoint</vt:lpstr>
      <vt:lpstr>Présentation PowerPoint</vt:lpstr>
      <vt:lpstr>SOLJENITSYNE, Discours pour la réception du prix Nobel (non prononcé) </vt:lpstr>
      <vt:lpstr>Présentation PowerPoint</vt:lpstr>
      <vt:lpstr>SOLJENITSYNE, L’Archipel du Goulag, tome 1, p. 5 </vt:lpstr>
      <vt:lpstr>Présentation PowerPoint</vt:lpstr>
      <vt:lpstr>LEO STRAUSS, La persécution et l’art d’écrire Chapitre II, p. 63. </vt:lpstr>
      <vt:lpstr>Présentation PowerPoint</vt:lpstr>
      <vt:lpstr>SOLJENITSYNE, Le Chêne et le veau, p. 7 </vt:lpstr>
      <vt:lpstr>Présentation PowerPoint</vt:lpstr>
      <vt:lpstr>CHALAMOV, Varlam, Correspondance avec Alexandre Soljenitsyne et Nadejda Mandelstam </vt:lpstr>
      <vt:lpstr>Présentation PowerPoint</vt:lpstr>
      <vt:lpstr>Présentation PowerPoint</vt:lpstr>
      <vt:lpstr>Présentation PowerPoint</vt:lpstr>
      <vt:lpstr>Présentation PowerPoint</vt:lpstr>
      <vt:lpstr>Echo littéraire : 1984, G. Orwell, 1949.  </vt:lpstr>
      <vt:lpstr>1984, G. Orwell, 1949. </vt:lpstr>
      <vt:lpstr>Programme après-midi :  15h00-16h10  II : STRATÉGIES D’ÉCRITURE ET DE LECTURE  </vt:lpstr>
      <vt:lpstr>II.1 Journal d’un juif-allemand, philologue,  de Dresde. </vt:lpstr>
      <vt:lpstr>Le témoin jusqu’au bout, Une lecture de Victor Klemperer, Minuit, 2022. Prix Médicis Essai 2022. G. Didi-Huberman</vt:lpstr>
      <vt:lpstr>Le journal de Klemperer</vt:lpstr>
      <vt:lpstr>Didi-Huberman écrit : « Klemperer fait partie de ces « résistants au langage totalitaire » - tels George Orwell. Il n’a jamais renoncé à espérer dans la langue et plus précisément dans sa propre langue maternelle.  Espérer en sa langue, c’est justement s’employer à la défendre contre ses usages totalitaires inséparable des pratiques de l’oppression politique. » Il combat lui-même avec ses  »soldats de papier  ». </vt:lpstr>
      <vt:lpstr>Une langue totalitaire trahit ce qu’on pourrait nommer la vérité des émotions. Elle les « réifie »comme dit bien Klemperer. </vt:lpstr>
      <vt:lpstr>Comment dire au delà de l’étude philologique ? </vt:lpstr>
      <vt:lpstr>« Le journal pour rendre la « litanie bureaucratique de l’oppression »; quand la langue totalitaire « prend effet »; l’écriture du temps vécu, et la langue couperet. </vt:lpstr>
      <vt:lpstr>Interrogations continuelles de Klemperer sur sa capacité à témoigner, devant ses états de confusion affectives : désorientation : « Qui fait-donc l’histoire ? Qui discerne le vrai cours des choses ? « </vt:lpstr>
      <vt:lpstr>Présentation PowerPoint</vt:lpstr>
      <vt:lpstr>II.2 L’écriture métaphorique des camps L’analogie fictionnelle.</vt:lpstr>
      <vt:lpstr>Le camp en palimpseste W ou le Souvenir d'enfance de Georges Perec, 1975. </vt:lpstr>
      <vt:lpstr>Sur la quatrième de couverture, George Perec donne ce résumé :  </vt:lpstr>
      <vt:lpstr>La partie autobiographique commence au chapitre 2, sur une impossibilité ; un silence qui va nécessiter l’écriture de la fiction ; fiction qui éclairera le non-dit retrouvé.  </vt:lpstr>
      <vt:lpstr>Présentation PowerPoint</vt:lpstr>
      <vt:lpstr>Fin du récit d’enfance</vt:lpstr>
      <vt:lpstr>L’athlète W…</vt:lpstr>
      <vt:lpstr>L’athlète W…</vt:lpstr>
      <vt:lpstr>W, Perec, Rousset : tissage et perspectives</vt:lpstr>
      <vt:lpstr>Clôture 16h10-16h30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attendus de l’épreuve de spécialité HLP</dc:title>
  <dc:creator>abelliard</dc:creator>
  <cp:lastModifiedBy>abelliard</cp:lastModifiedBy>
  <cp:revision>233</cp:revision>
  <dcterms:created xsi:type="dcterms:W3CDTF">2022-11-24T06:37:10Z</dcterms:created>
  <dcterms:modified xsi:type="dcterms:W3CDTF">2024-01-20T18:23:37Z</dcterms:modified>
</cp:coreProperties>
</file>