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61" r:id="rId1"/>
  </p:sldMasterIdLst>
  <p:notesMasterIdLst>
    <p:notesMasterId r:id="rId22"/>
  </p:notesMasterIdLst>
  <p:handoutMasterIdLst>
    <p:handoutMasterId r:id="rId23"/>
  </p:handoutMasterIdLst>
  <p:sldIdLst>
    <p:sldId id="906" r:id="rId2"/>
    <p:sldId id="993" r:id="rId3"/>
    <p:sldId id="1081" r:id="rId4"/>
    <p:sldId id="1075" r:id="rId5"/>
    <p:sldId id="1074" r:id="rId6"/>
    <p:sldId id="1062" r:id="rId7"/>
    <p:sldId id="1047" r:id="rId8"/>
    <p:sldId id="1077" r:id="rId9"/>
    <p:sldId id="1068" r:id="rId10"/>
    <p:sldId id="1069" r:id="rId11"/>
    <p:sldId id="1070" r:id="rId12"/>
    <p:sldId id="1078" r:id="rId13"/>
    <p:sldId id="1067" r:id="rId14"/>
    <p:sldId id="1071" r:id="rId15"/>
    <p:sldId id="1065" r:id="rId16"/>
    <p:sldId id="1048" r:id="rId17"/>
    <p:sldId id="1052" r:id="rId18"/>
    <p:sldId id="1080" r:id="rId19"/>
    <p:sldId id="355" r:id="rId20"/>
    <p:sldId id="1082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tilisateur Microsoft Office" initials="UMO" lastIdx="1" clrIdx="0">
    <p:extLst>
      <p:ext uri="{19B8F6BF-5375-455C-9EA6-DF929625EA0E}">
        <p15:presenceInfo xmlns:p15="http://schemas.microsoft.com/office/powerpoint/2012/main" userId="Utilisateur Microsoft Offic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B969"/>
    <a:srgbClr val="FFFC00"/>
    <a:srgbClr val="4CC2EF"/>
    <a:srgbClr val="C13017"/>
    <a:srgbClr val="F8931F"/>
    <a:srgbClr val="46B2DB"/>
    <a:srgbClr val="F09415"/>
    <a:srgbClr val="5E18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44"/>
    <p:restoredTop sz="90145"/>
  </p:normalViewPr>
  <p:slideViewPr>
    <p:cSldViewPr snapToGrid="0" snapToObjects="1">
      <p:cViewPr>
        <p:scale>
          <a:sx n="147" d="100"/>
          <a:sy n="147" d="100"/>
        </p:scale>
        <p:origin x="736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9B0E4BE1-125A-354F-B7AA-FD30D36925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9C88888-3AAE-1349-B35E-CEAD7FF01F1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D0E96A-246D-3B40-8591-422B78161655}" type="datetimeFigureOut">
              <a:rPr lang="fr-FR" smtClean="0"/>
              <a:t>03/05/2023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C8D6025-6867-EE4E-9922-7EEF82032F5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Kevin Limonnier (IFG/GEODE), Nicolas Belloir, Didier Danet, Saïd Haddad, Julien Nocetti, Stéphane Taillat (Saint-Cyr Military Academy/GEODE)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0B42732-953F-684F-8C99-C7C19C66B67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1A8EFE-2E1D-C043-AE12-EBC130A412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769672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6DE6F6-07F2-2145-8757-10E833532E59}" type="datetimeFigureOut">
              <a:rPr lang="fr-FR" smtClean="0"/>
              <a:t>03/05/2023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Kevin Limonnier (IFG/GEODE), Nicolas Belloir, Didier Danet, Saïd Haddad, Julien Nocetti, Stéphane Taillat (Saint-Cyr Military Academy/GEODE)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409D60-EC5F-1E4C-B2D7-85B5D86BDB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531956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0B4EB-D9F6-4F2F-973A-15D71B3F50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897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198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94BD0-5230-B14A-A180-F7B5613D9CA3}" type="datetime1">
              <a:rPr lang="fr-FR" smtClean="0"/>
              <a:t>03/05/2023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460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4C1A-5FB7-2743-A355-5AEAFB6334D8}" type="datetime1">
              <a:rPr lang="fr-FR" smtClean="0"/>
              <a:t>03/05/2023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706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8FBE0-BF44-3E40-8EAA-7C20134AB2A6}" type="datetime1">
              <a:rPr lang="fr-FR" smtClean="0"/>
              <a:t>03/05/2023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72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2F5AA-97C9-624A-908E-513B87DEE08F}" type="datetime1">
              <a:rPr lang="fr-FR" smtClean="0"/>
              <a:t>03/05/2023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52208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37D31-05A6-4241-ACD6-E215F0E03118}" type="datetime1">
              <a:rPr lang="fr-FR" smtClean="0"/>
              <a:t>03/05/2023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381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59D8D-B140-B344-9307-2BBFC3DAC626}" type="datetime1">
              <a:rPr lang="fr-FR" smtClean="0"/>
              <a:t>03/05/2023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0576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B7535-9650-B641-85D6-C81C3296D58F}" type="datetime1">
              <a:rPr lang="fr-FR" smtClean="0"/>
              <a:t>03/05/2023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2440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D8584-343B-3F4E-B8B6-ECBA8194E3C6}" type="datetime1">
              <a:rPr lang="fr-FR" smtClean="0"/>
              <a:t>03/05/2023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318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5E84F60C-549E-6B4E-A7C1-054EAEA471C7}" type="datetime1">
              <a:rPr lang="fr-FR" smtClean="0"/>
              <a:t>03/05/2023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4278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5">
            <a:extLst>
              <a:ext uri="{FF2B5EF4-FFF2-40B4-BE49-F238E27FC236}">
                <a16:creationId xmlns:a16="http://schemas.microsoft.com/office/drawing/2014/main" id="{0FB55227-A799-4107-96B4-EF0D53E746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27414" y="0"/>
            <a:ext cx="8364586" cy="6858000"/>
          </a:xfrm>
          <a:custGeom>
            <a:avLst/>
            <a:gdLst>
              <a:gd name="connsiteX0" fmla="*/ 2794391 w 8364586"/>
              <a:gd name="connsiteY0" fmla="*/ 1270 h 6858000"/>
              <a:gd name="connsiteX1" fmla="*/ 8364586 w 8364586"/>
              <a:gd name="connsiteY1" fmla="*/ 1270 h 6858000"/>
              <a:gd name="connsiteX2" fmla="*/ 8364586 w 8364586"/>
              <a:gd name="connsiteY2" fmla="*/ 6064250 h 6858000"/>
              <a:gd name="connsiteX3" fmla="*/ 1542027 w 8364586"/>
              <a:gd name="connsiteY3" fmla="*/ 2448243 h 6858000"/>
              <a:gd name="connsiteX4" fmla="*/ 2276252 w 8364586"/>
              <a:gd name="connsiteY4" fmla="*/ 1270 h 6858000"/>
              <a:gd name="connsiteX5" fmla="*/ 2319236 w 8364586"/>
              <a:gd name="connsiteY5" fmla="*/ 1270 h 6858000"/>
              <a:gd name="connsiteX6" fmla="*/ 974320 w 8364586"/>
              <a:gd name="connsiteY6" fmla="*/ 2626360 h 6858000"/>
              <a:gd name="connsiteX7" fmla="*/ 8364586 w 8364586"/>
              <a:gd name="connsiteY7" fmla="*/ 6543358 h 6858000"/>
              <a:gd name="connsiteX8" fmla="*/ 8364586 w 8364586"/>
              <a:gd name="connsiteY8" fmla="*/ 6586220 h 6858000"/>
              <a:gd name="connsiteX9" fmla="*/ 923977 w 8364586"/>
              <a:gd name="connsiteY9" fmla="*/ 2642870 h 6858000"/>
              <a:gd name="connsiteX10" fmla="*/ 1501366 w 8364586"/>
              <a:gd name="connsiteY10" fmla="*/ 0 h 6858000"/>
              <a:gd name="connsiteX11" fmla="*/ 1529248 w 8364586"/>
              <a:gd name="connsiteY11" fmla="*/ 0 h 6858000"/>
              <a:gd name="connsiteX12" fmla="*/ 32916 w 8364586"/>
              <a:gd name="connsiteY12" fmla="*/ 2922270 h 6858000"/>
              <a:gd name="connsiteX13" fmla="*/ 7460746 w 8364586"/>
              <a:gd name="connsiteY13" fmla="*/ 6858000 h 6858000"/>
              <a:gd name="connsiteX14" fmla="*/ 7406531 w 8364586"/>
              <a:gd name="connsiteY14" fmla="*/ 6858000 h 6858000"/>
              <a:gd name="connsiteX15" fmla="*/ 0 w 8364586"/>
              <a:gd name="connsiteY15" fmla="*/ 2932430 h 6858000"/>
              <a:gd name="connsiteX16" fmla="*/ 5034 w 8364586"/>
              <a:gd name="connsiteY16" fmla="*/ 2921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364586" h="6858000">
                <a:moveTo>
                  <a:pt x="2794391" y="1270"/>
                </a:moveTo>
                <a:lnTo>
                  <a:pt x="8364586" y="1270"/>
                </a:lnTo>
                <a:lnTo>
                  <a:pt x="8364586" y="6064250"/>
                </a:lnTo>
                <a:lnTo>
                  <a:pt x="1542027" y="2448243"/>
                </a:lnTo>
                <a:close/>
                <a:moveTo>
                  <a:pt x="2276252" y="1270"/>
                </a:moveTo>
                <a:lnTo>
                  <a:pt x="2319236" y="1270"/>
                </a:lnTo>
                <a:lnTo>
                  <a:pt x="974320" y="2626360"/>
                </a:lnTo>
                <a:lnTo>
                  <a:pt x="8364586" y="6543358"/>
                </a:lnTo>
                <a:lnTo>
                  <a:pt x="8364586" y="6586220"/>
                </a:lnTo>
                <a:lnTo>
                  <a:pt x="923977" y="2642870"/>
                </a:lnTo>
                <a:close/>
                <a:moveTo>
                  <a:pt x="1501366" y="0"/>
                </a:moveTo>
                <a:lnTo>
                  <a:pt x="1529248" y="0"/>
                </a:lnTo>
                <a:lnTo>
                  <a:pt x="32916" y="2922270"/>
                </a:lnTo>
                <a:lnTo>
                  <a:pt x="7460746" y="6858000"/>
                </a:lnTo>
                <a:lnTo>
                  <a:pt x="7406531" y="6858000"/>
                </a:lnTo>
                <a:lnTo>
                  <a:pt x="0" y="2932430"/>
                </a:lnTo>
                <a:lnTo>
                  <a:pt x="5034" y="2921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365760" rIns="365760" anchor="t">
            <a:noAutofit/>
          </a:bodyPr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2A6FDFB-46FD-4D32-A054-BC9C55F6A0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157696"/>
            <a:ext cx="5619750" cy="2512378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C1F0D0AA-12EA-49AC-BF55-4B2556467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735638"/>
            <a:ext cx="5619750" cy="62071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D611355A-2485-4AA5-91FA-EA5F3157B7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57C9832A-87A5-5149-8980-383B201A875E}" type="datetime1">
              <a:rPr lang="fr-FR" smtClean="0"/>
              <a:t>03/05/2023</a:t>
            </a:fld>
            <a:endParaRPr lang="en-US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64A10338-DE30-4CA9-A21B-D50D6579B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49D5EB62-2B81-475B-92EC-DEB93DC3B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72B7600-67E3-4D97-B453-880E2742B98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567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9BA02-5565-9F40-8C1F-F864F48A6790}" type="datetime1">
              <a:rPr lang="fr-FR" smtClean="0"/>
              <a:t>03/05/2023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680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2FBF-F8C3-8745-8CA8-ED877C107396}" type="datetime1">
              <a:rPr lang="fr-FR" smtClean="0"/>
              <a:t>03/05/2023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651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1583-F021-364F-92EC-F722C3B407EF}" type="datetime1">
              <a:rPr lang="fr-FR" smtClean="0"/>
              <a:t>03/05/2023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473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C6717-FEC1-694C-B033-167878A531CA}" type="datetime1">
              <a:rPr lang="fr-FR" smtClean="0"/>
              <a:t>03/05/2023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42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D1D30-A7CE-614B-9A87-05BECB725E74}" type="datetime1">
              <a:rPr lang="fr-FR" smtClean="0"/>
              <a:t>03/05/2023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793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F5BF9-A039-D340-BE19-340F200472B2}" type="datetime1">
              <a:rPr lang="fr-FR" smtClean="0"/>
              <a:t>03/05/2023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44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B04B7-B00C-8548-A17F-AE5650DC308C}" type="datetime1">
              <a:rPr lang="fr-FR" smtClean="0"/>
              <a:t>03/05/2023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196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ED471-A7D3-D443-B56D-B3A9C23F83A5}" type="datetime1">
              <a:rPr lang="fr-FR" smtClean="0"/>
              <a:t>03/05/2023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700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20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8D20D-A17E-EF48-998C-DC8221C9FF42}" type="datetime1">
              <a:rPr lang="fr-FR" smtClean="0"/>
              <a:t>03/05/2023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3162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Brouillage" TargetMode="External"/><Relationship Id="rId2" Type="http://schemas.openxmlformats.org/officeDocument/2006/relationships/hyperlink" Target="https://fr.wikipedia.org/wiki/Spectre_%C3%A9lectromagn%C3%A9tique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pour une image  8">
            <a:extLst>
              <a:ext uri="{FF2B5EF4-FFF2-40B4-BE49-F238E27FC236}">
                <a16:creationId xmlns:a16="http://schemas.microsoft.com/office/drawing/2014/main" id="{68E7B56B-9260-4A4F-BDBC-6656E4B7F1C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bg1">
              <a:lumMod val="95000"/>
              <a:alpha val="64000"/>
            </a:schemeClr>
          </a:solidFill>
          <a:effectLst>
            <a:glow>
              <a:schemeClr val="accent1"/>
            </a:glow>
            <a:softEdge rad="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E96478-0438-4D0D-A7E9-EF6F93B41D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3849" y="2394957"/>
            <a:ext cx="10730949" cy="2512378"/>
          </a:xfrm>
        </p:spPr>
        <p:txBody>
          <a:bodyPr>
            <a:normAutofit/>
          </a:bodyPr>
          <a:lstStyle/>
          <a:p>
            <a:r>
              <a:rPr lang="en-US" sz="3600" dirty="0"/>
              <a:t>Du </a:t>
            </a:r>
            <a:r>
              <a:rPr lang="en-US" sz="3600" dirty="0" err="1"/>
              <a:t>Cyberespace</a:t>
            </a:r>
            <a:r>
              <a:rPr lang="en-US" sz="3600" dirty="0"/>
              <a:t> </a:t>
            </a:r>
            <a:r>
              <a:rPr lang="en-US" sz="3600" dirty="0" err="1"/>
              <a:t>à</a:t>
            </a:r>
            <a:r>
              <a:rPr lang="en-US" sz="3600" dirty="0"/>
              <a:t> la </a:t>
            </a:r>
            <a:r>
              <a:rPr lang="en-US" sz="3600" dirty="0" err="1"/>
              <a:t>Datasphère</a:t>
            </a:r>
            <a:r>
              <a:rPr lang="en-US" sz="3600" dirty="0"/>
              <a:t>: la </a:t>
            </a:r>
            <a:r>
              <a:rPr lang="en-US" sz="3600" dirty="0" err="1"/>
              <a:t>conflictualité</a:t>
            </a:r>
            <a:r>
              <a:rPr lang="en-US" sz="3600" dirty="0"/>
              <a:t> </a:t>
            </a:r>
            <a:r>
              <a:rPr lang="en-US" sz="3600" dirty="0" err="1"/>
              <a:t>à</a:t>
            </a:r>
            <a:r>
              <a:rPr lang="en-US" sz="3600" dirty="0"/>
              <a:t> </a:t>
            </a:r>
            <a:r>
              <a:rPr lang="en-US" sz="3600" dirty="0" err="1"/>
              <a:t>l’heure</a:t>
            </a:r>
            <a:r>
              <a:rPr lang="en-US" sz="3600" dirty="0"/>
              <a:t> de la transition numérique</a:t>
            </a:r>
            <a:endParaRPr lang="en-US" sz="16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637CCFF-27A1-5447-9199-5E3948E89E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999" y="122380"/>
            <a:ext cx="1199700" cy="1080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12BFB41-8A05-4A4A-9326-2507E84C12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58001" y="122380"/>
            <a:ext cx="1080000" cy="10800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05AB059D-112D-D44F-BC9D-CF4DBC3C5E9F}"/>
              </a:ext>
            </a:extLst>
          </p:cNvPr>
          <p:cNvSpPr txBox="1"/>
          <p:nvPr/>
        </p:nvSpPr>
        <p:spPr>
          <a:xfrm>
            <a:off x="1028700" y="6273955"/>
            <a:ext cx="9588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i="0" u="sng" dirty="0">
                <a:effectLst/>
                <a:latin typeface="Arial" panose="020B0604020202020204" pitchFamily="34" charset="0"/>
              </a:rPr>
              <a:t>Les opinions et déclarations contenues dans cette présentation n'engagent que leur auteur et ne reflètent pas nécessairement la position de l’AMSCC ou du ministère des Armées.</a:t>
            </a:r>
            <a:endParaRPr lang="fr-FR" sz="1200" b="1" u="sng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D2917B-2853-4208-8FE6-72388B0C5B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3849" y="5216753"/>
            <a:ext cx="10730949" cy="812944"/>
          </a:xfrm>
        </p:spPr>
        <p:txBody>
          <a:bodyPr anchor="t">
            <a:normAutofit/>
          </a:bodyPr>
          <a:lstStyle/>
          <a:p>
            <a:r>
              <a:rPr lang="en-US" sz="2000" dirty="0"/>
              <a:t>Didier </a:t>
            </a:r>
            <a:r>
              <a:rPr lang="en-US" sz="2000" dirty="0" err="1"/>
              <a:t>Danet</a:t>
            </a:r>
            <a:r>
              <a:rPr lang="en-US" sz="2000" dirty="0"/>
              <a:t>, Académie </a:t>
            </a:r>
            <a:r>
              <a:rPr lang="en-US" sz="2000" dirty="0" err="1"/>
              <a:t>Militaire</a:t>
            </a:r>
            <a:r>
              <a:rPr lang="en-US" sz="2000" dirty="0"/>
              <a:t> de Saint-Cyr </a:t>
            </a:r>
            <a:r>
              <a:rPr lang="en-US" sz="2000" dirty="0" err="1"/>
              <a:t>Coëtquidan</a:t>
            </a:r>
            <a:r>
              <a:rPr lang="en-US" sz="2000" dirty="0"/>
              <a:t>, </a:t>
            </a:r>
            <a:r>
              <a:rPr lang="en-US" sz="2000" dirty="0" err="1"/>
              <a:t>Pôle</a:t>
            </a:r>
            <a:r>
              <a:rPr lang="en-US" sz="2000" dirty="0"/>
              <a:t> Mutation des </a:t>
            </a:r>
            <a:r>
              <a:rPr lang="en-US" sz="2000" dirty="0" err="1"/>
              <a:t>conflits</a:t>
            </a:r>
            <a:endParaRPr lang="en-US" sz="2000" dirty="0"/>
          </a:p>
          <a:p>
            <a:r>
              <a:rPr lang="en-US" sz="1400" dirty="0" err="1"/>
              <a:t>Trinôme</a:t>
            </a:r>
            <a:r>
              <a:rPr lang="en-US" sz="1400" dirty="0"/>
              <a:t> </a:t>
            </a:r>
            <a:r>
              <a:rPr lang="en-US" sz="1400" dirty="0" err="1"/>
              <a:t>académique</a:t>
            </a:r>
            <a:r>
              <a:rPr lang="en-US" sz="1400" dirty="0"/>
              <a:t>, </a:t>
            </a:r>
            <a:r>
              <a:rPr lang="en-US" sz="1400" dirty="0" err="1"/>
              <a:t>Cyberespace</a:t>
            </a:r>
            <a:r>
              <a:rPr lang="en-US" sz="1400" dirty="0"/>
              <a:t> et </a:t>
            </a:r>
            <a:r>
              <a:rPr lang="en-US" sz="1400" dirty="0" err="1"/>
              <a:t>Cyberdéfense</a:t>
            </a:r>
            <a:r>
              <a:rPr lang="en-US" sz="1400" dirty="0"/>
              <a:t>, 4 </a:t>
            </a:r>
            <a:r>
              <a:rPr lang="en-US" sz="1400" dirty="0" err="1"/>
              <a:t>mai</a:t>
            </a:r>
            <a:r>
              <a:rPr lang="en-US" sz="1400" dirty="0"/>
              <a:t> 2023, Rennes, Ecole des Transmissions</a:t>
            </a:r>
          </a:p>
        </p:txBody>
      </p:sp>
    </p:spTree>
    <p:extLst>
      <p:ext uri="{BB962C8B-B14F-4D97-AF65-F5344CB8AC3E}">
        <p14:creationId xmlns:p14="http://schemas.microsoft.com/office/powerpoint/2010/main" val="3719428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F84BE8-9935-774B-B7D6-E4EFE91B7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Renseignement: la photo patriotique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E4A64D0C-1B90-3D46-9681-0494FA1D769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31572" y="2075496"/>
            <a:ext cx="3003322" cy="2707008"/>
          </a:xfrm>
        </p:spPr>
      </p:pic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F2EC6DE-5D36-144D-B743-005C3EFB5B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4122" y="2336873"/>
            <a:ext cx="6289483" cy="3599316"/>
          </a:xfrm>
        </p:spPr>
        <p:txBody>
          <a:bodyPr>
            <a:normAutofit/>
          </a:bodyPr>
          <a:lstStyle/>
          <a:p>
            <a:r>
              <a:rPr lang="fr-FR" dirty="0"/>
              <a:t>Utilisation des services numériques pour conduire une personne ou un groupe de personnes à donner volontairement ou non des informations utiles à l’adversaire : i</a:t>
            </a:r>
            <a:r>
              <a:rPr lang="fr-FR" dirty="0">
                <a:sym typeface="Wingdings" pitchFamily="2" charset="2"/>
              </a:rPr>
              <a:t>dentification des pilotes qui ont bombardé le théâtre de Marioupol.</a:t>
            </a:r>
          </a:p>
          <a:p>
            <a:r>
              <a:rPr lang="fr-FR" dirty="0">
                <a:sym typeface="Wingdings" pitchFamily="2" charset="2"/>
              </a:rPr>
              <a:t>Développement de l’OSINT : enquête du New York Times pour identifier l’unité responsable du massacre de </a:t>
            </a:r>
            <a:r>
              <a:rPr lang="fr-FR" dirty="0" err="1">
                <a:sym typeface="Wingdings" pitchFamily="2" charset="2"/>
              </a:rPr>
              <a:t>Boutcha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A1892E6-8158-6448-848F-08039D1F3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10</a:t>
            </a:fld>
            <a:endParaRPr lang="en-US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FA88244-8F39-C946-8094-0013B8AECFBB}"/>
              </a:ext>
            </a:extLst>
          </p:cNvPr>
          <p:cNvSpPr txBox="1"/>
          <p:nvPr/>
        </p:nvSpPr>
        <p:spPr>
          <a:xfrm>
            <a:off x="5867400" y="554721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https://</a:t>
            </a:r>
            <a:r>
              <a:rPr lang="fr-FR" dirty="0" err="1"/>
              <a:t>www.nytimes.com</a:t>
            </a:r>
            <a:r>
              <a:rPr lang="fr-FR" dirty="0"/>
              <a:t>/2022/12/22/</a:t>
            </a:r>
            <a:r>
              <a:rPr lang="fr-FR" dirty="0" err="1"/>
              <a:t>video</a:t>
            </a:r>
            <a:r>
              <a:rPr lang="fr-FR" dirty="0"/>
              <a:t>/</a:t>
            </a:r>
            <a:r>
              <a:rPr lang="fr-FR" dirty="0" err="1"/>
              <a:t>russia</a:t>
            </a:r>
            <a:r>
              <a:rPr lang="fr-FR" dirty="0"/>
              <a:t>-</a:t>
            </a:r>
            <a:r>
              <a:rPr lang="fr-FR" dirty="0" err="1"/>
              <a:t>ukraine</a:t>
            </a:r>
            <a:r>
              <a:rPr lang="fr-FR" dirty="0"/>
              <a:t>-bucha-massacre-</a:t>
            </a:r>
            <a:r>
              <a:rPr lang="fr-FR" dirty="0" err="1"/>
              <a:t>takeaways.html</a:t>
            </a:r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1BC28E9-012C-B148-880F-458F0C505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204" y="4367068"/>
            <a:ext cx="3221314" cy="236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234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A46A04-5407-FC4E-A022-B7BC59969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Influence : </a:t>
            </a:r>
            <a:r>
              <a:rPr lang="fr-FR" dirty="0" err="1"/>
              <a:t>Zelensky</a:t>
            </a:r>
            <a:r>
              <a:rPr lang="fr-FR" dirty="0"/>
              <a:t> cocaïnomane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59235A-7F15-C748-AE96-9A07DBDF89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19" y="2336873"/>
            <a:ext cx="4823497" cy="4438396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Utilisation des réseaux sociaux pour diffuser des informations de nature à affecter la cohésion ou le moral de l’adversaire </a:t>
            </a:r>
          </a:p>
          <a:p>
            <a:r>
              <a:rPr lang="fr-FR" dirty="0"/>
              <a:t>Mobilisation des outils numériques permettant de truquer les images, les sons, les vidéos.</a:t>
            </a:r>
          </a:p>
          <a:p>
            <a:r>
              <a:rPr lang="fr-FR" dirty="0"/>
              <a:t>Omniprésence des opérations d’influence dans les conflits contemporains</a:t>
            </a:r>
          </a:p>
          <a:p>
            <a:r>
              <a:rPr lang="fr-FR" dirty="0"/>
              <a:t>Agathe </a:t>
            </a:r>
            <a:r>
              <a:rPr lang="fr-FR" dirty="0" err="1"/>
              <a:t>Demarais</a:t>
            </a:r>
            <a:r>
              <a:rPr lang="fr-FR" dirty="0"/>
              <a:t> et Julien </a:t>
            </a:r>
            <a:r>
              <a:rPr lang="fr-FR" dirty="0" err="1"/>
              <a:t>Nocetti</a:t>
            </a:r>
            <a:r>
              <a:rPr lang="fr-FR" dirty="0"/>
              <a:t>, Les nouvelles armes de la Russie, Grand Continent, 3 mai 2023, https://</a:t>
            </a:r>
            <a:r>
              <a:rPr lang="fr-FR" dirty="0" err="1"/>
              <a:t>legrandcontinent.eu</a:t>
            </a:r>
            <a:r>
              <a:rPr lang="fr-FR" dirty="0"/>
              <a:t>/</a:t>
            </a:r>
            <a:r>
              <a:rPr lang="fr-FR" dirty="0" err="1"/>
              <a:t>fr</a:t>
            </a:r>
            <a:r>
              <a:rPr lang="fr-FR" dirty="0"/>
              <a:t>/2023/05/03/les-nouvelles-armes-de-la-</a:t>
            </a:r>
            <a:r>
              <a:rPr lang="fr-FR" dirty="0" err="1"/>
              <a:t>russie</a:t>
            </a:r>
            <a:r>
              <a:rPr lang="fr-FR" dirty="0"/>
              <a:t>/</a:t>
            </a:r>
          </a:p>
          <a:p>
            <a:endParaRPr lang="fr-FR" dirty="0"/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BDF66C57-ABE5-0D43-91DD-8E2FFA89A48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78678" y="2311752"/>
            <a:ext cx="3791005" cy="2234496"/>
          </a:xfr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2449E94-3E36-DF40-B1BE-3CC687B2C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11</a:t>
            </a:fld>
            <a:endParaRPr lang="en-US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2C0EAEB9-C107-1442-BC53-20BE6BB28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0707" y="3817536"/>
            <a:ext cx="3040961" cy="280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353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621BCD-33D8-634E-AE0D-88D4F543D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2.2 Quelles leçons de la guerre en Ukraine ?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6D0E950-8C01-7841-B1E2-8F83486A31E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57F5420-8992-9648-8343-5544EB8C3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2050" name="Picture 2" descr="What the Russia-Ukraine war means for the future of cyber warfare | The Hill">
            <a:extLst>
              <a:ext uri="{FF2B5EF4-FFF2-40B4-BE49-F238E27FC236}">
                <a16:creationId xmlns:a16="http://schemas.microsoft.com/office/drawing/2014/main" id="{9FDC8524-C7E6-BB49-B2E9-C00F026B56A7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55" b="1675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450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040CD8-A1CE-7E4E-9A0D-9EEA4542F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Constats généraux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4B7487-8033-B647-9B51-5D5D7E889E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4365" y="2113848"/>
            <a:ext cx="4415785" cy="4219079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fr-FR" dirty="0"/>
              <a:t>Pas de « Cyber Pearl Harbor » paralysant l’armée ukrainienne malgré les craintes nées de  2015 (centrales électriques) ou 2017 (</a:t>
            </a:r>
            <a:r>
              <a:rPr lang="fr-FR" dirty="0" err="1"/>
              <a:t>Petya</a:t>
            </a:r>
            <a:r>
              <a:rPr lang="fr-FR" dirty="0"/>
              <a:t>)</a:t>
            </a:r>
          </a:p>
          <a:p>
            <a:pPr marL="342900" indent="-342900">
              <a:buAutoNum type="arabicPeriod"/>
            </a:pPr>
            <a:r>
              <a:rPr lang="fr-FR" dirty="0"/>
              <a:t>Peu d’opérations de sabotage réussies malgré nombreuses tentatives russes</a:t>
            </a:r>
          </a:p>
          <a:p>
            <a:pPr marL="342900" indent="-342900">
              <a:buAutoNum type="arabicPeriod"/>
            </a:pPr>
            <a:r>
              <a:rPr lang="fr-FR" dirty="0"/>
              <a:t>Espionnage et influence dominent largement les opérations numériques</a:t>
            </a:r>
          </a:p>
          <a:p>
            <a:pPr marL="342900" indent="-342900">
              <a:buAutoNum type="arabicPeriod"/>
            </a:pPr>
            <a:r>
              <a:rPr lang="fr-FR" dirty="0"/>
              <a:t>Implication de nouveaux acteurs (entreprises privées, IT </a:t>
            </a:r>
            <a:r>
              <a:rPr lang="fr-FR" dirty="0" err="1"/>
              <a:t>Army</a:t>
            </a:r>
            <a:r>
              <a:rPr lang="fr-FR" dirty="0"/>
              <a:t>) dans les opérations numériques</a:t>
            </a:r>
          </a:p>
          <a:p>
            <a:pPr marL="342900" indent="-342900">
              <a:buAutoNum type="arabicPeriod"/>
            </a:pPr>
            <a:r>
              <a:rPr lang="fr-FR" dirty="0"/>
              <a:t>Nouvelles pratiques, par ex. OSINT, permettant de conduire des opérations, de documenter des crimes de guerre…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8FC87F5-467C-CB4D-875C-C605FB8F6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13</a:t>
            </a:fld>
            <a:endParaRPr lang="en-US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FB976D1-E1E4-3D40-8E05-7053B1EAA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5747" y="2336872"/>
            <a:ext cx="3174546" cy="237503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D24D0C5-0E7F-B944-B317-F7BDADCCF7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5239" y="2400398"/>
            <a:ext cx="2656196" cy="274519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D600F88-FA4A-4443-A03D-088BEEB8EA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2461" y="4310613"/>
            <a:ext cx="2975485" cy="224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413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D07AC2-832C-7944-A9CD-CC3C3FE1E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Comment expliquer le constat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F265651-0FDA-9345-9D8C-2D20AECBE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8173747" cy="4402198"/>
          </a:xfrm>
        </p:spPr>
        <p:txBody>
          <a:bodyPr>
            <a:normAutofit/>
          </a:bodyPr>
          <a:lstStyle/>
          <a:p>
            <a:r>
              <a:rPr lang="fr-FR" dirty="0"/>
              <a:t>Trois explications pour expliquer l’échec apparent des effets cinétiques des cyber attaques russes : </a:t>
            </a:r>
          </a:p>
          <a:p>
            <a:pPr lvl="1"/>
            <a:r>
              <a:rPr lang="fr-FR" dirty="0"/>
              <a:t>Invisibilité: opérations furtives </a:t>
            </a:r>
            <a:r>
              <a:rPr lang="fr-FR" dirty="0">
                <a:sym typeface="Wingdings" pitchFamily="2" charset="2"/>
              </a:rPr>
              <a:t> Pas d’effets visibles (Thomas </a:t>
            </a:r>
            <a:r>
              <a:rPr lang="fr-FR" dirty="0" err="1">
                <a:sym typeface="Wingdings" pitchFamily="2" charset="2"/>
              </a:rPr>
              <a:t>Rid</a:t>
            </a:r>
            <a:r>
              <a:rPr lang="fr-FR" dirty="0">
                <a:sym typeface="Wingdings" pitchFamily="2" charset="2"/>
              </a:rPr>
              <a:t>, David </a:t>
            </a:r>
            <a:r>
              <a:rPr lang="fr-FR" dirty="0" err="1">
                <a:sym typeface="Wingdings" pitchFamily="2" charset="2"/>
              </a:rPr>
              <a:t>Pappalardo</a:t>
            </a:r>
            <a:r>
              <a:rPr lang="fr-FR" dirty="0">
                <a:sym typeface="Wingdings" pitchFamily="2" charset="2"/>
              </a:rPr>
              <a:t>)</a:t>
            </a:r>
          </a:p>
          <a:p>
            <a:pPr lvl="1"/>
            <a:r>
              <a:rPr lang="fr-FR" dirty="0">
                <a:sym typeface="Wingdings" pitchFamily="2" charset="2"/>
              </a:rPr>
              <a:t>Impotence: articulation difficile avec les opérations cinétiques  (Erica Lonergan, </a:t>
            </a:r>
            <a:r>
              <a:rPr lang="fr-FR" dirty="0" err="1">
                <a:sym typeface="Wingdings" pitchFamily="2" charset="2"/>
              </a:rPr>
              <a:t>Nadiya</a:t>
            </a:r>
            <a:r>
              <a:rPr lang="fr-FR" dirty="0">
                <a:sym typeface="Wingdings" pitchFamily="2" charset="2"/>
              </a:rPr>
              <a:t> </a:t>
            </a:r>
            <a:r>
              <a:rPr lang="fr-FR" dirty="0" err="1">
                <a:sym typeface="Wingdings" pitchFamily="2" charset="2"/>
              </a:rPr>
              <a:t>Kostiuk</a:t>
            </a:r>
            <a:r>
              <a:rPr lang="fr-FR" dirty="0">
                <a:sym typeface="Wingdings" pitchFamily="2" charset="2"/>
              </a:rPr>
              <a:t> et </a:t>
            </a:r>
            <a:r>
              <a:rPr lang="fr-FR" dirty="0" err="1">
                <a:sym typeface="Wingdings" pitchFamily="2" charset="2"/>
              </a:rPr>
              <a:t>Eric</a:t>
            </a:r>
            <a:r>
              <a:rPr lang="fr-FR" dirty="0">
                <a:sym typeface="Wingdings" pitchFamily="2" charset="2"/>
              </a:rPr>
              <a:t> </a:t>
            </a:r>
            <a:r>
              <a:rPr lang="fr-FR" dirty="0" err="1">
                <a:sym typeface="Wingdings" pitchFamily="2" charset="2"/>
              </a:rPr>
              <a:t>Gatzke</a:t>
            </a:r>
            <a:r>
              <a:rPr lang="fr-FR" dirty="0">
                <a:sym typeface="Wingdings" pitchFamily="2" charset="2"/>
              </a:rPr>
              <a:t>)</a:t>
            </a:r>
          </a:p>
          <a:p>
            <a:pPr lvl="1"/>
            <a:r>
              <a:rPr lang="fr-FR" dirty="0">
                <a:sym typeface="Wingdings" pitchFamily="2" charset="2"/>
              </a:rPr>
              <a:t>Immaturité: incapacité des forces armées à exploiter pleinement les innovations numériques </a:t>
            </a:r>
          </a:p>
          <a:p>
            <a:pPr lvl="2"/>
            <a:r>
              <a:rPr lang="fr-FR" dirty="0">
                <a:sym typeface="Wingdings" pitchFamily="2" charset="2"/>
              </a:rPr>
              <a:t>Dans une armée désorganisée comme l’armée russe (Anthony </a:t>
            </a:r>
            <a:r>
              <a:rPr lang="fr-FR" dirty="0" err="1">
                <a:sym typeface="Wingdings" pitchFamily="2" charset="2"/>
              </a:rPr>
              <a:t>Namor</a:t>
            </a:r>
            <a:r>
              <a:rPr lang="fr-FR" dirty="0">
                <a:sym typeface="Wingdings" pitchFamily="2" charset="2"/>
              </a:rPr>
              <a:t>)  </a:t>
            </a:r>
            <a:endParaRPr lang="fr-FR" dirty="0"/>
          </a:p>
          <a:p>
            <a:pPr lvl="2"/>
            <a:r>
              <a:rPr lang="fr-FR" dirty="0">
                <a:sym typeface="Wingdings" pitchFamily="2" charset="2"/>
              </a:rPr>
              <a:t>Opérations plus adaptée aux contextes de « guerre avant la guerre » et manipulée par les services de renseignement plus que par les armées (Benjamin Jensen),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40A88C0-A01A-BB46-ACA6-F5DA6D8B1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14</a:t>
            </a:fld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53EB860-F776-0E47-B321-91CDC2962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4068" y="3429000"/>
            <a:ext cx="3231770" cy="229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436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F67EDB-BBD7-9D47-BD3D-3F8608946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fin définitive du mythe du Cyber Pearl Harbor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42BD41D6-A613-A648-B712-9613345E4E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88543" y="2336872"/>
            <a:ext cx="3944626" cy="3598863"/>
          </a:xfr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A537C4E-1E2A-0749-82E6-DC6AB69C6B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7147834" cy="3599317"/>
          </a:xfrm>
        </p:spPr>
        <p:txBody>
          <a:bodyPr>
            <a:normAutofit/>
          </a:bodyPr>
          <a:lstStyle/>
          <a:p>
            <a:r>
              <a:rPr lang="fr-FR" sz="2000" b="0" i="0" dirty="0">
                <a:effectLst/>
              </a:rPr>
              <a:t>« </a:t>
            </a:r>
            <a:r>
              <a:rPr lang="fr-FR" sz="2000" i="0" dirty="0">
                <a:effectLst/>
              </a:rPr>
              <a:t>The importance of </a:t>
            </a:r>
            <a:r>
              <a:rPr lang="fr-FR" sz="2000" i="0" dirty="0" err="1">
                <a:effectLst/>
              </a:rPr>
              <a:t>language</a:t>
            </a:r>
            <a:r>
              <a:rPr lang="fr-FR" sz="2000" i="0" dirty="0">
                <a:effectLst/>
              </a:rPr>
              <a:t> and </a:t>
            </a:r>
            <a:r>
              <a:rPr lang="fr-FR" sz="2000" i="0" dirty="0" err="1">
                <a:effectLst/>
              </a:rPr>
              <a:t>rhetoric</a:t>
            </a:r>
            <a:r>
              <a:rPr lang="fr-FR" sz="2000" i="0" dirty="0">
                <a:effectLst/>
              </a:rPr>
              <a:t> for </a:t>
            </a:r>
            <a:r>
              <a:rPr lang="fr-FR" sz="2000" i="0" dirty="0" err="1">
                <a:effectLst/>
              </a:rPr>
              <a:t>appropriately</a:t>
            </a:r>
            <a:r>
              <a:rPr lang="fr-FR" sz="2000" i="0" dirty="0">
                <a:effectLst/>
              </a:rPr>
              <a:t> </a:t>
            </a:r>
            <a:r>
              <a:rPr lang="fr-FR" sz="2000" i="0" dirty="0" err="1">
                <a:effectLst/>
              </a:rPr>
              <a:t>framing</a:t>
            </a:r>
            <a:r>
              <a:rPr lang="fr-FR" sz="2000" i="0" dirty="0">
                <a:effectLst/>
              </a:rPr>
              <a:t> and </a:t>
            </a:r>
            <a:r>
              <a:rPr lang="fr-FR" sz="2000" i="0" dirty="0" err="1">
                <a:effectLst/>
              </a:rPr>
              <a:t>responding</a:t>
            </a:r>
            <a:r>
              <a:rPr lang="fr-FR" sz="2000" i="0" dirty="0">
                <a:effectLst/>
              </a:rPr>
              <a:t> to </a:t>
            </a:r>
            <a:r>
              <a:rPr lang="fr-FR" sz="2000" i="0" dirty="0" err="1">
                <a:effectLst/>
              </a:rPr>
              <a:t>problems</a:t>
            </a:r>
            <a:r>
              <a:rPr lang="fr-FR" sz="2000" i="0" dirty="0">
                <a:effectLst/>
              </a:rPr>
              <a:t> </a:t>
            </a:r>
            <a:r>
              <a:rPr lang="fr-FR" sz="2000" i="0" dirty="0" err="1">
                <a:effectLst/>
              </a:rPr>
              <a:t>is</a:t>
            </a:r>
            <a:r>
              <a:rPr lang="fr-FR" sz="2000" i="0" dirty="0">
                <a:effectLst/>
              </a:rPr>
              <a:t> </a:t>
            </a:r>
            <a:r>
              <a:rPr lang="fr-FR" sz="2000" i="0" dirty="0" err="1">
                <a:effectLst/>
              </a:rPr>
              <a:t>abundantly</a:t>
            </a:r>
            <a:r>
              <a:rPr lang="fr-FR" sz="2000" i="0" dirty="0">
                <a:effectLst/>
              </a:rPr>
              <a:t> </a:t>
            </a:r>
            <a:r>
              <a:rPr lang="fr-FR" sz="2000" i="0" dirty="0" err="1">
                <a:effectLst/>
              </a:rPr>
              <a:t>clear</a:t>
            </a:r>
            <a:r>
              <a:rPr lang="fr-FR" sz="2000" i="0" dirty="0">
                <a:effectLst/>
              </a:rPr>
              <a:t> … </a:t>
            </a:r>
            <a:r>
              <a:rPr lang="fr-FR" sz="2000" i="0" dirty="0" err="1">
                <a:effectLst/>
              </a:rPr>
              <a:t>Hyperbolic</a:t>
            </a:r>
            <a:r>
              <a:rPr lang="fr-FR" sz="2000" i="0" dirty="0">
                <a:effectLst/>
              </a:rPr>
              <a:t> analogies and </a:t>
            </a:r>
            <a:r>
              <a:rPr lang="fr-FR" sz="2000" i="0" dirty="0" err="1">
                <a:effectLst/>
              </a:rPr>
              <a:t>metaphors</a:t>
            </a:r>
            <a:r>
              <a:rPr lang="fr-FR" sz="2000" i="0" dirty="0">
                <a:effectLst/>
              </a:rPr>
              <a:t> </a:t>
            </a:r>
            <a:r>
              <a:rPr lang="fr-FR" sz="2000" i="0" dirty="0" err="1">
                <a:effectLst/>
              </a:rPr>
              <a:t>like</a:t>
            </a:r>
            <a:r>
              <a:rPr lang="fr-FR" sz="2000" i="0" dirty="0">
                <a:effectLst/>
              </a:rPr>
              <a:t> cyber Pearl Harbor are not </a:t>
            </a:r>
            <a:r>
              <a:rPr lang="fr-FR" sz="2000" i="0" dirty="0" err="1">
                <a:effectLst/>
              </a:rPr>
              <a:t>only</a:t>
            </a:r>
            <a:r>
              <a:rPr lang="fr-FR" sz="2000" i="0" dirty="0">
                <a:effectLst/>
              </a:rPr>
              <a:t> </a:t>
            </a:r>
            <a:r>
              <a:rPr lang="fr-FR" sz="2000" i="0" dirty="0" err="1">
                <a:effectLst/>
              </a:rPr>
              <a:t>inadequate</a:t>
            </a:r>
            <a:r>
              <a:rPr lang="fr-FR" sz="2000" i="0" dirty="0">
                <a:effectLst/>
              </a:rPr>
              <a:t>, but </a:t>
            </a:r>
            <a:r>
              <a:rPr lang="fr-FR" sz="2000" i="0" dirty="0" err="1">
                <a:effectLst/>
              </a:rPr>
              <a:t>may</a:t>
            </a:r>
            <a:r>
              <a:rPr lang="fr-FR" sz="2000" i="0" dirty="0">
                <a:effectLst/>
              </a:rPr>
              <a:t> </a:t>
            </a:r>
            <a:r>
              <a:rPr lang="fr-FR" sz="2000" i="0" dirty="0" err="1">
                <a:effectLst/>
              </a:rPr>
              <a:t>actually</a:t>
            </a:r>
            <a:r>
              <a:rPr lang="fr-FR" sz="2000" i="0" dirty="0">
                <a:effectLst/>
              </a:rPr>
              <a:t> </a:t>
            </a:r>
            <a:r>
              <a:rPr lang="fr-FR" sz="2000" i="0" dirty="0" err="1">
                <a:effectLst/>
              </a:rPr>
              <a:t>be</a:t>
            </a:r>
            <a:r>
              <a:rPr lang="fr-FR" sz="2000" i="0" dirty="0">
                <a:effectLst/>
              </a:rPr>
              <a:t> </a:t>
            </a:r>
            <a:r>
              <a:rPr lang="fr-FR" sz="2000" i="0" dirty="0" err="1">
                <a:effectLst/>
              </a:rPr>
              <a:t>harmful</a:t>
            </a:r>
            <a:r>
              <a:rPr lang="fr-FR" sz="2000" i="0" dirty="0">
                <a:effectLst/>
              </a:rPr>
              <a:t> to </a:t>
            </a:r>
            <a:r>
              <a:rPr lang="fr-FR" sz="2000" i="0" dirty="0" err="1">
                <a:effectLst/>
              </a:rPr>
              <a:t>our</a:t>
            </a:r>
            <a:r>
              <a:rPr lang="fr-FR" sz="2000" i="0" dirty="0">
                <a:effectLst/>
              </a:rPr>
              <a:t> </a:t>
            </a:r>
            <a:r>
              <a:rPr lang="fr-FR" sz="2000" i="0" dirty="0" err="1">
                <a:effectLst/>
              </a:rPr>
              <a:t>ability</a:t>
            </a:r>
            <a:r>
              <a:rPr lang="fr-FR" sz="2000" i="0" dirty="0">
                <a:effectLst/>
              </a:rPr>
              <a:t> to </a:t>
            </a:r>
            <a:r>
              <a:rPr lang="fr-FR" sz="2000" i="0" dirty="0" err="1">
                <a:effectLst/>
              </a:rPr>
              <a:t>understand</a:t>
            </a:r>
            <a:r>
              <a:rPr lang="fr-FR" sz="2000" i="0" dirty="0">
                <a:effectLst/>
              </a:rPr>
              <a:t> and </a:t>
            </a:r>
            <a:r>
              <a:rPr lang="fr-FR" sz="2000" i="0" dirty="0" err="1">
                <a:effectLst/>
              </a:rPr>
              <a:t>respond</a:t>
            </a:r>
            <a:r>
              <a:rPr lang="fr-FR" sz="2000" i="0" dirty="0">
                <a:effectLst/>
              </a:rPr>
              <a:t> to the cyber </a:t>
            </a:r>
            <a:r>
              <a:rPr lang="fr-FR" sz="2000" i="0" dirty="0" err="1">
                <a:effectLst/>
              </a:rPr>
              <a:t>threats</a:t>
            </a:r>
            <a:r>
              <a:rPr lang="fr-FR" sz="2000" i="0" dirty="0">
                <a:effectLst/>
              </a:rPr>
              <a:t> </a:t>
            </a:r>
            <a:r>
              <a:rPr lang="fr-FR" sz="2000" i="0" dirty="0" err="1">
                <a:effectLst/>
              </a:rPr>
              <a:t>we</a:t>
            </a:r>
            <a:r>
              <a:rPr lang="fr-FR" sz="2000" i="0" dirty="0">
                <a:effectLst/>
              </a:rPr>
              <a:t> face </a:t>
            </a:r>
            <a:r>
              <a:rPr lang="fr-FR" sz="2000" i="0" dirty="0" err="1">
                <a:effectLst/>
              </a:rPr>
              <a:t>today</a:t>
            </a:r>
            <a:r>
              <a:rPr lang="fr-FR" sz="2000" i="0" dirty="0">
                <a:effectLst/>
              </a:rPr>
              <a:t>.  </a:t>
            </a:r>
            <a:r>
              <a:rPr lang="fr-FR" sz="2000" b="0" i="0" dirty="0">
                <a:effectLst/>
              </a:rPr>
              <a:t>»</a:t>
            </a:r>
          </a:p>
          <a:p>
            <a:r>
              <a:rPr lang="fr-FR" b="0" i="0" dirty="0">
                <a:effectLst/>
              </a:rPr>
              <a:t>Lawson, Sean, and Michael K. Middleton. “Cyber Pearl Harbor: </a:t>
            </a:r>
            <a:r>
              <a:rPr lang="fr-FR" b="0" i="0" dirty="0" err="1">
                <a:effectLst/>
              </a:rPr>
              <a:t>Analogy</a:t>
            </a:r>
            <a:r>
              <a:rPr lang="fr-FR" b="0" i="0" dirty="0">
                <a:effectLst/>
              </a:rPr>
              <a:t>, Fear, and the </a:t>
            </a:r>
            <a:r>
              <a:rPr lang="fr-FR" b="0" i="0" dirty="0" err="1">
                <a:effectLst/>
              </a:rPr>
              <a:t>Framing</a:t>
            </a:r>
            <a:r>
              <a:rPr lang="fr-FR" b="0" i="0" dirty="0">
                <a:effectLst/>
              </a:rPr>
              <a:t> of Cyber Security </a:t>
            </a:r>
            <a:r>
              <a:rPr lang="fr-FR" b="0" i="0" dirty="0" err="1">
                <a:effectLst/>
              </a:rPr>
              <a:t>Threats</a:t>
            </a:r>
            <a:r>
              <a:rPr lang="fr-FR" b="0" i="0" dirty="0">
                <a:effectLst/>
              </a:rPr>
              <a:t> in the United States, 1991-2016”. </a:t>
            </a:r>
            <a:r>
              <a:rPr lang="fr-FR" b="0" i="1" dirty="0">
                <a:effectLst/>
              </a:rPr>
              <a:t>First </a:t>
            </a:r>
            <a:r>
              <a:rPr lang="fr-FR" b="0" i="1" dirty="0" err="1">
                <a:effectLst/>
              </a:rPr>
              <a:t>Monday</a:t>
            </a:r>
            <a:r>
              <a:rPr lang="fr-FR" b="0" i="0" dirty="0">
                <a:effectLst/>
              </a:rPr>
              <a:t>, vol. 24, no. 3, Mar. 2019, doi:10.5210/fm.v24i3.9623.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29376EB-CEFB-3D40-A176-53936EADF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884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70D47A-BB30-A54E-B317-0D34BD9461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4400" dirty="0"/>
              <a:t>3. Vers les conflits dans la </a:t>
            </a:r>
            <a:r>
              <a:rPr lang="fr-FR" sz="4400" dirty="0" err="1"/>
              <a:t>Datasphère</a:t>
            </a:r>
            <a:r>
              <a:rPr lang="fr-FR" sz="4400" dirty="0"/>
              <a:t> ?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CDA4E56-62FC-8D43-9E96-C365D61928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Les données nouvel enjeu </a:t>
            </a:r>
            <a:r>
              <a:rPr lang="fr-FR"/>
              <a:t>de conflictualité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741773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408B8B-4A74-D14A-9F4E-59A4D9871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Des progrès techniques spectaculaires dans le recueil et le traitement des données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1F2156F-371B-8F47-9D86-B66BA095ED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4923" y="2285015"/>
            <a:ext cx="4472327" cy="693135"/>
          </a:xfrm>
        </p:spPr>
        <p:txBody>
          <a:bodyPr>
            <a:noAutofit/>
          </a:bodyPr>
          <a:lstStyle/>
          <a:p>
            <a:pPr algn="ctr"/>
            <a:r>
              <a:rPr lang="fr-FR" sz="2800" dirty="0"/>
              <a:t>Captation des données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25444564-86FB-0746-A8EA-014D8A51D5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3849" y="3044231"/>
            <a:ext cx="5636282" cy="2906179"/>
          </a:xfrm>
        </p:spPr>
        <p:txBody>
          <a:bodyPr>
            <a:no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fr-FR" sz="2000" b="0" i="0" dirty="0">
                <a:effectLst/>
              </a:rPr>
              <a:t>Sur le terrain: </a:t>
            </a:r>
          </a:p>
          <a:p>
            <a:pPr lvl="1"/>
            <a:r>
              <a:rPr lang="fr-FR" b="0" i="0" dirty="0">
                <a:effectLst/>
              </a:rPr>
              <a:t>Drones de surveillance</a:t>
            </a:r>
          </a:p>
          <a:p>
            <a:pPr lvl="1"/>
            <a:r>
              <a:rPr lang="fr-FR" b="0" i="0" dirty="0">
                <a:effectLst/>
              </a:rPr>
              <a:t>Capteurs environnementaux</a:t>
            </a:r>
          </a:p>
          <a:p>
            <a:pPr lvl="1"/>
            <a:r>
              <a:rPr lang="fr-FR" b="0" i="0" dirty="0">
                <a:effectLst/>
              </a:rPr>
              <a:t>Caméras de surveillance à haute résolution</a:t>
            </a:r>
          </a:p>
          <a:p>
            <a:r>
              <a:rPr lang="fr-FR" sz="2000" dirty="0"/>
              <a:t>Sur les réseaux sociaux: </a:t>
            </a:r>
          </a:p>
          <a:p>
            <a:pPr lvl="1"/>
            <a:r>
              <a:rPr lang="fr-FR" dirty="0"/>
              <a:t>API des applications</a:t>
            </a:r>
          </a:p>
          <a:p>
            <a:pPr lvl="1"/>
            <a:r>
              <a:rPr lang="fr-FR" dirty="0"/>
              <a:t>Outils de collecte</a:t>
            </a:r>
          </a:p>
          <a:p>
            <a:pPr lvl="1"/>
            <a:r>
              <a:rPr lang="fr-FR" dirty="0"/>
              <a:t>Outils d’analyse en temps réel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532B59F8-975D-CB46-910A-B1FD6ECFBF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162934" y="2285015"/>
            <a:ext cx="4474028" cy="692076"/>
          </a:xfrm>
        </p:spPr>
        <p:txBody>
          <a:bodyPr>
            <a:noAutofit/>
          </a:bodyPr>
          <a:lstStyle/>
          <a:p>
            <a:pPr algn="ctr"/>
            <a:r>
              <a:rPr lang="fr-FR" sz="2800" dirty="0"/>
              <a:t>Traitement des données</a:t>
            </a: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CC71369B-1078-AE45-AA59-102A650E81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49919" y="3429000"/>
            <a:ext cx="4700059" cy="2906179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fr-FR" sz="2000" b="0" i="0" dirty="0">
                <a:effectLst/>
              </a:rPr>
              <a:t>Intelligence artificielle et apprentissage automatique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2000" b="0" i="0" dirty="0" err="1">
                <a:effectLst/>
              </a:rPr>
              <a:t>Big</a:t>
            </a:r>
            <a:r>
              <a:rPr lang="fr-FR" sz="2000" b="0" i="0" dirty="0">
                <a:effectLst/>
              </a:rPr>
              <a:t> data et analyse prédictive</a:t>
            </a:r>
          </a:p>
          <a:p>
            <a:r>
              <a:rPr lang="fr-FR" sz="2000" dirty="0"/>
              <a:t>Analyse de textes</a:t>
            </a:r>
          </a:p>
          <a:p>
            <a:r>
              <a:rPr lang="fr-FR" sz="2000" dirty="0"/>
              <a:t>Analyse de données visuelles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757F21A-2A61-AA4E-A1D6-1C231E585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2903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408B8B-4A74-D14A-9F4E-59A4D9871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Des applications au domaine militaire: </a:t>
            </a:r>
            <a:r>
              <a:rPr lang="fr-FR" dirty="0" err="1"/>
              <a:t>Palantir</a:t>
            </a:r>
            <a:r>
              <a:rPr lang="fr-FR" dirty="0"/>
              <a:t> </a:t>
            </a:r>
            <a:r>
              <a:rPr lang="fr-FR" dirty="0" err="1"/>
              <a:t>Artificial</a:t>
            </a:r>
            <a:r>
              <a:rPr lang="fr-FR" dirty="0"/>
              <a:t> Intelligence Platform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757F21A-2A61-AA4E-A1D6-1C231E585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18</a:t>
            </a:fld>
            <a:endParaRPr lang="en-US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5E42080-11B3-4A47-8036-064558DE2A8F}"/>
              </a:ext>
            </a:extLst>
          </p:cNvPr>
          <p:cNvSpPr txBox="1"/>
          <p:nvPr/>
        </p:nvSpPr>
        <p:spPr>
          <a:xfrm>
            <a:off x="123110" y="5405693"/>
            <a:ext cx="4551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ym typeface="Wingdings" pitchFamily="2" charset="2"/>
              </a:rPr>
              <a:t>https://</a:t>
            </a:r>
            <a:r>
              <a:rPr lang="fr-FR" dirty="0" err="1">
                <a:sym typeface="Wingdings" pitchFamily="2" charset="2"/>
              </a:rPr>
              <a:t>www.youtube.com</a:t>
            </a:r>
            <a:r>
              <a:rPr lang="fr-FR" dirty="0">
                <a:sym typeface="Wingdings" pitchFamily="2" charset="2"/>
              </a:rPr>
              <a:t>/</a:t>
            </a:r>
            <a:r>
              <a:rPr lang="fr-FR" dirty="0" err="1">
                <a:sym typeface="Wingdings" pitchFamily="2" charset="2"/>
              </a:rPr>
              <a:t>watch?v</a:t>
            </a:r>
            <a:r>
              <a:rPr lang="fr-FR" dirty="0">
                <a:sym typeface="Wingdings" pitchFamily="2" charset="2"/>
              </a:rPr>
              <a:t>=XEM5qz__HOU</a:t>
            </a:r>
            <a:endParaRPr lang="fr-FR" dirty="0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72373812-D9AB-F24D-9758-A5F402F59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721" y="2688828"/>
            <a:ext cx="7246169" cy="4040383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23ADCFD9-C696-3448-92AA-C944C79E4A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110" y="2372995"/>
            <a:ext cx="5929267" cy="125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91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BFAE1-45D3-4B3B-81D2-0BF25FA84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Quatre </a:t>
            </a:r>
            <a:r>
              <a:rPr lang="en-US" dirty="0" err="1"/>
              <a:t>défis</a:t>
            </a:r>
            <a:r>
              <a:rPr lang="en-US" dirty="0"/>
              <a:t> </a:t>
            </a:r>
            <a:r>
              <a:rPr lang="en-US" dirty="0" err="1"/>
              <a:t>majeurs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33CBF8B-76D1-416F-7175-5AF0CF94BA97}"/>
              </a:ext>
            </a:extLst>
          </p:cNvPr>
          <p:cNvGrpSpPr/>
          <p:nvPr/>
        </p:nvGrpSpPr>
        <p:grpSpPr>
          <a:xfrm>
            <a:off x="4189476" y="2422726"/>
            <a:ext cx="3813048" cy="3813243"/>
            <a:chOff x="3524250" y="1621523"/>
            <a:chExt cx="5143500" cy="3813243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332D034-F851-C7C8-B997-3E1E0681265A}"/>
                </a:ext>
              </a:extLst>
            </p:cNvPr>
            <p:cNvSpPr/>
            <p:nvPr/>
          </p:nvSpPr>
          <p:spPr>
            <a:xfrm>
              <a:off x="3524250" y="3528145"/>
              <a:ext cx="2571750" cy="1906621"/>
            </a:xfrm>
            <a:custGeom>
              <a:avLst/>
              <a:gdLst>
                <a:gd name="connsiteX0" fmla="*/ 209874 w 3138792"/>
                <a:gd name="connsiteY0" fmla="*/ 0 h 1906621"/>
                <a:gd name="connsiteX1" fmla="*/ 3138792 w 3138792"/>
                <a:gd name="connsiteY1" fmla="*/ 0 h 1906621"/>
                <a:gd name="connsiteX2" fmla="*/ 3138792 w 3138792"/>
                <a:gd name="connsiteY2" fmla="*/ 1779137 h 1906621"/>
                <a:gd name="connsiteX3" fmla="*/ 3062769 w 3138792"/>
                <a:gd name="connsiteY3" fmla="*/ 1801382 h 1906621"/>
                <a:gd name="connsiteX4" fmla="*/ 2204629 w 3138792"/>
                <a:gd name="connsiteY4" fmla="*/ 1906621 h 1906621"/>
                <a:gd name="connsiteX5" fmla="*/ 0 w 3138792"/>
                <a:gd name="connsiteY5" fmla="*/ 567446 h 1906621"/>
                <a:gd name="connsiteX6" fmla="*/ 173251 w 3138792"/>
                <a:gd name="connsiteY6" fmla="*/ 46179 h 1906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38792" h="1906621">
                  <a:moveTo>
                    <a:pt x="209874" y="0"/>
                  </a:moveTo>
                  <a:lnTo>
                    <a:pt x="3138792" y="0"/>
                  </a:lnTo>
                  <a:lnTo>
                    <a:pt x="3138792" y="1779137"/>
                  </a:lnTo>
                  <a:lnTo>
                    <a:pt x="3062769" y="1801382"/>
                  </a:lnTo>
                  <a:cubicBezTo>
                    <a:pt x="2799011" y="1869148"/>
                    <a:pt x="2509024" y="1906621"/>
                    <a:pt x="2204629" y="1906621"/>
                  </a:cubicBezTo>
                  <a:cubicBezTo>
                    <a:pt x="987046" y="1906621"/>
                    <a:pt x="0" y="1307052"/>
                    <a:pt x="0" y="567446"/>
                  </a:cubicBezTo>
                  <a:cubicBezTo>
                    <a:pt x="0" y="382545"/>
                    <a:pt x="61690" y="206395"/>
                    <a:pt x="173251" y="46179"/>
                  </a:cubicBezTo>
                  <a:close/>
                </a:path>
              </a:pathLst>
            </a:custGeom>
            <a:solidFill>
              <a:srgbClr val="4CC2EF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2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Culturels / Humains</a:t>
              </a: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0DC13E6-18A0-7F61-994B-AE6C6C3617ED}"/>
                </a:ext>
              </a:extLst>
            </p:cNvPr>
            <p:cNvSpPr/>
            <p:nvPr/>
          </p:nvSpPr>
          <p:spPr>
            <a:xfrm>
              <a:off x="6096000" y="3528145"/>
              <a:ext cx="2571748" cy="1906621"/>
            </a:xfrm>
            <a:custGeom>
              <a:avLst/>
              <a:gdLst>
                <a:gd name="connsiteX0" fmla="*/ 0 w 3138790"/>
                <a:gd name="connsiteY0" fmla="*/ 0 h 1906621"/>
                <a:gd name="connsiteX1" fmla="*/ 2928918 w 3138790"/>
                <a:gd name="connsiteY1" fmla="*/ 0 h 1906621"/>
                <a:gd name="connsiteX2" fmla="*/ 2965540 w 3138790"/>
                <a:gd name="connsiteY2" fmla="*/ 46179 h 1906621"/>
                <a:gd name="connsiteX3" fmla="*/ 3138790 w 3138790"/>
                <a:gd name="connsiteY3" fmla="*/ 567446 h 1906621"/>
                <a:gd name="connsiteX4" fmla="*/ 934163 w 3138790"/>
                <a:gd name="connsiteY4" fmla="*/ 1906621 h 1906621"/>
                <a:gd name="connsiteX5" fmla="*/ 76023 w 3138790"/>
                <a:gd name="connsiteY5" fmla="*/ 1801382 h 1906621"/>
                <a:gd name="connsiteX6" fmla="*/ 0 w 3138790"/>
                <a:gd name="connsiteY6" fmla="*/ 1779137 h 1906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38790" h="1906621">
                  <a:moveTo>
                    <a:pt x="0" y="0"/>
                  </a:moveTo>
                  <a:lnTo>
                    <a:pt x="2928918" y="0"/>
                  </a:lnTo>
                  <a:lnTo>
                    <a:pt x="2965540" y="46179"/>
                  </a:lnTo>
                  <a:cubicBezTo>
                    <a:pt x="3077100" y="206395"/>
                    <a:pt x="3138790" y="382545"/>
                    <a:pt x="3138790" y="567446"/>
                  </a:cubicBezTo>
                  <a:cubicBezTo>
                    <a:pt x="3138790" y="1307052"/>
                    <a:pt x="2151745" y="1906621"/>
                    <a:pt x="934163" y="1906621"/>
                  </a:cubicBezTo>
                  <a:cubicBezTo>
                    <a:pt x="629768" y="1906621"/>
                    <a:pt x="339781" y="1869148"/>
                    <a:pt x="76023" y="1801382"/>
                  </a:cubicBezTo>
                  <a:lnTo>
                    <a:pt x="0" y="1779137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2000" b="1" noProof="1"/>
                <a:t>Organisation-</a:t>
              </a:r>
            </a:p>
            <a:p>
              <a:pPr algn="ctr"/>
              <a:r>
                <a:rPr lang="en-US" sz="2000" b="1" noProof="1"/>
                <a:t>nels</a:t>
              </a: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C6F874A-5B0B-55FC-7AED-BB96231E1F45}"/>
                </a:ext>
              </a:extLst>
            </p:cNvPr>
            <p:cNvSpPr/>
            <p:nvPr/>
          </p:nvSpPr>
          <p:spPr>
            <a:xfrm>
              <a:off x="3524252" y="1621523"/>
              <a:ext cx="2571748" cy="1906622"/>
            </a:xfrm>
            <a:custGeom>
              <a:avLst/>
              <a:gdLst>
                <a:gd name="connsiteX0" fmla="*/ 1339175 w 2550866"/>
                <a:gd name="connsiteY0" fmla="*/ 0 h 2550453"/>
                <a:gd name="connsiteX1" fmla="*/ 1860443 w 2550866"/>
                <a:gd name="connsiteY1" fmla="*/ 105239 h 2550453"/>
                <a:gd name="connsiteX2" fmla="*/ 1906621 w 2550866"/>
                <a:gd name="connsiteY2" fmla="*/ 127485 h 2550453"/>
                <a:gd name="connsiteX3" fmla="*/ 1906621 w 2550866"/>
                <a:gd name="connsiteY3" fmla="*/ 1906621 h 2550453"/>
                <a:gd name="connsiteX4" fmla="*/ 2550866 w 2550866"/>
                <a:gd name="connsiteY4" fmla="*/ 1906621 h 2550453"/>
                <a:gd name="connsiteX5" fmla="*/ 2516719 w 2550866"/>
                <a:gd name="connsiteY5" fmla="*/ 1977505 h 2550453"/>
                <a:gd name="connsiteX6" fmla="*/ 2033586 w 2550866"/>
                <a:gd name="connsiteY6" fmla="*/ 2484473 h 2550453"/>
                <a:gd name="connsiteX7" fmla="*/ 1906621 w 2550866"/>
                <a:gd name="connsiteY7" fmla="*/ 2550453 h 2550453"/>
                <a:gd name="connsiteX8" fmla="*/ 1906621 w 2550866"/>
                <a:gd name="connsiteY8" fmla="*/ 1906622 h 2550453"/>
                <a:gd name="connsiteX9" fmla="*/ 127485 w 2550866"/>
                <a:gd name="connsiteY9" fmla="*/ 1906622 h 2550453"/>
                <a:gd name="connsiteX10" fmla="*/ 105239 w 2550866"/>
                <a:gd name="connsiteY10" fmla="*/ 1860443 h 2550453"/>
                <a:gd name="connsiteX11" fmla="*/ 0 w 2550866"/>
                <a:gd name="connsiteY11" fmla="*/ 1339175 h 2550453"/>
                <a:gd name="connsiteX12" fmla="*/ 1339175 w 2550866"/>
                <a:gd name="connsiteY12" fmla="*/ 0 h 2550453"/>
                <a:gd name="connsiteX0" fmla="*/ 1339175 w 2550866"/>
                <a:gd name="connsiteY0" fmla="*/ 0 h 2484473"/>
                <a:gd name="connsiteX1" fmla="*/ 1860443 w 2550866"/>
                <a:gd name="connsiteY1" fmla="*/ 105239 h 2484473"/>
                <a:gd name="connsiteX2" fmla="*/ 1906621 w 2550866"/>
                <a:gd name="connsiteY2" fmla="*/ 127485 h 2484473"/>
                <a:gd name="connsiteX3" fmla="*/ 1906621 w 2550866"/>
                <a:gd name="connsiteY3" fmla="*/ 1906621 h 2484473"/>
                <a:gd name="connsiteX4" fmla="*/ 2550866 w 2550866"/>
                <a:gd name="connsiteY4" fmla="*/ 1906621 h 2484473"/>
                <a:gd name="connsiteX5" fmla="*/ 2516719 w 2550866"/>
                <a:gd name="connsiteY5" fmla="*/ 1977505 h 2484473"/>
                <a:gd name="connsiteX6" fmla="*/ 2033586 w 2550866"/>
                <a:gd name="connsiteY6" fmla="*/ 2484473 h 2484473"/>
                <a:gd name="connsiteX7" fmla="*/ 1906621 w 2550866"/>
                <a:gd name="connsiteY7" fmla="*/ 1906622 h 2484473"/>
                <a:gd name="connsiteX8" fmla="*/ 127485 w 2550866"/>
                <a:gd name="connsiteY8" fmla="*/ 1906622 h 2484473"/>
                <a:gd name="connsiteX9" fmla="*/ 105239 w 2550866"/>
                <a:gd name="connsiteY9" fmla="*/ 1860443 h 2484473"/>
                <a:gd name="connsiteX10" fmla="*/ 0 w 2550866"/>
                <a:gd name="connsiteY10" fmla="*/ 1339175 h 2484473"/>
                <a:gd name="connsiteX11" fmla="*/ 1339175 w 2550866"/>
                <a:gd name="connsiteY11" fmla="*/ 0 h 2484473"/>
                <a:gd name="connsiteX0" fmla="*/ 1339175 w 2550866"/>
                <a:gd name="connsiteY0" fmla="*/ 0 h 1977505"/>
                <a:gd name="connsiteX1" fmla="*/ 1860443 w 2550866"/>
                <a:gd name="connsiteY1" fmla="*/ 105239 h 1977505"/>
                <a:gd name="connsiteX2" fmla="*/ 1906621 w 2550866"/>
                <a:gd name="connsiteY2" fmla="*/ 127485 h 1977505"/>
                <a:gd name="connsiteX3" fmla="*/ 1906621 w 2550866"/>
                <a:gd name="connsiteY3" fmla="*/ 1906621 h 1977505"/>
                <a:gd name="connsiteX4" fmla="*/ 2550866 w 2550866"/>
                <a:gd name="connsiteY4" fmla="*/ 1906621 h 1977505"/>
                <a:gd name="connsiteX5" fmla="*/ 2516719 w 2550866"/>
                <a:gd name="connsiteY5" fmla="*/ 1977505 h 1977505"/>
                <a:gd name="connsiteX6" fmla="*/ 1906621 w 2550866"/>
                <a:gd name="connsiteY6" fmla="*/ 1906622 h 1977505"/>
                <a:gd name="connsiteX7" fmla="*/ 127485 w 2550866"/>
                <a:gd name="connsiteY7" fmla="*/ 1906622 h 1977505"/>
                <a:gd name="connsiteX8" fmla="*/ 105239 w 2550866"/>
                <a:gd name="connsiteY8" fmla="*/ 1860443 h 1977505"/>
                <a:gd name="connsiteX9" fmla="*/ 0 w 2550866"/>
                <a:gd name="connsiteY9" fmla="*/ 1339175 h 1977505"/>
                <a:gd name="connsiteX10" fmla="*/ 1339175 w 2550866"/>
                <a:gd name="connsiteY10" fmla="*/ 0 h 1977505"/>
                <a:gd name="connsiteX0" fmla="*/ 1339175 w 2550866"/>
                <a:gd name="connsiteY0" fmla="*/ 0 h 1906622"/>
                <a:gd name="connsiteX1" fmla="*/ 1860443 w 2550866"/>
                <a:gd name="connsiteY1" fmla="*/ 105239 h 1906622"/>
                <a:gd name="connsiteX2" fmla="*/ 1906621 w 2550866"/>
                <a:gd name="connsiteY2" fmla="*/ 127485 h 1906622"/>
                <a:gd name="connsiteX3" fmla="*/ 1906621 w 2550866"/>
                <a:gd name="connsiteY3" fmla="*/ 1906621 h 1906622"/>
                <a:gd name="connsiteX4" fmla="*/ 2550866 w 2550866"/>
                <a:gd name="connsiteY4" fmla="*/ 1906621 h 1906622"/>
                <a:gd name="connsiteX5" fmla="*/ 1906621 w 2550866"/>
                <a:gd name="connsiteY5" fmla="*/ 1906622 h 1906622"/>
                <a:gd name="connsiteX6" fmla="*/ 127485 w 2550866"/>
                <a:gd name="connsiteY6" fmla="*/ 1906622 h 1906622"/>
                <a:gd name="connsiteX7" fmla="*/ 105239 w 2550866"/>
                <a:gd name="connsiteY7" fmla="*/ 1860443 h 1906622"/>
                <a:gd name="connsiteX8" fmla="*/ 0 w 2550866"/>
                <a:gd name="connsiteY8" fmla="*/ 1339175 h 1906622"/>
                <a:gd name="connsiteX9" fmla="*/ 1339175 w 2550866"/>
                <a:gd name="connsiteY9" fmla="*/ 0 h 1906622"/>
                <a:gd name="connsiteX0" fmla="*/ 1339175 w 1906621"/>
                <a:gd name="connsiteY0" fmla="*/ 0 h 1906622"/>
                <a:gd name="connsiteX1" fmla="*/ 1860443 w 1906621"/>
                <a:gd name="connsiteY1" fmla="*/ 105239 h 1906622"/>
                <a:gd name="connsiteX2" fmla="*/ 1906621 w 1906621"/>
                <a:gd name="connsiteY2" fmla="*/ 127485 h 1906622"/>
                <a:gd name="connsiteX3" fmla="*/ 1906621 w 1906621"/>
                <a:gd name="connsiteY3" fmla="*/ 1906621 h 1906622"/>
                <a:gd name="connsiteX4" fmla="*/ 1906621 w 1906621"/>
                <a:gd name="connsiteY4" fmla="*/ 1906622 h 1906622"/>
                <a:gd name="connsiteX5" fmla="*/ 127485 w 1906621"/>
                <a:gd name="connsiteY5" fmla="*/ 1906622 h 1906622"/>
                <a:gd name="connsiteX6" fmla="*/ 105239 w 1906621"/>
                <a:gd name="connsiteY6" fmla="*/ 1860443 h 1906622"/>
                <a:gd name="connsiteX7" fmla="*/ 0 w 1906621"/>
                <a:gd name="connsiteY7" fmla="*/ 1339175 h 1906622"/>
                <a:gd name="connsiteX8" fmla="*/ 1339175 w 1906621"/>
                <a:gd name="connsiteY8" fmla="*/ 0 h 1906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6621" h="1906622">
                  <a:moveTo>
                    <a:pt x="1339175" y="0"/>
                  </a:moveTo>
                  <a:cubicBezTo>
                    <a:pt x="1524077" y="0"/>
                    <a:pt x="1700226" y="37473"/>
                    <a:pt x="1860443" y="105239"/>
                  </a:cubicBezTo>
                  <a:lnTo>
                    <a:pt x="1906621" y="127485"/>
                  </a:lnTo>
                  <a:lnTo>
                    <a:pt x="1906621" y="1906621"/>
                  </a:lnTo>
                  <a:lnTo>
                    <a:pt x="1906621" y="1906622"/>
                  </a:lnTo>
                  <a:lnTo>
                    <a:pt x="127485" y="1906622"/>
                  </a:lnTo>
                  <a:lnTo>
                    <a:pt x="105239" y="1860443"/>
                  </a:lnTo>
                  <a:cubicBezTo>
                    <a:pt x="37473" y="1700226"/>
                    <a:pt x="0" y="1524077"/>
                    <a:pt x="0" y="1339175"/>
                  </a:cubicBezTo>
                  <a:cubicBezTo>
                    <a:pt x="0" y="599569"/>
                    <a:pt x="599569" y="0"/>
                    <a:pt x="1339175" y="0"/>
                  </a:cubicBezTo>
                  <a:close/>
                </a:path>
              </a:pathLst>
            </a:custGeom>
            <a:solidFill>
              <a:srgbClr val="F8931F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2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Techniques</a:t>
              </a: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0BD4B02-8DCD-19CE-557F-68A459453B60}"/>
                </a:ext>
              </a:extLst>
            </p:cNvPr>
            <p:cNvSpPr/>
            <p:nvPr/>
          </p:nvSpPr>
          <p:spPr>
            <a:xfrm>
              <a:off x="6096000" y="1621523"/>
              <a:ext cx="2571750" cy="1906623"/>
            </a:xfrm>
            <a:custGeom>
              <a:avLst/>
              <a:gdLst>
                <a:gd name="connsiteX0" fmla="*/ 934165 w 3138792"/>
                <a:gd name="connsiteY0" fmla="*/ 0 h 1906623"/>
                <a:gd name="connsiteX1" fmla="*/ 3138792 w 3138792"/>
                <a:gd name="connsiteY1" fmla="*/ 1339175 h 1906623"/>
                <a:gd name="connsiteX2" fmla="*/ 2965541 w 3138792"/>
                <a:gd name="connsiteY2" fmla="*/ 1860443 h 1906623"/>
                <a:gd name="connsiteX3" fmla="*/ 2928918 w 3138792"/>
                <a:gd name="connsiteY3" fmla="*/ 1906623 h 1906623"/>
                <a:gd name="connsiteX4" fmla="*/ 0 w 3138792"/>
                <a:gd name="connsiteY4" fmla="*/ 1906623 h 1906623"/>
                <a:gd name="connsiteX5" fmla="*/ 0 w 3138792"/>
                <a:gd name="connsiteY5" fmla="*/ 1906621 h 1906623"/>
                <a:gd name="connsiteX6" fmla="*/ 0 w 3138792"/>
                <a:gd name="connsiteY6" fmla="*/ 127485 h 1906623"/>
                <a:gd name="connsiteX7" fmla="*/ 76025 w 3138792"/>
                <a:gd name="connsiteY7" fmla="*/ 105239 h 1906623"/>
                <a:gd name="connsiteX8" fmla="*/ 934165 w 3138792"/>
                <a:gd name="connsiteY8" fmla="*/ 0 h 1906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38792" h="1906623">
                  <a:moveTo>
                    <a:pt x="934165" y="0"/>
                  </a:moveTo>
                  <a:cubicBezTo>
                    <a:pt x="2151747" y="0"/>
                    <a:pt x="3138792" y="599569"/>
                    <a:pt x="3138792" y="1339175"/>
                  </a:cubicBezTo>
                  <a:cubicBezTo>
                    <a:pt x="3138792" y="1524077"/>
                    <a:pt x="3077102" y="1700226"/>
                    <a:pt x="2965541" y="1860443"/>
                  </a:cubicBezTo>
                  <a:lnTo>
                    <a:pt x="2928918" y="1906623"/>
                  </a:lnTo>
                  <a:lnTo>
                    <a:pt x="0" y="1906623"/>
                  </a:lnTo>
                  <a:lnTo>
                    <a:pt x="0" y="1906621"/>
                  </a:lnTo>
                  <a:lnTo>
                    <a:pt x="0" y="127485"/>
                  </a:lnTo>
                  <a:lnTo>
                    <a:pt x="76025" y="105239"/>
                  </a:lnTo>
                  <a:cubicBezTo>
                    <a:pt x="339783" y="37473"/>
                    <a:pt x="629770" y="0"/>
                    <a:pt x="934165" y="0"/>
                  </a:cubicBezTo>
                  <a:close/>
                </a:path>
              </a:pathLst>
            </a:custGeom>
            <a:solidFill>
              <a:srgbClr val="A2B969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20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Juridiques / Ethiques</a:t>
              </a:r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B4CBD1B1-C2E7-A4BD-8F44-D2152CFBB021}"/>
              </a:ext>
            </a:extLst>
          </p:cNvPr>
          <p:cNvSpPr/>
          <p:nvPr/>
        </p:nvSpPr>
        <p:spPr>
          <a:xfrm>
            <a:off x="5324272" y="3557619"/>
            <a:ext cx="1543456" cy="1543456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cap="al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Datasphère</a:t>
            </a:r>
            <a:r>
              <a:rPr lang="en-US" sz="1200" cap="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cap="al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militaire</a:t>
            </a:r>
            <a:endParaRPr lang="en-US" sz="1200" cap="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E769A1D-F42E-1794-685D-17BE3E5B7F59}"/>
              </a:ext>
            </a:extLst>
          </p:cNvPr>
          <p:cNvGrpSpPr/>
          <p:nvPr/>
        </p:nvGrpSpPr>
        <p:grpSpPr>
          <a:xfrm>
            <a:off x="8292987" y="4499455"/>
            <a:ext cx="3531419" cy="2151926"/>
            <a:chOff x="8921977" y="3950276"/>
            <a:chExt cx="2926080" cy="215192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73123DC-96EB-4222-A3F3-2B2A1AEF6E8C}"/>
                </a:ext>
              </a:extLst>
            </p:cNvPr>
            <p:cNvSpPr txBox="1"/>
            <p:nvPr/>
          </p:nvSpPr>
          <p:spPr>
            <a:xfrm>
              <a:off x="8921977" y="3950276"/>
              <a:ext cx="2926080" cy="58477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n-US" sz="3200" b="1" noProof="1">
                  <a:solidFill>
                    <a:srgbClr val="FF0000"/>
                  </a:solidFill>
                </a:rPr>
                <a:t>Organisationnel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2EF6A7F-63B4-9A25-3CB3-16F8B314BE7C}"/>
                </a:ext>
              </a:extLst>
            </p:cNvPr>
            <p:cNvSpPr txBox="1"/>
            <p:nvPr/>
          </p:nvSpPr>
          <p:spPr>
            <a:xfrm>
              <a:off x="8921977" y="4532542"/>
              <a:ext cx="2926080" cy="1569660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r>
                <a:rPr lang="en-US" sz="16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Faire ou faire faire (acteurs privés)</a:t>
              </a:r>
            </a:p>
            <a:p>
              <a:r>
                <a:rPr lang="en-US" sz="16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Cathédrale (Pyramide) vs Bazar (reseau)</a:t>
              </a:r>
            </a:p>
            <a:p>
              <a:r>
                <a:rPr lang="en-US" sz="16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Jeux d’acteurs (politiques / militaires)</a:t>
              </a:r>
            </a:p>
            <a:p>
              <a:endParaRPr lang="en-US" sz="16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6D6D392-3868-0C85-3C53-9EBE4E2FA118}"/>
              </a:ext>
            </a:extLst>
          </p:cNvPr>
          <p:cNvGrpSpPr/>
          <p:nvPr/>
        </p:nvGrpSpPr>
        <p:grpSpPr>
          <a:xfrm>
            <a:off x="230450" y="4214059"/>
            <a:ext cx="3788228" cy="2890590"/>
            <a:chOff x="332936" y="4529228"/>
            <a:chExt cx="2926080" cy="289059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4C2DA48-A1B7-75DB-5EA0-54B5D52C6766}"/>
                </a:ext>
              </a:extLst>
            </p:cNvPr>
            <p:cNvSpPr txBox="1"/>
            <p:nvPr/>
          </p:nvSpPr>
          <p:spPr>
            <a:xfrm>
              <a:off x="332936" y="4529228"/>
              <a:ext cx="2926080" cy="58477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/>
              <a:r>
                <a:rPr lang="en-US" sz="3200" b="1" noProof="1">
                  <a:solidFill>
                    <a:srgbClr val="00B0F0"/>
                  </a:solidFill>
                </a:rPr>
                <a:t>Culturel / Humain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96C6687-82ED-E892-E496-05D2CBF9226C}"/>
                </a:ext>
              </a:extLst>
            </p:cNvPr>
            <p:cNvSpPr txBox="1"/>
            <p:nvPr/>
          </p:nvSpPr>
          <p:spPr>
            <a:xfrm>
              <a:off x="332936" y="5111494"/>
              <a:ext cx="2926080" cy="2308324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r>
                <a:rPr lang="en-US" sz="16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Réticences face à l’innovation</a:t>
              </a:r>
            </a:p>
            <a:p>
              <a:pPr algn="just"/>
              <a:r>
                <a:rPr lang="en-US" sz="16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Vision conservatrice des innovations (cf Avions = Ballons plus sophistiqués)</a:t>
              </a:r>
            </a:p>
            <a:p>
              <a:pPr algn="just"/>
              <a:r>
                <a:rPr lang="en-US" sz="16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Quel risque d’infobésité ?</a:t>
              </a:r>
            </a:p>
            <a:p>
              <a:pPr algn="just"/>
              <a:r>
                <a:rPr lang="en-US" sz="16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Quelle transparence ?</a:t>
              </a:r>
            </a:p>
            <a:p>
              <a:pPr algn="just"/>
              <a:r>
                <a:rPr lang="en-US" sz="16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Comment recruter les Data Scientists et autres specialistes des données ?</a:t>
              </a:r>
            </a:p>
            <a:p>
              <a:pPr algn="just"/>
              <a:endParaRPr lang="en-US" sz="16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just"/>
              <a:endParaRPr lang="en-US" sz="16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B4EC3C2-3594-9B27-4A78-F8A1AF5DDC70}"/>
              </a:ext>
            </a:extLst>
          </p:cNvPr>
          <p:cNvGrpSpPr/>
          <p:nvPr/>
        </p:nvGrpSpPr>
        <p:grpSpPr>
          <a:xfrm>
            <a:off x="8104869" y="2672919"/>
            <a:ext cx="4083142" cy="1659484"/>
            <a:chOff x="8921977" y="1343615"/>
            <a:chExt cx="2926080" cy="165948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92BD44E-73A0-C3C7-3A74-45EA210EB397}"/>
                </a:ext>
              </a:extLst>
            </p:cNvPr>
            <p:cNvSpPr txBox="1"/>
            <p:nvPr/>
          </p:nvSpPr>
          <p:spPr>
            <a:xfrm>
              <a:off x="8921977" y="1343615"/>
              <a:ext cx="2926080" cy="58477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n-US" sz="3200" b="1" noProof="1">
                  <a:solidFill>
                    <a:srgbClr val="A2B969"/>
                  </a:solidFill>
                </a:rPr>
                <a:t>Juridique et Ethique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EC14F61-FAE9-8DA3-D5D2-6A79B83DD641}"/>
                </a:ext>
              </a:extLst>
            </p:cNvPr>
            <p:cNvSpPr txBox="1"/>
            <p:nvPr/>
          </p:nvSpPr>
          <p:spPr>
            <a:xfrm>
              <a:off x="8921977" y="1925881"/>
              <a:ext cx="2926080" cy="1077218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r>
                <a:rPr lang="en-US" sz="16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Limites aux possibilités de captation / traitement des données opérationnelles : jusqu’où l’aide à la decision par AI / données de santé des soldats / War Porn…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B6E61A5-B0CF-9160-A042-CB03FD5DF942}"/>
              </a:ext>
            </a:extLst>
          </p:cNvPr>
          <p:cNvGrpSpPr/>
          <p:nvPr/>
        </p:nvGrpSpPr>
        <p:grpSpPr>
          <a:xfrm>
            <a:off x="106335" y="2390577"/>
            <a:ext cx="3902094" cy="1659484"/>
            <a:chOff x="332936" y="2504656"/>
            <a:chExt cx="2926080" cy="1659484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DC90C1B-257E-E982-2FEC-5930E1A28BD0}"/>
                </a:ext>
              </a:extLst>
            </p:cNvPr>
            <p:cNvSpPr txBox="1"/>
            <p:nvPr/>
          </p:nvSpPr>
          <p:spPr>
            <a:xfrm>
              <a:off x="332936" y="2504656"/>
              <a:ext cx="2926080" cy="58477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/>
              <a:r>
                <a:rPr lang="en-US" sz="3200" b="1" noProof="1">
                  <a:solidFill>
                    <a:srgbClr val="FFC000"/>
                  </a:solidFill>
                </a:rPr>
                <a:t>Technique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18DE98F-A1F5-86FA-35B7-CB9996FD80EB}"/>
                </a:ext>
              </a:extLst>
            </p:cNvPr>
            <p:cNvSpPr txBox="1"/>
            <p:nvPr/>
          </p:nvSpPr>
          <p:spPr>
            <a:xfrm>
              <a:off x="332936" y="3086922"/>
              <a:ext cx="2926080" cy="1077218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r"/>
              <a:r>
                <a:rPr lang="en-US" sz="16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Fascination pour la technologie </a:t>
              </a:r>
              <a:r>
                <a:rPr lang="en-US" sz="1600" noProof="1">
                  <a:solidFill>
                    <a:schemeClr val="tx1">
                      <a:lumMod val="65000"/>
                      <a:lumOff val="35000"/>
                    </a:schemeClr>
                  </a:solidFill>
                  <a:sym typeface="Wingdings" pitchFamily="2" charset="2"/>
                </a:rPr>
                <a:t> Risque de sous-estimation de l’adversaire (cf Wohlstetter) et d’erreurs absurdes (cf Morel)</a:t>
              </a:r>
              <a:endParaRPr lang="en-US" sz="16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610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70D47A-BB30-A54E-B317-0D34BD9461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4400" dirty="0"/>
              <a:t>1. L’extension du domaine de la conflictualité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CDA4E56-62FC-8D43-9E96-C365D61928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Du cyberespace aux champs immatériels, </a:t>
            </a:r>
          </a:p>
          <a:p>
            <a:r>
              <a:rPr lang="fr-FR" dirty="0"/>
              <a:t>De la guerre à la guerre avant la guerre</a:t>
            </a:r>
          </a:p>
        </p:txBody>
      </p:sp>
    </p:spTree>
    <p:extLst>
      <p:ext uri="{BB962C8B-B14F-4D97-AF65-F5344CB8AC3E}">
        <p14:creationId xmlns:p14="http://schemas.microsoft.com/office/powerpoint/2010/main" val="24545430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70D47A-BB30-A54E-B317-0D34BD9461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4400" dirty="0"/>
              <a:t>Conclusion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CDA4E56-62FC-8D43-9E96-C365D61928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2407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B54238-238C-2042-9C6E-C4A3571A5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L’espace numérique, un champ de conflictualité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18EF012-7D79-6849-BCFB-0AD534E35D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Un espace créé par l’homme, </a:t>
            </a:r>
            <a:r>
              <a:rPr lang="fr-FR" dirty="0">
                <a:sym typeface="Wingdings" pitchFamily="2" charset="2"/>
              </a:rPr>
              <a:t> évolutif, reconfigurable, maîtrisable par ses concepteurs, </a:t>
            </a:r>
            <a:endParaRPr lang="fr-FR" dirty="0"/>
          </a:p>
          <a:p>
            <a:r>
              <a:rPr lang="fr-FR" dirty="0"/>
              <a:t>Réalisant l’interconnexion de tous les systèmes d’information publics et privés au sein d’un même réseau </a:t>
            </a:r>
            <a:r>
              <a:rPr lang="fr-FR" dirty="0">
                <a:sym typeface="Wingdings" pitchFamily="2" charset="2"/>
              </a:rPr>
              <a:t> dépendance croissante et générale</a:t>
            </a:r>
            <a:r>
              <a:rPr lang="fr-FR" dirty="0"/>
              <a:t>, </a:t>
            </a:r>
          </a:p>
          <a:p>
            <a:r>
              <a:rPr lang="fr-FR" dirty="0"/>
              <a:t>Où il est possible d’affirmer un projet politico-stratégique </a:t>
            </a:r>
            <a:r>
              <a:rPr lang="fr-FR" dirty="0">
                <a:sym typeface="Wingdings" pitchFamily="2" charset="2"/>
              </a:rPr>
              <a:t> enjeu de la souveraineté numérique</a:t>
            </a:r>
            <a:r>
              <a:rPr lang="fr-FR" dirty="0"/>
              <a:t>,</a:t>
            </a:r>
          </a:p>
          <a:p>
            <a:r>
              <a:rPr lang="fr-FR" dirty="0"/>
              <a:t>Selon des modes d’action particuliers : renseignement / influence / sabotage</a:t>
            </a:r>
          </a:p>
          <a:p>
            <a:r>
              <a:rPr lang="fr-FR" dirty="0"/>
              <a:t>En particulier dans les contextes de « guerre avant la guerre » </a:t>
            </a:r>
            <a:r>
              <a:rPr lang="fr-FR" dirty="0">
                <a:sym typeface="Wingdings" pitchFamily="2" charset="2"/>
              </a:rPr>
              <a:t> Action sous le seuil des conflits armés (compétition / contestation)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4C2DA87-73A0-F64D-BDA9-1E3FB532C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670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209F4A-3978-944A-BBF1-B39E1AD8B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Du cyberespace aux champs immatériels: de nouveaux champs de conflictualité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6B8A75B-CDA4-8F4D-97D0-682D35A814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Au-delà du cyberespace, une montée en puissance parallèle à celle plus large des « champs immatériels » comme enjeu géopolitique et terrain d’action militaire ;</a:t>
            </a:r>
          </a:p>
          <a:p>
            <a:r>
              <a:rPr lang="fr-FR" sz="2800" dirty="0"/>
              <a:t>Pas de définition unique des « champs immatériels » mais consensus pour inclure trois environnements spécifiques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DC5E94C-7F87-5E48-9A8B-9A03B7AD8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438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6E04DDB-B271-354E-9426-9C034A793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 dirty="0"/>
          </a:p>
        </p:txBody>
      </p:sp>
      <p:sp>
        <p:nvSpPr>
          <p:cNvPr id="3" name="Freeform: Shape 39">
            <a:extLst>
              <a:ext uri="{FF2B5EF4-FFF2-40B4-BE49-F238E27FC236}">
                <a16:creationId xmlns:a16="http://schemas.microsoft.com/office/drawing/2014/main" id="{C9DFD6AC-01B9-AF4D-B9FA-CC2C17FA8967}"/>
              </a:ext>
            </a:extLst>
          </p:cNvPr>
          <p:cNvSpPr/>
          <p:nvPr/>
        </p:nvSpPr>
        <p:spPr>
          <a:xfrm>
            <a:off x="4628261" y="1101298"/>
            <a:ext cx="2923940" cy="1686114"/>
          </a:xfrm>
          <a:custGeom>
            <a:avLst/>
            <a:gdLst>
              <a:gd name="connsiteX0" fmla="*/ 951522 w 1903042"/>
              <a:gd name="connsiteY0" fmla="*/ 0 h 1097405"/>
              <a:gd name="connsiteX1" fmla="*/ 980873 w 1903042"/>
              <a:gd name="connsiteY1" fmla="*/ 3892 h 1097405"/>
              <a:gd name="connsiteX2" fmla="*/ 1013134 w 1903042"/>
              <a:gd name="connsiteY2" fmla="*/ 18388 h 1097405"/>
              <a:gd name="connsiteX3" fmla="*/ 1840884 w 1903042"/>
              <a:gd name="connsiteY3" fmla="*/ 493068 h 1097405"/>
              <a:gd name="connsiteX4" fmla="*/ 1887336 w 1903042"/>
              <a:gd name="connsiteY4" fmla="*/ 542866 h 1097405"/>
              <a:gd name="connsiteX5" fmla="*/ 1903025 w 1903042"/>
              <a:gd name="connsiteY5" fmla="*/ 604414 h 1097405"/>
              <a:gd name="connsiteX6" fmla="*/ 1903025 w 1903042"/>
              <a:gd name="connsiteY6" fmla="*/ 979091 h 1097405"/>
              <a:gd name="connsiteX7" fmla="*/ 1882135 w 1903042"/>
              <a:gd name="connsiteY7" fmla="*/ 1016529 h 1097405"/>
              <a:gd name="connsiteX8" fmla="*/ 1840620 w 1903042"/>
              <a:gd name="connsiteY8" fmla="*/ 1016885 h 1097405"/>
              <a:gd name="connsiteX9" fmla="*/ 1543314 w 1903042"/>
              <a:gd name="connsiteY9" fmla="*/ 840940 h 1097405"/>
              <a:gd name="connsiteX10" fmla="*/ 1463015 w 1903042"/>
              <a:gd name="connsiteY10" fmla="*/ 819474 h 1097405"/>
              <a:gd name="connsiteX11" fmla="*/ 1387653 w 1903042"/>
              <a:gd name="connsiteY11" fmla="*/ 840940 h 1097405"/>
              <a:gd name="connsiteX12" fmla="*/ 950464 w 1903042"/>
              <a:gd name="connsiteY12" fmla="*/ 1097405 h 1097405"/>
              <a:gd name="connsiteX13" fmla="*/ 515302 w 1903042"/>
              <a:gd name="connsiteY13" fmla="*/ 840940 h 1097405"/>
              <a:gd name="connsiteX14" fmla="*/ 439940 w 1903042"/>
              <a:gd name="connsiteY14" fmla="*/ 819474 h 1097405"/>
              <a:gd name="connsiteX15" fmla="*/ 359642 w 1903042"/>
              <a:gd name="connsiteY15" fmla="*/ 840940 h 1097405"/>
              <a:gd name="connsiteX16" fmla="*/ 62335 w 1903042"/>
              <a:gd name="connsiteY16" fmla="*/ 1016885 h 1097405"/>
              <a:gd name="connsiteX17" fmla="*/ 20820 w 1903042"/>
              <a:gd name="connsiteY17" fmla="*/ 1016529 h 1097405"/>
              <a:gd name="connsiteX18" fmla="*/ 18 w 1903042"/>
              <a:gd name="connsiteY18" fmla="*/ 979091 h 1097405"/>
              <a:gd name="connsiteX19" fmla="*/ 18 w 1903042"/>
              <a:gd name="connsiteY19" fmla="*/ 604414 h 1097405"/>
              <a:gd name="connsiteX20" fmla="*/ 15620 w 1903042"/>
              <a:gd name="connsiteY20" fmla="*/ 542866 h 1097405"/>
              <a:gd name="connsiteX21" fmla="*/ 62071 w 1903042"/>
              <a:gd name="connsiteY21" fmla="*/ 493068 h 1097405"/>
              <a:gd name="connsiteX22" fmla="*/ 889822 w 1903042"/>
              <a:gd name="connsiteY22" fmla="*/ 18388 h 1097405"/>
              <a:gd name="connsiteX23" fmla="*/ 922170 w 1903042"/>
              <a:gd name="connsiteY23" fmla="*/ 3892 h 1097405"/>
              <a:gd name="connsiteX24" fmla="*/ 951522 w 1903042"/>
              <a:gd name="connsiteY24" fmla="*/ 0 h 1097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903042" h="1097405">
                <a:moveTo>
                  <a:pt x="951522" y="0"/>
                </a:moveTo>
                <a:cubicBezTo>
                  <a:pt x="961394" y="0"/>
                  <a:pt x="971266" y="1298"/>
                  <a:pt x="980873" y="3892"/>
                </a:cubicBezTo>
                <a:cubicBezTo>
                  <a:pt x="992332" y="6995"/>
                  <a:pt x="1003173" y="11878"/>
                  <a:pt x="1013134" y="18388"/>
                </a:cubicBezTo>
                <a:lnTo>
                  <a:pt x="1840884" y="493068"/>
                </a:lnTo>
                <a:cubicBezTo>
                  <a:pt x="1860452" y="505378"/>
                  <a:pt x="1876406" y="522520"/>
                  <a:pt x="1887336" y="542866"/>
                </a:cubicBezTo>
                <a:cubicBezTo>
                  <a:pt x="1897472" y="561839"/>
                  <a:pt x="1902937" y="582948"/>
                  <a:pt x="1903025" y="604414"/>
                </a:cubicBezTo>
                <a:lnTo>
                  <a:pt x="1903025" y="979091"/>
                </a:lnTo>
                <a:cubicBezTo>
                  <a:pt x="1903466" y="994453"/>
                  <a:pt x="1895445" y="1008797"/>
                  <a:pt x="1882135" y="1016529"/>
                </a:cubicBezTo>
                <a:cubicBezTo>
                  <a:pt x="1869354" y="1023955"/>
                  <a:pt x="1853577" y="1024108"/>
                  <a:pt x="1840620" y="1016885"/>
                </a:cubicBezTo>
                <a:lnTo>
                  <a:pt x="1543314" y="840940"/>
                </a:lnTo>
                <a:cubicBezTo>
                  <a:pt x="1519074" y="826443"/>
                  <a:pt x="1491309" y="819017"/>
                  <a:pt x="1463015" y="819474"/>
                </a:cubicBezTo>
                <a:cubicBezTo>
                  <a:pt x="1436484" y="819881"/>
                  <a:pt x="1410482" y="827308"/>
                  <a:pt x="1387653" y="840940"/>
                </a:cubicBezTo>
                <a:lnTo>
                  <a:pt x="950464" y="1097405"/>
                </a:lnTo>
                <a:lnTo>
                  <a:pt x="515302" y="840940"/>
                </a:lnTo>
                <a:cubicBezTo>
                  <a:pt x="492473" y="827308"/>
                  <a:pt x="466471" y="819881"/>
                  <a:pt x="439940" y="819474"/>
                </a:cubicBezTo>
                <a:cubicBezTo>
                  <a:pt x="411646" y="819017"/>
                  <a:pt x="383881" y="826443"/>
                  <a:pt x="359642" y="840940"/>
                </a:cubicBezTo>
                <a:lnTo>
                  <a:pt x="62335" y="1016885"/>
                </a:lnTo>
                <a:cubicBezTo>
                  <a:pt x="49378" y="1024108"/>
                  <a:pt x="33601" y="1024006"/>
                  <a:pt x="20820" y="1016529"/>
                </a:cubicBezTo>
                <a:cubicBezTo>
                  <a:pt x="7599" y="1008797"/>
                  <a:pt x="-422" y="994453"/>
                  <a:pt x="18" y="979091"/>
                </a:cubicBezTo>
                <a:lnTo>
                  <a:pt x="18" y="604414"/>
                </a:lnTo>
                <a:cubicBezTo>
                  <a:pt x="195" y="582948"/>
                  <a:pt x="5571" y="561839"/>
                  <a:pt x="15620" y="542866"/>
                </a:cubicBezTo>
                <a:cubicBezTo>
                  <a:pt x="26549" y="522520"/>
                  <a:pt x="42591" y="505327"/>
                  <a:pt x="62071" y="493068"/>
                </a:cubicBezTo>
                <a:lnTo>
                  <a:pt x="889822" y="18388"/>
                </a:lnTo>
                <a:cubicBezTo>
                  <a:pt x="899782" y="11878"/>
                  <a:pt x="910711" y="6995"/>
                  <a:pt x="922170" y="3892"/>
                </a:cubicBezTo>
                <a:cubicBezTo>
                  <a:pt x="931778" y="1298"/>
                  <a:pt x="941650" y="0"/>
                  <a:pt x="951522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40">
            <a:extLst>
              <a:ext uri="{FF2B5EF4-FFF2-40B4-BE49-F238E27FC236}">
                <a16:creationId xmlns:a16="http://schemas.microsoft.com/office/drawing/2014/main" id="{841EABA3-1652-144B-A9CE-761CDEBA73EB}"/>
              </a:ext>
            </a:extLst>
          </p:cNvPr>
          <p:cNvSpPr/>
          <p:nvPr/>
        </p:nvSpPr>
        <p:spPr>
          <a:xfrm>
            <a:off x="4633780" y="2460273"/>
            <a:ext cx="1311225" cy="1506404"/>
          </a:xfrm>
          <a:custGeom>
            <a:avLst/>
            <a:gdLst>
              <a:gd name="connsiteX0" fmla="*/ 429818 w 853409"/>
              <a:gd name="connsiteY0" fmla="*/ 23 h 980441"/>
              <a:gd name="connsiteX1" fmla="*/ 457465 w 853409"/>
              <a:gd name="connsiteY1" fmla="*/ 7667 h 980441"/>
              <a:gd name="connsiteX2" fmla="*/ 843423 w 853409"/>
              <a:gd name="connsiteY2" fmla="*/ 231346 h 980441"/>
              <a:gd name="connsiteX3" fmla="*/ 853409 w 853409"/>
              <a:gd name="connsiteY3" fmla="*/ 247971 h 980441"/>
              <a:gd name="connsiteX4" fmla="*/ 844200 w 853409"/>
              <a:gd name="connsiteY4" fmla="*/ 264325 h 980441"/>
              <a:gd name="connsiteX5" fmla="*/ 532455 w 853409"/>
              <a:gd name="connsiteY5" fmla="*/ 453134 h 980441"/>
              <a:gd name="connsiteX6" fmla="*/ 475457 w 853409"/>
              <a:gd name="connsiteY6" fmla="*/ 512386 h 980441"/>
              <a:gd name="connsiteX7" fmla="*/ 455226 w 853409"/>
              <a:gd name="connsiteY7" fmla="*/ 582526 h 980441"/>
              <a:gd name="connsiteX8" fmla="*/ 444776 w 853409"/>
              <a:gd name="connsiteY8" fmla="*/ 961709 h 980441"/>
              <a:gd name="connsiteX9" fmla="*/ 435349 w 853409"/>
              <a:gd name="connsiteY9" fmla="*/ 977892 h 980441"/>
              <a:gd name="connsiteX10" fmla="*/ 415976 w 853409"/>
              <a:gd name="connsiteY10" fmla="*/ 977657 h 980441"/>
              <a:gd name="connsiteX11" fmla="*/ 30038 w 853409"/>
              <a:gd name="connsiteY11" fmla="*/ 753943 h 980441"/>
              <a:gd name="connsiteX12" fmla="*/ 9416 w 853409"/>
              <a:gd name="connsiteY12" fmla="*/ 734033 h 980441"/>
              <a:gd name="connsiteX13" fmla="*/ 319 w 853409"/>
              <a:gd name="connsiteY13" fmla="*/ 704617 h 980441"/>
              <a:gd name="connsiteX14" fmla="*/ 98 w 853409"/>
              <a:gd name="connsiteY14" fmla="*/ 273396 h 980441"/>
              <a:gd name="connsiteX15" fmla="*/ 1633 w 853409"/>
              <a:gd name="connsiteY15" fmla="*/ 257479 h 980441"/>
              <a:gd name="connsiteX16" fmla="*/ 14830 w 853409"/>
              <a:gd name="connsiteY16" fmla="*/ 234436 h 980441"/>
              <a:gd name="connsiteX17" fmla="*/ 27783 w 853409"/>
              <a:gd name="connsiteY17" fmla="*/ 225058 h 980441"/>
              <a:gd name="connsiteX18" fmla="*/ 399843 w 853409"/>
              <a:gd name="connsiteY18" fmla="*/ 7060 h 980441"/>
              <a:gd name="connsiteX19" fmla="*/ 429818 w 853409"/>
              <a:gd name="connsiteY19" fmla="*/ 23 h 980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53409" h="980441">
                <a:moveTo>
                  <a:pt x="429818" y="23"/>
                </a:moveTo>
                <a:cubicBezTo>
                  <a:pt x="439534" y="296"/>
                  <a:pt x="449011" y="2916"/>
                  <a:pt x="457465" y="7667"/>
                </a:cubicBezTo>
                <a:lnTo>
                  <a:pt x="843423" y="231346"/>
                </a:lnTo>
                <a:cubicBezTo>
                  <a:pt x="849539" y="234664"/>
                  <a:pt x="853353" y="241036"/>
                  <a:pt x="853409" y="247971"/>
                </a:cubicBezTo>
                <a:cubicBezTo>
                  <a:pt x="853445" y="254665"/>
                  <a:pt x="849952" y="260901"/>
                  <a:pt x="844200" y="264325"/>
                </a:cubicBezTo>
                <a:lnTo>
                  <a:pt x="532455" y="453134"/>
                </a:lnTo>
                <a:cubicBezTo>
                  <a:pt x="508672" y="467629"/>
                  <a:pt x="489042" y="488046"/>
                  <a:pt x="475457" y="512386"/>
                </a:cubicBezTo>
                <a:cubicBezTo>
                  <a:pt x="463429" y="533936"/>
                  <a:pt x="456527" y="557916"/>
                  <a:pt x="455226" y="582526"/>
                </a:cubicBezTo>
                <a:lnTo>
                  <a:pt x="444776" y="961709"/>
                </a:lnTo>
                <a:cubicBezTo>
                  <a:pt x="444733" y="968403"/>
                  <a:pt x="441121" y="974572"/>
                  <a:pt x="435349" y="977892"/>
                </a:cubicBezTo>
                <a:cubicBezTo>
                  <a:pt x="429319" y="981387"/>
                  <a:pt x="421883" y="981270"/>
                  <a:pt x="415976" y="977657"/>
                </a:cubicBezTo>
                <a:lnTo>
                  <a:pt x="30038" y="753943"/>
                </a:lnTo>
                <a:cubicBezTo>
                  <a:pt x="21643" y="749089"/>
                  <a:pt x="14587" y="742241"/>
                  <a:pt x="9416" y="734033"/>
                </a:cubicBezTo>
                <a:cubicBezTo>
                  <a:pt x="3878" y="725155"/>
                  <a:pt x="750" y="715034"/>
                  <a:pt x="319" y="704617"/>
                </a:cubicBezTo>
                <a:lnTo>
                  <a:pt x="98" y="273396"/>
                </a:lnTo>
                <a:cubicBezTo>
                  <a:pt x="-237" y="268051"/>
                  <a:pt x="291" y="262647"/>
                  <a:pt x="1633" y="257479"/>
                </a:cubicBezTo>
                <a:cubicBezTo>
                  <a:pt x="3937" y="248767"/>
                  <a:pt x="8482" y="240832"/>
                  <a:pt x="14830" y="234436"/>
                </a:cubicBezTo>
                <a:cubicBezTo>
                  <a:pt x="18629" y="230630"/>
                  <a:pt x="23003" y="227475"/>
                  <a:pt x="27783" y="225058"/>
                </a:cubicBezTo>
                <a:lnTo>
                  <a:pt x="399843" y="7060"/>
                </a:lnTo>
                <a:cubicBezTo>
                  <a:pt x="409046" y="2161"/>
                  <a:pt x="419358" y="-262"/>
                  <a:pt x="429818" y="2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endParaRPr lang="en-US" sz="4000" b="1" dirty="0"/>
          </a:p>
        </p:txBody>
      </p:sp>
      <p:sp>
        <p:nvSpPr>
          <p:cNvPr id="5" name="Freeform: Shape 41">
            <a:extLst>
              <a:ext uri="{FF2B5EF4-FFF2-40B4-BE49-F238E27FC236}">
                <a16:creationId xmlns:a16="http://schemas.microsoft.com/office/drawing/2014/main" id="{C4485E97-20CB-7F4F-A681-894DD19CC8AB}"/>
              </a:ext>
            </a:extLst>
          </p:cNvPr>
          <p:cNvSpPr/>
          <p:nvPr/>
        </p:nvSpPr>
        <p:spPr>
          <a:xfrm>
            <a:off x="6242410" y="2463301"/>
            <a:ext cx="1314575" cy="1500324"/>
          </a:xfrm>
          <a:custGeom>
            <a:avLst/>
            <a:gdLst>
              <a:gd name="connsiteX0" fmla="*/ 426606 w 855589"/>
              <a:gd name="connsiteY0" fmla="*/ 18 h 976484"/>
              <a:gd name="connsiteX1" fmla="*/ 456559 w 855589"/>
              <a:gd name="connsiteY1" fmla="*/ 7147 h 976484"/>
              <a:gd name="connsiteX2" fmla="*/ 827944 w 855589"/>
              <a:gd name="connsiteY2" fmla="*/ 226292 h 976484"/>
              <a:gd name="connsiteX3" fmla="*/ 840868 w 855589"/>
              <a:gd name="connsiteY3" fmla="*/ 235710 h 976484"/>
              <a:gd name="connsiteX4" fmla="*/ 853995 w 855589"/>
              <a:gd name="connsiteY4" fmla="*/ 258793 h 976484"/>
              <a:gd name="connsiteX5" fmla="*/ 855480 w 855589"/>
              <a:gd name="connsiteY5" fmla="*/ 274715 h 976484"/>
              <a:gd name="connsiteX6" fmla="*/ 853929 w 855589"/>
              <a:gd name="connsiteY6" fmla="*/ 705933 h 976484"/>
              <a:gd name="connsiteX7" fmla="*/ 844742 w 855589"/>
              <a:gd name="connsiteY7" fmla="*/ 735321 h 976484"/>
              <a:gd name="connsiteX8" fmla="*/ 824098 w 855589"/>
              <a:gd name="connsiteY8" fmla="*/ 755237 h 976484"/>
              <a:gd name="connsiteX9" fmla="*/ 435202 w 855589"/>
              <a:gd name="connsiteY9" fmla="*/ 973767 h 976484"/>
              <a:gd name="connsiteX10" fmla="*/ 415809 w 855589"/>
              <a:gd name="connsiteY10" fmla="*/ 973908 h 976484"/>
              <a:gd name="connsiteX11" fmla="*/ 406412 w 855589"/>
              <a:gd name="connsiteY11" fmla="*/ 957661 h 976484"/>
              <a:gd name="connsiteX12" fmla="*/ 402417 w 855589"/>
              <a:gd name="connsiteY12" fmla="*/ 593220 h 976484"/>
              <a:gd name="connsiteX13" fmla="*/ 380394 w 855589"/>
              <a:gd name="connsiteY13" fmla="*/ 514008 h 976484"/>
              <a:gd name="connsiteX14" fmla="*/ 330294 w 855589"/>
              <a:gd name="connsiteY14" fmla="*/ 460913 h 976484"/>
              <a:gd name="connsiteX15" fmla="*/ 9140 w 855589"/>
              <a:gd name="connsiteY15" fmla="*/ 259049 h 976484"/>
              <a:gd name="connsiteX16" fmla="*/ 2 w 855589"/>
              <a:gd name="connsiteY16" fmla="*/ 242701 h 976484"/>
              <a:gd name="connsiteX17" fmla="*/ 10058 w 855589"/>
              <a:gd name="connsiteY17" fmla="*/ 226142 h 976484"/>
              <a:gd name="connsiteX18" fmla="*/ 398974 w 855589"/>
              <a:gd name="connsiteY18" fmla="*/ 7646 h 976484"/>
              <a:gd name="connsiteX19" fmla="*/ 426606 w 855589"/>
              <a:gd name="connsiteY19" fmla="*/ 18 h 976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55589" h="976484">
                <a:moveTo>
                  <a:pt x="426606" y="18"/>
                </a:moveTo>
                <a:cubicBezTo>
                  <a:pt x="437066" y="-235"/>
                  <a:pt x="447371" y="2220"/>
                  <a:pt x="456559" y="7147"/>
                </a:cubicBezTo>
                <a:lnTo>
                  <a:pt x="827944" y="226292"/>
                </a:lnTo>
                <a:cubicBezTo>
                  <a:pt x="832717" y="228723"/>
                  <a:pt x="837101" y="231926"/>
                  <a:pt x="840868" y="235710"/>
                </a:cubicBezTo>
                <a:cubicBezTo>
                  <a:pt x="847197" y="242125"/>
                  <a:pt x="851717" y="250074"/>
                  <a:pt x="853995" y="258793"/>
                </a:cubicBezTo>
                <a:cubicBezTo>
                  <a:pt x="855340" y="264000"/>
                  <a:pt x="855831" y="269371"/>
                  <a:pt x="855480" y="274715"/>
                </a:cubicBezTo>
                <a:lnTo>
                  <a:pt x="853929" y="705933"/>
                </a:lnTo>
                <a:cubicBezTo>
                  <a:pt x="853466" y="716349"/>
                  <a:pt x="850307" y="726460"/>
                  <a:pt x="844742" y="735321"/>
                </a:cubicBezTo>
                <a:cubicBezTo>
                  <a:pt x="839565" y="743547"/>
                  <a:pt x="832488" y="750373"/>
                  <a:pt x="824098" y="755237"/>
                </a:cubicBezTo>
                <a:lnTo>
                  <a:pt x="435202" y="973767"/>
                </a:lnTo>
                <a:cubicBezTo>
                  <a:pt x="429234" y="977345"/>
                  <a:pt x="421808" y="977387"/>
                  <a:pt x="415809" y="973908"/>
                </a:cubicBezTo>
                <a:cubicBezTo>
                  <a:pt x="410027" y="970535"/>
                  <a:pt x="406434" y="964355"/>
                  <a:pt x="406412" y="957661"/>
                </a:cubicBezTo>
                <a:lnTo>
                  <a:pt x="402417" y="593220"/>
                </a:lnTo>
                <a:cubicBezTo>
                  <a:pt x="402033" y="565371"/>
                  <a:pt x="394440" y="538084"/>
                  <a:pt x="380394" y="514008"/>
                </a:cubicBezTo>
                <a:cubicBezTo>
                  <a:pt x="367956" y="492691"/>
                  <a:pt x="350821" y="474551"/>
                  <a:pt x="330294" y="460913"/>
                </a:cubicBezTo>
                <a:lnTo>
                  <a:pt x="9140" y="259049"/>
                </a:lnTo>
                <a:cubicBezTo>
                  <a:pt x="3399" y="255607"/>
                  <a:pt x="-75" y="249360"/>
                  <a:pt x="2" y="242701"/>
                </a:cubicBezTo>
                <a:cubicBezTo>
                  <a:pt x="59" y="235732"/>
                  <a:pt x="3943" y="229390"/>
                  <a:pt x="10058" y="226142"/>
                </a:cubicBezTo>
                <a:lnTo>
                  <a:pt x="398974" y="7646"/>
                </a:lnTo>
                <a:cubicBezTo>
                  <a:pt x="407424" y="2887"/>
                  <a:pt x="416909" y="295"/>
                  <a:pt x="426606" y="1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91440" rtlCol="0" anchor="ctr"/>
          <a:lstStyle/>
          <a:p>
            <a:pPr algn="r"/>
            <a:endParaRPr lang="en-US" sz="4000" b="1" dirty="0"/>
          </a:p>
        </p:txBody>
      </p:sp>
      <p:sp>
        <p:nvSpPr>
          <p:cNvPr id="6" name="Freeform: Shape 72">
            <a:extLst>
              <a:ext uri="{FF2B5EF4-FFF2-40B4-BE49-F238E27FC236}">
                <a16:creationId xmlns:a16="http://schemas.microsoft.com/office/drawing/2014/main" id="{A5D2D2B0-AE3D-764B-A1CE-5C132855D80E}"/>
              </a:ext>
            </a:extLst>
          </p:cNvPr>
          <p:cNvSpPr/>
          <p:nvPr/>
        </p:nvSpPr>
        <p:spPr>
          <a:xfrm>
            <a:off x="6269736" y="2933050"/>
            <a:ext cx="2089415" cy="2858241"/>
          </a:xfrm>
          <a:custGeom>
            <a:avLst/>
            <a:gdLst>
              <a:gd name="connsiteX0" fmla="*/ 947886 w 1359893"/>
              <a:gd name="connsiteY0" fmla="*/ 4 h 1860282"/>
              <a:gd name="connsiteX1" fmla="*/ 969230 w 1359893"/>
              <a:gd name="connsiteY1" fmla="*/ 6167 h 1860282"/>
              <a:gd name="connsiteX2" fmla="*/ 1294203 w 1359893"/>
              <a:gd name="connsiteY2" fmla="*/ 192650 h 1860282"/>
              <a:gd name="connsiteX3" fmla="*/ 1339821 w 1359893"/>
              <a:gd name="connsiteY3" fmla="*/ 236815 h 1860282"/>
              <a:gd name="connsiteX4" fmla="*/ 1359893 w 1359893"/>
              <a:gd name="connsiteY4" fmla="*/ 301889 h 1860282"/>
              <a:gd name="connsiteX5" fmla="*/ 1359618 w 1359893"/>
              <a:gd name="connsiteY5" fmla="*/ 1256086 h 1860282"/>
              <a:gd name="connsiteX6" fmla="*/ 1356091 w 1359893"/>
              <a:gd name="connsiteY6" fmla="*/ 1291358 h 1860282"/>
              <a:gd name="connsiteX7" fmla="*/ 1326874 w 1359893"/>
              <a:gd name="connsiteY7" fmla="*/ 1342274 h 1860282"/>
              <a:gd name="connsiteX8" fmla="*/ 1298244 w 1359893"/>
              <a:gd name="connsiteY8" fmla="*/ 1363040 h 1860282"/>
              <a:gd name="connsiteX9" fmla="*/ 474551 w 1359893"/>
              <a:gd name="connsiteY9" fmla="*/ 1844726 h 1860282"/>
              <a:gd name="connsiteX10" fmla="*/ 408240 w 1359893"/>
              <a:gd name="connsiteY10" fmla="*/ 1860230 h 1860282"/>
              <a:gd name="connsiteX11" fmla="*/ 347048 w 1359893"/>
              <a:gd name="connsiteY11" fmla="*/ 1843205 h 1860282"/>
              <a:gd name="connsiteX12" fmla="*/ 22075 w 1359893"/>
              <a:gd name="connsiteY12" fmla="*/ 1656723 h 1860282"/>
              <a:gd name="connsiteX13" fmla="*/ 1 w 1359893"/>
              <a:gd name="connsiteY13" fmla="*/ 1619971 h 1860282"/>
              <a:gd name="connsiteX14" fmla="*/ 20355 w 1359893"/>
              <a:gd name="connsiteY14" fmla="*/ 1583786 h 1860282"/>
              <a:gd name="connsiteX15" fmla="*/ 320933 w 1359893"/>
              <a:gd name="connsiteY15" fmla="*/ 1413490 h 1860282"/>
              <a:gd name="connsiteX16" fmla="*/ 379517 w 1359893"/>
              <a:gd name="connsiteY16" fmla="*/ 1354528 h 1860282"/>
              <a:gd name="connsiteX17" fmla="*/ 398408 w 1359893"/>
              <a:gd name="connsiteY17" fmla="*/ 1278480 h 1860282"/>
              <a:gd name="connsiteX18" fmla="*/ 393560 w 1359893"/>
              <a:gd name="connsiteY18" fmla="*/ 771641 h 1860282"/>
              <a:gd name="connsiteX19" fmla="*/ 832590 w 1359893"/>
              <a:gd name="connsiteY19" fmla="*/ 521854 h 1860282"/>
              <a:gd name="connsiteX20" fmla="*/ 888716 w 1359893"/>
              <a:gd name="connsiteY20" fmla="*/ 467173 h 1860282"/>
              <a:gd name="connsiteX21" fmla="*/ 910064 w 1359893"/>
              <a:gd name="connsiteY21" fmla="*/ 386843 h 1860282"/>
              <a:gd name="connsiteX22" fmla="*/ 905434 w 1359893"/>
              <a:gd name="connsiteY22" fmla="*/ 41407 h 1860282"/>
              <a:gd name="connsiteX23" fmla="*/ 926406 w 1359893"/>
              <a:gd name="connsiteY23" fmla="*/ 5576 h 1860282"/>
              <a:gd name="connsiteX24" fmla="*/ 947886 w 1359893"/>
              <a:gd name="connsiteY24" fmla="*/ 4 h 1860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59893" h="1860282">
                <a:moveTo>
                  <a:pt x="947886" y="4"/>
                </a:moveTo>
                <a:cubicBezTo>
                  <a:pt x="955293" y="101"/>
                  <a:pt x="962678" y="2153"/>
                  <a:pt x="969230" y="6167"/>
                </a:cubicBezTo>
                <a:lnTo>
                  <a:pt x="1294203" y="192650"/>
                </a:lnTo>
                <a:cubicBezTo>
                  <a:pt x="1312733" y="203486"/>
                  <a:pt x="1328366" y="218656"/>
                  <a:pt x="1339821" y="236815"/>
                </a:cubicBezTo>
                <a:cubicBezTo>
                  <a:pt x="1352028" y="256421"/>
                  <a:pt x="1358955" y="278892"/>
                  <a:pt x="1359893" y="301889"/>
                </a:cubicBezTo>
                <a:lnTo>
                  <a:pt x="1359618" y="1256086"/>
                </a:lnTo>
                <a:cubicBezTo>
                  <a:pt x="1360308" y="1267965"/>
                  <a:pt x="1359103" y="1279876"/>
                  <a:pt x="1356091" y="1291358"/>
                </a:cubicBezTo>
                <a:cubicBezTo>
                  <a:pt x="1351028" y="1310607"/>
                  <a:pt x="1340937" y="1328190"/>
                  <a:pt x="1326874" y="1342274"/>
                </a:cubicBezTo>
                <a:cubicBezTo>
                  <a:pt x="1318479" y="1350668"/>
                  <a:pt x="1308848" y="1357641"/>
                  <a:pt x="1298244" y="1363040"/>
                </a:cubicBezTo>
                <a:lnTo>
                  <a:pt x="474551" y="1844726"/>
                </a:lnTo>
                <a:cubicBezTo>
                  <a:pt x="454135" y="1855571"/>
                  <a:pt x="431327" y="1860877"/>
                  <a:pt x="408240" y="1860230"/>
                </a:cubicBezTo>
                <a:cubicBezTo>
                  <a:pt x="386739" y="1859579"/>
                  <a:pt x="365710" y="1853812"/>
                  <a:pt x="347048" y="1843205"/>
                </a:cubicBezTo>
                <a:lnTo>
                  <a:pt x="22075" y="1656723"/>
                </a:lnTo>
                <a:cubicBezTo>
                  <a:pt x="8532" y="1649459"/>
                  <a:pt x="83" y="1635363"/>
                  <a:pt x="1" y="1619971"/>
                </a:cubicBezTo>
                <a:cubicBezTo>
                  <a:pt x="-79" y="1605189"/>
                  <a:pt x="7642" y="1591429"/>
                  <a:pt x="20355" y="1583786"/>
                </a:cubicBezTo>
                <a:lnTo>
                  <a:pt x="320933" y="1413490"/>
                </a:lnTo>
                <a:cubicBezTo>
                  <a:pt x="345571" y="1399682"/>
                  <a:pt x="365831" y="1379296"/>
                  <a:pt x="379517" y="1354528"/>
                </a:cubicBezTo>
                <a:cubicBezTo>
                  <a:pt x="392368" y="1331314"/>
                  <a:pt x="398869" y="1305065"/>
                  <a:pt x="398408" y="1278480"/>
                </a:cubicBezTo>
                <a:lnTo>
                  <a:pt x="393560" y="771641"/>
                </a:lnTo>
                <a:lnTo>
                  <a:pt x="832590" y="521854"/>
                </a:lnTo>
                <a:cubicBezTo>
                  <a:pt x="855776" y="508838"/>
                  <a:pt x="875159" y="489982"/>
                  <a:pt x="888716" y="467173"/>
                </a:cubicBezTo>
                <a:cubicBezTo>
                  <a:pt x="903196" y="442860"/>
                  <a:pt x="910574" y="415082"/>
                  <a:pt x="910064" y="386843"/>
                </a:cubicBezTo>
                <a:lnTo>
                  <a:pt x="905434" y="41407"/>
                </a:lnTo>
                <a:cubicBezTo>
                  <a:pt x="905618" y="26574"/>
                  <a:pt x="913559" y="12940"/>
                  <a:pt x="926406" y="5576"/>
                </a:cubicBezTo>
                <a:cubicBezTo>
                  <a:pt x="933049" y="1767"/>
                  <a:pt x="940479" y="-93"/>
                  <a:pt x="947886" y="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73">
            <a:extLst>
              <a:ext uri="{FF2B5EF4-FFF2-40B4-BE49-F238E27FC236}">
                <a16:creationId xmlns:a16="http://schemas.microsoft.com/office/drawing/2014/main" id="{020D4076-C79A-8347-AE43-4B8347319EF8}"/>
              </a:ext>
            </a:extLst>
          </p:cNvPr>
          <p:cNvSpPr/>
          <p:nvPr/>
        </p:nvSpPr>
        <p:spPr>
          <a:xfrm>
            <a:off x="3832849" y="2933100"/>
            <a:ext cx="2089746" cy="2858209"/>
          </a:xfrm>
          <a:custGeom>
            <a:avLst/>
            <a:gdLst>
              <a:gd name="connsiteX0" fmla="*/ 411919 w 1360108"/>
              <a:gd name="connsiteY0" fmla="*/ 3 h 1860261"/>
              <a:gd name="connsiteX1" fmla="*/ 433439 w 1360108"/>
              <a:gd name="connsiteY1" fmla="*/ 5639 h 1860261"/>
              <a:gd name="connsiteX2" fmla="*/ 454416 w 1360108"/>
              <a:gd name="connsiteY2" fmla="*/ 41466 h 1860261"/>
              <a:gd name="connsiteX3" fmla="*/ 449842 w 1360108"/>
              <a:gd name="connsiteY3" fmla="*/ 386903 h 1860261"/>
              <a:gd name="connsiteX4" fmla="*/ 471203 w 1360108"/>
              <a:gd name="connsiteY4" fmla="*/ 467229 h 1860261"/>
              <a:gd name="connsiteX5" fmla="*/ 527339 w 1360108"/>
              <a:gd name="connsiteY5" fmla="*/ 521901 h 1860261"/>
              <a:gd name="connsiteX6" fmla="*/ 967418 w 1360108"/>
              <a:gd name="connsiteY6" fmla="*/ 773374 h 1860261"/>
              <a:gd name="connsiteX7" fmla="*/ 961645 w 1360108"/>
              <a:gd name="connsiteY7" fmla="*/ 1278456 h 1860261"/>
              <a:gd name="connsiteX8" fmla="*/ 980548 w 1360108"/>
              <a:gd name="connsiteY8" fmla="*/ 1354501 h 1860261"/>
              <a:gd name="connsiteX9" fmla="*/ 1039141 w 1360108"/>
              <a:gd name="connsiteY9" fmla="*/ 1413454 h 1860261"/>
              <a:gd name="connsiteX10" fmla="*/ 1339747 w 1360108"/>
              <a:gd name="connsiteY10" fmla="*/ 1583700 h 1860261"/>
              <a:gd name="connsiteX11" fmla="*/ 1360107 w 1360108"/>
              <a:gd name="connsiteY11" fmla="*/ 1619882 h 1860261"/>
              <a:gd name="connsiteX12" fmla="*/ 1337995 w 1360108"/>
              <a:gd name="connsiteY12" fmla="*/ 1656561 h 1860261"/>
              <a:gd name="connsiteX13" fmla="*/ 1013053 w 1360108"/>
              <a:gd name="connsiteY13" fmla="*/ 1843096 h 1860261"/>
              <a:gd name="connsiteX14" fmla="*/ 951908 w 1360108"/>
              <a:gd name="connsiteY14" fmla="*/ 1860208 h 1860261"/>
              <a:gd name="connsiteX15" fmla="*/ 885594 w 1360108"/>
              <a:gd name="connsiteY15" fmla="*/ 1844715 h 1860261"/>
              <a:gd name="connsiteX16" fmla="*/ 61822 w 1360108"/>
              <a:gd name="connsiteY16" fmla="*/ 1363163 h 1860261"/>
              <a:gd name="connsiteX17" fmla="*/ 33145 w 1360108"/>
              <a:gd name="connsiteY17" fmla="*/ 1342325 h 1860261"/>
              <a:gd name="connsiteX18" fmla="*/ 3919 w 1360108"/>
              <a:gd name="connsiteY18" fmla="*/ 1291414 h 1860261"/>
              <a:gd name="connsiteX19" fmla="*/ 431 w 1360108"/>
              <a:gd name="connsiteY19" fmla="*/ 1256219 h 1860261"/>
              <a:gd name="connsiteX20" fmla="*/ 0 w 1360108"/>
              <a:gd name="connsiteY20" fmla="*/ 302022 h 1860261"/>
              <a:gd name="connsiteX21" fmla="*/ 20061 w 1360108"/>
              <a:gd name="connsiteY21" fmla="*/ 236945 h 1860261"/>
              <a:gd name="connsiteX22" fmla="*/ 65628 w 1360108"/>
              <a:gd name="connsiteY22" fmla="*/ 192696 h 1860261"/>
              <a:gd name="connsiteX23" fmla="*/ 390571 w 1360108"/>
              <a:gd name="connsiteY23" fmla="*/ 6160 h 1860261"/>
              <a:gd name="connsiteX24" fmla="*/ 411919 w 1360108"/>
              <a:gd name="connsiteY24" fmla="*/ 3 h 1860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60108" h="1860261">
                <a:moveTo>
                  <a:pt x="411919" y="3"/>
                </a:moveTo>
                <a:cubicBezTo>
                  <a:pt x="419332" y="-85"/>
                  <a:pt x="426773" y="1792"/>
                  <a:pt x="433439" y="5639"/>
                </a:cubicBezTo>
                <a:cubicBezTo>
                  <a:pt x="446242" y="13026"/>
                  <a:pt x="454230" y="26633"/>
                  <a:pt x="454416" y="41466"/>
                </a:cubicBezTo>
                <a:lnTo>
                  <a:pt x="449842" y="386903"/>
                </a:lnTo>
                <a:cubicBezTo>
                  <a:pt x="449338" y="415142"/>
                  <a:pt x="456720" y="442919"/>
                  <a:pt x="471203" y="467229"/>
                </a:cubicBezTo>
                <a:cubicBezTo>
                  <a:pt x="484765" y="490036"/>
                  <a:pt x="504151" y="508889"/>
                  <a:pt x="527339" y="521901"/>
                </a:cubicBezTo>
                <a:lnTo>
                  <a:pt x="967418" y="773374"/>
                </a:lnTo>
                <a:lnTo>
                  <a:pt x="961645" y="1278456"/>
                </a:lnTo>
                <a:cubicBezTo>
                  <a:pt x="961188" y="1305041"/>
                  <a:pt x="967693" y="1331289"/>
                  <a:pt x="980548" y="1354501"/>
                </a:cubicBezTo>
                <a:cubicBezTo>
                  <a:pt x="994238" y="1379267"/>
                  <a:pt x="1014501" y="1399649"/>
                  <a:pt x="1039141" y="1413454"/>
                </a:cubicBezTo>
                <a:lnTo>
                  <a:pt x="1339747" y="1583700"/>
                </a:lnTo>
                <a:cubicBezTo>
                  <a:pt x="1352462" y="1591341"/>
                  <a:pt x="1360229" y="1605075"/>
                  <a:pt x="1360107" y="1619882"/>
                </a:cubicBezTo>
                <a:cubicBezTo>
                  <a:pt x="1359984" y="1635197"/>
                  <a:pt x="1351537" y="1649295"/>
                  <a:pt x="1337995" y="1656561"/>
                </a:cubicBezTo>
                <a:lnTo>
                  <a:pt x="1013053" y="1843096"/>
                </a:lnTo>
                <a:cubicBezTo>
                  <a:pt x="994349" y="1853630"/>
                  <a:pt x="973365" y="1859477"/>
                  <a:pt x="951908" y="1860208"/>
                </a:cubicBezTo>
                <a:cubicBezTo>
                  <a:pt x="928821" y="1860859"/>
                  <a:pt x="905924" y="1855505"/>
                  <a:pt x="885594" y="1844715"/>
                </a:cubicBezTo>
                <a:lnTo>
                  <a:pt x="61822" y="1363163"/>
                </a:lnTo>
                <a:cubicBezTo>
                  <a:pt x="51217" y="1357766"/>
                  <a:pt x="41541" y="1350718"/>
                  <a:pt x="33145" y="1342325"/>
                </a:cubicBezTo>
                <a:cubicBezTo>
                  <a:pt x="19079" y="1328244"/>
                  <a:pt x="8986" y="1310662"/>
                  <a:pt x="3919" y="1291414"/>
                </a:cubicBezTo>
                <a:cubicBezTo>
                  <a:pt x="906" y="1279932"/>
                  <a:pt x="-257" y="1268099"/>
                  <a:pt x="431" y="1256219"/>
                </a:cubicBezTo>
                <a:lnTo>
                  <a:pt x="0" y="302022"/>
                </a:lnTo>
                <a:cubicBezTo>
                  <a:pt x="934" y="278923"/>
                  <a:pt x="7857" y="256553"/>
                  <a:pt x="20061" y="236945"/>
                </a:cubicBezTo>
                <a:cubicBezTo>
                  <a:pt x="31469" y="218708"/>
                  <a:pt x="47056" y="203459"/>
                  <a:pt x="65628" y="192696"/>
                </a:cubicBezTo>
                <a:lnTo>
                  <a:pt x="390571" y="6160"/>
                </a:lnTo>
                <a:cubicBezTo>
                  <a:pt x="397123" y="2145"/>
                  <a:pt x="404507" y="91"/>
                  <a:pt x="411919" y="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4">
            <a:extLst>
              <a:ext uri="{FF2B5EF4-FFF2-40B4-BE49-F238E27FC236}">
                <a16:creationId xmlns:a16="http://schemas.microsoft.com/office/drawing/2014/main" id="{58289841-ED5E-724F-A7EF-F06625041464}"/>
              </a:ext>
            </a:extLst>
          </p:cNvPr>
          <p:cNvSpPr/>
          <p:nvPr/>
        </p:nvSpPr>
        <p:spPr>
          <a:xfrm>
            <a:off x="5433529" y="4180491"/>
            <a:ext cx="1324941" cy="1135001"/>
          </a:xfrm>
          <a:custGeom>
            <a:avLst/>
            <a:gdLst>
              <a:gd name="connsiteX0" fmla="*/ 30508 w 862336"/>
              <a:gd name="connsiteY0" fmla="*/ 2426 h 738714"/>
              <a:gd name="connsiteX1" fmla="*/ 349284 w 862336"/>
              <a:gd name="connsiteY1" fmla="*/ 179105 h 738714"/>
              <a:gd name="connsiteX2" fmla="*/ 429028 w 862336"/>
              <a:gd name="connsiteY2" fmla="*/ 199117 h 738714"/>
              <a:gd name="connsiteX3" fmla="*/ 499947 w 862336"/>
              <a:gd name="connsiteY3" fmla="*/ 181812 h 738714"/>
              <a:gd name="connsiteX4" fmla="*/ 834177 w 862336"/>
              <a:gd name="connsiteY4" fmla="*/ 2426 h 738714"/>
              <a:gd name="connsiteX5" fmla="*/ 852905 w 862336"/>
              <a:gd name="connsiteY5" fmla="*/ 2563 h 738714"/>
              <a:gd name="connsiteX6" fmla="*/ 862329 w 862336"/>
              <a:gd name="connsiteY6" fmla="*/ 19491 h 738714"/>
              <a:gd name="connsiteX7" fmla="*/ 860013 w 862336"/>
              <a:gd name="connsiteY7" fmla="*/ 465575 h 738714"/>
              <a:gd name="connsiteX8" fmla="*/ 852985 w 862336"/>
              <a:gd name="connsiteY8" fmla="*/ 493365 h 738714"/>
              <a:gd name="connsiteX9" fmla="*/ 831981 w 862336"/>
              <a:gd name="connsiteY9" fmla="*/ 515878 h 738714"/>
              <a:gd name="connsiteX10" fmla="*/ 457899 w 862336"/>
              <a:gd name="connsiteY10" fmla="*/ 730387 h 738714"/>
              <a:gd name="connsiteX11" fmla="*/ 443324 w 862336"/>
              <a:gd name="connsiteY11" fmla="*/ 736967 h 738714"/>
              <a:gd name="connsiteX12" fmla="*/ 416769 w 862336"/>
              <a:gd name="connsiteY12" fmla="*/ 736967 h 738714"/>
              <a:gd name="connsiteX13" fmla="*/ 402194 w 862336"/>
              <a:gd name="connsiteY13" fmla="*/ 730387 h 738714"/>
              <a:gd name="connsiteX14" fmla="*/ 28112 w 862336"/>
              <a:gd name="connsiteY14" fmla="*/ 515878 h 738714"/>
              <a:gd name="connsiteX15" fmla="*/ 7108 w 862336"/>
              <a:gd name="connsiteY15" fmla="*/ 493365 h 738714"/>
              <a:gd name="connsiteX16" fmla="*/ 0 w 862336"/>
              <a:gd name="connsiteY16" fmla="*/ 465575 h 738714"/>
              <a:gd name="connsiteX17" fmla="*/ 2276 w 862336"/>
              <a:gd name="connsiteY17" fmla="*/ 19491 h 738714"/>
              <a:gd name="connsiteX18" fmla="*/ 11740 w 862336"/>
              <a:gd name="connsiteY18" fmla="*/ 2563 h 738714"/>
              <a:gd name="connsiteX19" fmla="*/ 30508 w 862336"/>
              <a:gd name="connsiteY19" fmla="*/ 2426 h 738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62336" h="738714">
                <a:moveTo>
                  <a:pt x="30508" y="2426"/>
                </a:moveTo>
                <a:lnTo>
                  <a:pt x="349284" y="179105"/>
                </a:lnTo>
                <a:cubicBezTo>
                  <a:pt x="373683" y="192538"/>
                  <a:pt x="401156" y="199425"/>
                  <a:pt x="429028" y="199117"/>
                </a:cubicBezTo>
                <a:cubicBezTo>
                  <a:pt x="453706" y="198843"/>
                  <a:pt x="477945" y="192915"/>
                  <a:pt x="499947" y="181812"/>
                </a:cubicBezTo>
                <a:lnTo>
                  <a:pt x="834177" y="2426"/>
                </a:lnTo>
                <a:cubicBezTo>
                  <a:pt x="840007" y="-864"/>
                  <a:pt x="847155" y="-795"/>
                  <a:pt x="852905" y="2563"/>
                </a:cubicBezTo>
                <a:cubicBezTo>
                  <a:pt x="858935" y="6058"/>
                  <a:pt x="862529" y="12569"/>
                  <a:pt x="862329" y="19491"/>
                </a:cubicBezTo>
                <a:lnTo>
                  <a:pt x="860013" y="465575"/>
                </a:lnTo>
                <a:cubicBezTo>
                  <a:pt x="859973" y="475272"/>
                  <a:pt x="857537" y="484798"/>
                  <a:pt x="852985" y="493365"/>
                </a:cubicBezTo>
                <a:cubicBezTo>
                  <a:pt x="848034" y="502583"/>
                  <a:pt x="840806" y="510327"/>
                  <a:pt x="831981" y="515878"/>
                </a:cubicBezTo>
                <a:lnTo>
                  <a:pt x="457899" y="730387"/>
                </a:lnTo>
                <a:cubicBezTo>
                  <a:pt x="453427" y="733334"/>
                  <a:pt x="448475" y="735562"/>
                  <a:pt x="443324" y="736967"/>
                </a:cubicBezTo>
                <a:cubicBezTo>
                  <a:pt x="434619" y="739297"/>
                  <a:pt x="425474" y="739297"/>
                  <a:pt x="416769" y="736967"/>
                </a:cubicBezTo>
                <a:cubicBezTo>
                  <a:pt x="411578" y="735562"/>
                  <a:pt x="406667" y="733334"/>
                  <a:pt x="402194" y="730387"/>
                </a:cubicBezTo>
                <a:lnTo>
                  <a:pt x="28112" y="515878"/>
                </a:lnTo>
                <a:cubicBezTo>
                  <a:pt x="19287" y="510327"/>
                  <a:pt x="12060" y="502583"/>
                  <a:pt x="7108" y="493365"/>
                </a:cubicBezTo>
                <a:cubicBezTo>
                  <a:pt x="2516" y="484798"/>
                  <a:pt x="80" y="475272"/>
                  <a:pt x="0" y="465575"/>
                </a:cubicBezTo>
                <a:lnTo>
                  <a:pt x="2276" y="19491"/>
                </a:lnTo>
                <a:cubicBezTo>
                  <a:pt x="2117" y="12535"/>
                  <a:pt x="5750" y="6058"/>
                  <a:pt x="11740" y="2563"/>
                </a:cubicBezTo>
                <a:cubicBezTo>
                  <a:pt x="17530" y="-795"/>
                  <a:pt x="24678" y="-864"/>
                  <a:pt x="30508" y="242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2880" rtlCol="0" anchor="b"/>
          <a:lstStyle/>
          <a:p>
            <a:pPr algn="ctr"/>
            <a:endParaRPr lang="en-US" sz="4000" b="1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A52FD2FA-1712-6344-A351-29AB3265830C}"/>
              </a:ext>
            </a:extLst>
          </p:cNvPr>
          <p:cNvSpPr txBox="1"/>
          <p:nvPr/>
        </p:nvSpPr>
        <p:spPr>
          <a:xfrm>
            <a:off x="5168659" y="3287473"/>
            <a:ext cx="18197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CHAMPS IMMATÉRIELS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D0297499-5203-F54A-B594-B2AE86514EF8}"/>
              </a:ext>
            </a:extLst>
          </p:cNvPr>
          <p:cNvSpPr txBox="1"/>
          <p:nvPr/>
        </p:nvSpPr>
        <p:spPr>
          <a:xfrm>
            <a:off x="5219484" y="1458686"/>
            <a:ext cx="1819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ESPACE ELECTRO-MAGNÉTIQUE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D8F2C835-4F90-664F-87DA-6A7581BF6BD7}"/>
              </a:ext>
            </a:extLst>
          </p:cNvPr>
          <p:cNvSpPr txBox="1"/>
          <p:nvPr/>
        </p:nvSpPr>
        <p:spPr>
          <a:xfrm>
            <a:off x="6730063" y="4173583"/>
            <a:ext cx="1819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ESPACE NUMÉRIQUE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9F8F5D84-3660-F141-B2F4-2C2D8FEB767F}"/>
              </a:ext>
            </a:extLst>
          </p:cNvPr>
          <p:cNvSpPr txBox="1"/>
          <p:nvPr/>
        </p:nvSpPr>
        <p:spPr>
          <a:xfrm>
            <a:off x="3680945" y="4108390"/>
            <a:ext cx="1819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ESPACE INFORMATION</a:t>
            </a:r>
          </a:p>
          <a:p>
            <a:pPr algn="ctr"/>
            <a:r>
              <a:rPr lang="fr-FR" sz="2000" dirty="0"/>
              <a:t>NEL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D987F6A3-BC67-2E40-BC34-64C5161A7453}"/>
              </a:ext>
            </a:extLst>
          </p:cNvPr>
          <p:cNvSpPr txBox="1"/>
          <p:nvPr/>
        </p:nvSpPr>
        <p:spPr>
          <a:xfrm>
            <a:off x="8473574" y="3819640"/>
            <a:ext cx="363766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0" i="0" dirty="0">
                <a:solidFill>
                  <a:schemeClr val="accent3"/>
                </a:solidFill>
                <a:effectLst/>
              </a:rPr>
              <a:t>Espace numérique</a:t>
            </a:r>
            <a:r>
              <a:rPr lang="fr-FR" sz="2000" b="0" i="0" dirty="0">
                <a:effectLst/>
              </a:rPr>
              <a:t> </a:t>
            </a:r>
            <a:r>
              <a:rPr lang="fr-FR" sz="2000" dirty="0"/>
              <a:t>L</a:t>
            </a:r>
            <a:r>
              <a:rPr lang="fr-FR" sz="2000" b="0" i="0" dirty="0">
                <a:effectLst/>
              </a:rPr>
              <a:t>’interconnexion mondiale d’équipements de traitement automatisé de données numériques. (ANSSI)</a:t>
            </a:r>
          </a:p>
          <a:p>
            <a:endParaRPr lang="fr-FR" sz="2000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415920B-1404-6644-A9DD-EF3DBCC5AE03}"/>
              </a:ext>
            </a:extLst>
          </p:cNvPr>
          <p:cNvSpPr txBox="1"/>
          <p:nvPr/>
        </p:nvSpPr>
        <p:spPr>
          <a:xfrm>
            <a:off x="859972" y="868127"/>
            <a:ext cx="37635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0" i="0" dirty="0">
                <a:solidFill>
                  <a:srgbClr val="FFC000"/>
                </a:solidFill>
                <a:effectLst/>
              </a:rPr>
              <a:t>Espace </a:t>
            </a:r>
            <a:r>
              <a:rPr lang="fr-FR" sz="3200" b="0" i="0" dirty="0" err="1">
                <a:solidFill>
                  <a:srgbClr val="FFC000"/>
                </a:solidFill>
                <a:effectLst/>
              </a:rPr>
              <a:t>électro-magnétique</a:t>
            </a:r>
            <a:endParaRPr lang="fr-FR" sz="3200" b="0" i="0" dirty="0">
              <a:solidFill>
                <a:srgbClr val="FFC000"/>
              </a:solidFill>
              <a:effectLst/>
            </a:endParaRPr>
          </a:p>
          <a:p>
            <a:r>
              <a:rPr lang="fr-FR" sz="2000" b="0" i="0" dirty="0">
                <a:effectLst/>
              </a:rPr>
              <a:t>l’ensemble des ondes électromagnétiques selon leur </a:t>
            </a:r>
            <a:r>
              <a:rPr lang="fr-FR" sz="2000" i="0" u="none" strike="noStrike" dirty="0">
                <a:effectLst/>
              </a:rPr>
              <a:t>longueur d’onde</a:t>
            </a:r>
            <a:r>
              <a:rPr lang="fr-FR" sz="2000" b="0" i="0" dirty="0">
                <a:effectLst/>
              </a:rPr>
              <a:t> et leur </a:t>
            </a:r>
            <a:r>
              <a:rPr lang="fr-FR" sz="2000" i="0" u="none" strike="noStrike" dirty="0">
                <a:effectLst/>
              </a:rPr>
              <a:t>fréquence</a:t>
            </a:r>
            <a:r>
              <a:rPr lang="fr-FR" sz="2000" b="0" i="0" dirty="0">
                <a:effectLst/>
              </a:rPr>
              <a:t>.</a:t>
            </a:r>
            <a:endParaRPr lang="fr-FR" sz="2000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54C7D5A6-1F10-8E44-88D9-CBC194478367}"/>
              </a:ext>
            </a:extLst>
          </p:cNvPr>
          <p:cNvSpPr txBox="1"/>
          <p:nvPr/>
        </p:nvSpPr>
        <p:spPr>
          <a:xfrm>
            <a:off x="664905" y="3924728"/>
            <a:ext cx="305352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0" i="0" dirty="0">
                <a:solidFill>
                  <a:srgbClr val="00B0F0"/>
                </a:solidFill>
                <a:effectLst/>
              </a:rPr>
              <a:t>Espace informationnel </a:t>
            </a:r>
          </a:p>
          <a:p>
            <a:r>
              <a:rPr lang="fr-FR" sz="2000" b="0" i="0" dirty="0">
                <a:effectLst/>
              </a:rPr>
              <a:t>L’ensemble des perceptions collectives forgées par les médias.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67097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31" grpId="0"/>
      <p:bldP spid="32" grpId="0"/>
      <p:bldP spid="33" grpId="0"/>
      <p:bldP spid="28" grpId="0"/>
      <p:bldP spid="15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6E04DDB-B271-354E-9426-9C034A793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6</a:t>
            </a:fld>
            <a:endParaRPr lang="en-US" dirty="0"/>
          </a:p>
        </p:txBody>
      </p:sp>
      <p:sp>
        <p:nvSpPr>
          <p:cNvPr id="3" name="Freeform: Shape 39">
            <a:extLst>
              <a:ext uri="{FF2B5EF4-FFF2-40B4-BE49-F238E27FC236}">
                <a16:creationId xmlns:a16="http://schemas.microsoft.com/office/drawing/2014/main" id="{C9DFD6AC-01B9-AF4D-B9FA-CC2C17FA8967}"/>
              </a:ext>
            </a:extLst>
          </p:cNvPr>
          <p:cNvSpPr/>
          <p:nvPr/>
        </p:nvSpPr>
        <p:spPr>
          <a:xfrm>
            <a:off x="4628261" y="1101298"/>
            <a:ext cx="2923940" cy="1686114"/>
          </a:xfrm>
          <a:custGeom>
            <a:avLst/>
            <a:gdLst>
              <a:gd name="connsiteX0" fmla="*/ 951522 w 1903042"/>
              <a:gd name="connsiteY0" fmla="*/ 0 h 1097405"/>
              <a:gd name="connsiteX1" fmla="*/ 980873 w 1903042"/>
              <a:gd name="connsiteY1" fmla="*/ 3892 h 1097405"/>
              <a:gd name="connsiteX2" fmla="*/ 1013134 w 1903042"/>
              <a:gd name="connsiteY2" fmla="*/ 18388 h 1097405"/>
              <a:gd name="connsiteX3" fmla="*/ 1840884 w 1903042"/>
              <a:gd name="connsiteY3" fmla="*/ 493068 h 1097405"/>
              <a:gd name="connsiteX4" fmla="*/ 1887336 w 1903042"/>
              <a:gd name="connsiteY4" fmla="*/ 542866 h 1097405"/>
              <a:gd name="connsiteX5" fmla="*/ 1903025 w 1903042"/>
              <a:gd name="connsiteY5" fmla="*/ 604414 h 1097405"/>
              <a:gd name="connsiteX6" fmla="*/ 1903025 w 1903042"/>
              <a:gd name="connsiteY6" fmla="*/ 979091 h 1097405"/>
              <a:gd name="connsiteX7" fmla="*/ 1882135 w 1903042"/>
              <a:gd name="connsiteY7" fmla="*/ 1016529 h 1097405"/>
              <a:gd name="connsiteX8" fmla="*/ 1840620 w 1903042"/>
              <a:gd name="connsiteY8" fmla="*/ 1016885 h 1097405"/>
              <a:gd name="connsiteX9" fmla="*/ 1543314 w 1903042"/>
              <a:gd name="connsiteY9" fmla="*/ 840940 h 1097405"/>
              <a:gd name="connsiteX10" fmla="*/ 1463015 w 1903042"/>
              <a:gd name="connsiteY10" fmla="*/ 819474 h 1097405"/>
              <a:gd name="connsiteX11" fmla="*/ 1387653 w 1903042"/>
              <a:gd name="connsiteY11" fmla="*/ 840940 h 1097405"/>
              <a:gd name="connsiteX12" fmla="*/ 950464 w 1903042"/>
              <a:gd name="connsiteY12" fmla="*/ 1097405 h 1097405"/>
              <a:gd name="connsiteX13" fmla="*/ 515302 w 1903042"/>
              <a:gd name="connsiteY13" fmla="*/ 840940 h 1097405"/>
              <a:gd name="connsiteX14" fmla="*/ 439940 w 1903042"/>
              <a:gd name="connsiteY14" fmla="*/ 819474 h 1097405"/>
              <a:gd name="connsiteX15" fmla="*/ 359642 w 1903042"/>
              <a:gd name="connsiteY15" fmla="*/ 840940 h 1097405"/>
              <a:gd name="connsiteX16" fmla="*/ 62335 w 1903042"/>
              <a:gd name="connsiteY16" fmla="*/ 1016885 h 1097405"/>
              <a:gd name="connsiteX17" fmla="*/ 20820 w 1903042"/>
              <a:gd name="connsiteY17" fmla="*/ 1016529 h 1097405"/>
              <a:gd name="connsiteX18" fmla="*/ 18 w 1903042"/>
              <a:gd name="connsiteY18" fmla="*/ 979091 h 1097405"/>
              <a:gd name="connsiteX19" fmla="*/ 18 w 1903042"/>
              <a:gd name="connsiteY19" fmla="*/ 604414 h 1097405"/>
              <a:gd name="connsiteX20" fmla="*/ 15620 w 1903042"/>
              <a:gd name="connsiteY20" fmla="*/ 542866 h 1097405"/>
              <a:gd name="connsiteX21" fmla="*/ 62071 w 1903042"/>
              <a:gd name="connsiteY21" fmla="*/ 493068 h 1097405"/>
              <a:gd name="connsiteX22" fmla="*/ 889822 w 1903042"/>
              <a:gd name="connsiteY22" fmla="*/ 18388 h 1097405"/>
              <a:gd name="connsiteX23" fmla="*/ 922170 w 1903042"/>
              <a:gd name="connsiteY23" fmla="*/ 3892 h 1097405"/>
              <a:gd name="connsiteX24" fmla="*/ 951522 w 1903042"/>
              <a:gd name="connsiteY24" fmla="*/ 0 h 1097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903042" h="1097405">
                <a:moveTo>
                  <a:pt x="951522" y="0"/>
                </a:moveTo>
                <a:cubicBezTo>
                  <a:pt x="961394" y="0"/>
                  <a:pt x="971266" y="1298"/>
                  <a:pt x="980873" y="3892"/>
                </a:cubicBezTo>
                <a:cubicBezTo>
                  <a:pt x="992332" y="6995"/>
                  <a:pt x="1003173" y="11878"/>
                  <a:pt x="1013134" y="18388"/>
                </a:cubicBezTo>
                <a:lnTo>
                  <a:pt x="1840884" y="493068"/>
                </a:lnTo>
                <a:cubicBezTo>
                  <a:pt x="1860452" y="505378"/>
                  <a:pt x="1876406" y="522520"/>
                  <a:pt x="1887336" y="542866"/>
                </a:cubicBezTo>
                <a:cubicBezTo>
                  <a:pt x="1897472" y="561839"/>
                  <a:pt x="1902937" y="582948"/>
                  <a:pt x="1903025" y="604414"/>
                </a:cubicBezTo>
                <a:lnTo>
                  <a:pt x="1903025" y="979091"/>
                </a:lnTo>
                <a:cubicBezTo>
                  <a:pt x="1903466" y="994453"/>
                  <a:pt x="1895445" y="1008797"/>
                  <a:pt x="1882135" y="1016529"/>
                </a:cubicBezTo>
                <a:cubicBezTo>
                  <a:pt x="1869354" y="1023955"/>
                  <a:pt x="1853577" y="1024108"/>
                  <a:pt x="1840620" y="1016885"/>
                </a:cubicBezTo>
                <a:lnTo>
                  <a:pt x="1543314" y="840940"/>
                </a:lnTo>
                <a:cubicBezTo>
                  <a:pt x="1519074" y="826443"/>
                  <a:pt x="1491309" y="819017"/>
                  <a:pt x="1463015" y="819474"/>
                </a:cubicBezTo>
                <a:cubicBezTo>
                  <a:pt x="1436484" y="819881"/>
                  <a:pt x="1410482" y="827308"/>
                  <a:pt x="1387653" y="840940"/>
                </a:cubicBezTo>
                <a:lnTo>
                  <a:pt x="950464" y="1097405"/>
                </a:lnTo>
                <a:lnTo>
                  <a:pt x="515302" y="840940"/>
                </a:lnTo>
                <a:cubicBezTo>
                  <a:pt x="492473" y="827308"/>
                  <a:pt x="466471" y="819881"/>
                  <a:pt x="439940" y="819474"/>
                </a:cubicBezTo>
                <a:cubicBezTo>
                  <a:pt x="411646" y="819017"/>
                  <a:pt x="383881" y="826443"/>
                  <a:pt x="359642" y="840940"/>
                </a:cubicBezTo>
                <a:lnTo>
                  <a:pt x="62335" y="1016885"/>
                </a:lnTo>
                <a:cubicBezTo>
                  <a:pt x="49378" y="1024108"/>
                  <a:pt x="33601" y="1024006"/>
                  <a:pt x="20820" y="1016529"/>
                </a:cubicBezTo>
                <a:cubicBezTo>
                  <a:pt x="7599" y="1008797"/>
                  <a:pt x="-422" y="994453"/>
                  <a:pt x="18" y="979091"/>
                </a:cubicBezTo>
                <a:lnTo>
                  <a:pt x="18" y="604414"/>
                </a:lnTo>
                <a:cubicBezTo>
                  <a:pt x="195" y="582948"/>
                  <a:pt x="5571" y="561839"/>
                  <a:pt x="15620" y="542866"/>
                </a:cubicBezTo>
                <a:cubicBezTo>
                  <a:pt x="26549" y="522520"/>
                  <a:pt x="42591" y="505327"/>
                  <a:pt x="62071" y="493068"/>
                </a:cubicBezTo>
                <a:lnTo>
                  <a:pt x="889822" y="18388"/>
                </a:lnTo>
                <a:cubicBezTo>
                  <a:pt x="899782" y="11878"/>
                  <a:pt x="910711" y="6995"/>
                  <a:pt x="922170" y="3892"/>
                </a:cubicBezTo>
                <a:cubicBezTo>
                  <a:pt x="931778" y="1298"/>
                  <a:pt x="941650" y="0"/>
                  <a:pt x="951522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40">
            <a:extLst>
              <a:ext uri="{FF2B5EF4-FFF2-40B4-BE49-F238E27FC236}">
                <a16:creationId xmlns:a16="http://schemas.microsoft.com/office/drawing/2014/main" id="{841EABA3-1652-144B-A9CE-761CDEBA73EB}"/>
              </a:ext>
            </a:extLst>
          </p:cNvPr>
          <p:cNvSpPr/>
          <p:nvPr/>
        </p:nvSpPr>
        <p:spPr>
          <a:xfrm>
            <a:off x="4633780" y="2460273"/>
            <a:ext cx="1311225" cy="1506404"/>
          </a:xfrm>
          <a:custGeom>
            <a:avLst/>
            <a:gdLst>
              <a:gd name="connsiteX0" fmla="*/ 429818 w 853409"/>
              <a:gd name="connsiteY0" fmla="*/ 23 h 980441"/>
              <a:gd name="connsiteX1" fmla="*/ 457465 w 853409"/>
              <a:gd name="connsiteY1" fmla="*/ 7667 h 980441"/>
              <a:gd name="connsiteX2" fmla="*/ 843423 w 853409"/>
              <a:gd name="connsiteY2" fmla="*/ 231346 h 980441"/>
              <a:gd name="connsiteX3" fmla="*/ 853409 w 853409"/>
              <a:gd name="connsiteY3" fmla="*/ 247971 h 980441"/>
              <a:gd name="connsiteX4" fmla="*/ 844200 w 853409"/>
              <a:gd name="connsiteY4" fmla="*/ 264325 h 980441"/>
              <a:gd name="connsiteX5" fmla="*/ 532455 w 853409"/>
              <a:gd name="connsiteY5" fmla="*/ 453134 h 980441"/>
              <a:gd name="connsiteX6" fmla="*/ 475457 w 853409"/>
              <a:gd name="connsiteY6" fmla="*/ 512386 h 980441"/>
              <a:gd name="connsiteX7" fmla="*/ 455226 w 853409"/>
              <a:gd name="connsiteY7" fmla="*/ 582526 h 980441"/>
              <a:gd name="connsiteX8" fmla="*/ 444776 w 853409"/>
              <a:gd name="connsiteY8" fmla="*/ 961709 h 980441"/>
              <a:gd name="connsiteX9" fmla="*/ 435349 w 853409"/>
              <a:gd name="connsiteY9" fmla="*/ 977892 h 980441"/>
              <a:gd name="connsiteX10" fmla="*/ 415976 w 853409"/>
              <a:gd name="connsiteY10" fmla="*/ 977657 h 980441"/>
              <a:gd name="connsiteX11" fmla="*/ 30038 w 853409"/>
              <a:gd name="connsiteY11" fmla="*/ 753943 h 980441"/>
              <a:gd name="connsiteX12" fmla="*/ 9416 w 853409"/>
              <a:gd name="connsiteY12" fmla="*/ 734033 h 980441"/>
              <a:gd name="connsiteX13" fmla="*/ 319 w 853409"/>
              <a:gd name="connsiteY13" fmla="*/ 704617 h 980441"/>
              <a:gd name="connsiteX14" fmla="*/ 98 w 853409"/>
              <a:gd name="connsiteY14" fmla="*/ 273396 h 980441"/>
              <a:gd name="connsiteX15" fmla="*/ 1633 w 853409"/>
              <a:gd name="connsiteY15" fmla="*/ 257479 h 980441"/>
              <a:gd name="connsiteX16" fmla="*/ 14830 w 853409"/>
              <a:gd name="connsiteY16" fmla="*/ 234436 h 980441"/>
              <a:gd name="connsiteX17" fmla="*/ 27783 w 853409"/>
              <a:gd name="connsiteY17" fmla="*/ 225058 h 980441"/>
              <a:gd name="connsiteX18" fmla="*/ 399843 w 853409"/>
              <a:gd name="connsiteY18" fmla="*/ 7060 h 980441"/>
              <a:gd name="connsiteX19" fmla="*/ 429818 w 853409"/>
              <a:gd name="connsiteY19" fmla="*/ 23 h 980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53409" h="980441">
                <a:moveTo>
                  <a:pt x="429818" y="23"/>
                </a:moveTo>
                <a:cubicBezTo>
                  <a:pt x="439534" y="296"/>
                  <a:pt x="449011" y="2916"/>
                  <a:pt x="457465" y="7667"/>
                </a:cubicBezTo>
                <a:lnTo>
                  <a:pt x="843423" y="231346"/>
                </a:lnTo>
                <a:cubicBezTo>
                  <a:pt x="849539" y="234664"/>
                  <a:pt x="853353" y="241036"/>
                  <a:pt x="853409" y="247971"/>
                </a:cubicBezTo>
                <a:cubicBezTo>
                  <a:pt x="853445" y="254665"/>
                  <a:pt x="849952" y="260901"/>
                  <a:pt x="844200" y="264325"/>
                </a:cubicBezTo>
                <a:lnTo>
                  <a:pt x="532455" y="453134"/>
                </a:lnTo>
                <a:cubicBezTo>
                  <a:pt x="508672" y="467629"/>
                  <a:pt x="489042" y="488046"/>
                  <a:pt x="475457" y="512386"/>
                </a:cubicBezTo>
                <a:cubicBezTo>
                  <a:pt x="463429" y="533936"/>
                  <a:pt x="456527" y="557916"/>
                  <a:pt x="455226" y="582526"/>
                </a:cubicBezTo>
                <a:lnTo>
                  <a:pt x="444776" y="961709"/>
                </a:lnTo>
                <a:cubicBezTo>
                  <a:pt x="444733" y="968403"/>
                  <a:pt x="441121" y="974572"/>
                  <a:pt x="435349" y="977892"/>
                </a:cubicBezTo>
                <a:cubicBezTo>
                  <a:pt x="429319" y="981387"/>
                  <a:pt x="421883" y="981270"/>
                  <a:pt x="415976" y="977657"/>
                </a:cubicBezTo>
                <a:lnTo>
                  <a:pt x="30038" y="753943"/>
                </a:lnTo>
                <a:cubicBezTo>
                  <a:pt x="21643" y="749089"/>
                  <a:pt x="14587" y="742241"/>
                  <a:pt x="9416" y="734033"/>
                </a:cubicBezTo>
                <a:cubicBezTo>
                  <a:pt x="3878" y="725155"/>
                  <a:pt x="750" y="715034"/>
                  <a:pt x="319" y="704617"/>
                </a:cubicBezTo>
                <a:lnTo>
                  <a:pt x="98" y="273396"/>
                </a:lnTo>
                <a:cubicBezTo>
                  <a:pt x="-237" y="268051"/>
                  <a:pt x="291" y="262647"/>
                  <a:pt x="1633" y="257479"/>
                </a:cubicBezTo>
                <a:cubicBezTo>
                  <a:pt x="3937" y="248767"/>
                  <a:pt x="8482" y="240832"/>
                  <a:pt x="14830" y="234436"/>
                </a:cubicBezTo>
                <a:cubicBezTo>
                  <a:pt x="18629" y="230630"/>
                  <a:pt x="23003" y="227475"/>
                  <a:pt x="27783" y="225058"/>
                </a:cubicBezTo>
                <a:lnTo>
                  <a:pt x="399843" y="7060"/>
                </a:lnTo>
                <a:cubicBezTo>
                  <a:pt x="409046" y="2161"/>
                  <a:pt x="419358" y="-262"/>
                  <a:pt x="429818" y="2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endParaRPr lang="en-US" sz="4000" b="1" dirty="0"/>
          </a:p>
        </p:txBody>
      </p:sp>
      <p:sp>
        <p:nvSpPr>
          <p:cNvPr id="5" name="Freeform: Shape 41">
            <a:extLst>
              <a:ext uri="{FF2B5EF4-FFF2-40B4-BE49-F238E27FC236}">
                <a16:creationId xmlns:a16="http://schemas.microsoft.com/office/drawing/2014/main" id="{C4485E97-20CB-7F4F-A681-894DD19CC8AB}"/>
              </a:ext>
            </a:extLst>
          </p:cNvPr>
          <p:cNvSpPr/>
          <p:nvPr/>
        </p:nvSpPr>
        <p:spPr>
          <a:xfrm>
            <a:off x="6242410" y="2463301"/>
            <a:ext cx="1314575" cy="1500324"/>
          </a:xfrm>
          <a:custGeom>
            <a:avLst/>
            <a:gdLst>
              <a:gd name="connsiteX0" fmla="*/ 426606 w 855589"/>
              <a:gd name="connsiteY0" fmla="*/ 18 h 976484"/>
              <a:gd name="connsiteX1" fmla="*/ 456559 w 855589"/>
              <a:gd name="connsiteY1" fmla="*/ 7147 h 976484"/>
              <a:gd name="connsiteX2" fmla="*/ 827944 w 855589"/>
              <a:gd name="connsiteY2" fmla="*/ 226292 h 976484"/>
              <a:gd name="connsiteX3" fmla="*/ 840868 w 855589"/>
              <a:gd name="connsiteY3" fmla="*/ 235710 h 976484"/>
              <a:gd name="connsiteX4" fmla="*/ 853995 w 855589"/>
              <a:gd name="connsiteY4" fmla="*/ 258793 h 976484"/>
              <a:gd name="connsiteX5" fmla="*/ 855480 w 855589"/>
              <a:gd name="connsiteY5" fmla="*/ 274715 h 976484"/>
              <a:gd name="connsiteX6" fmla="*/ 853929 w 855589"/>
              <a:gd name="connsiteY6" fmla="*/ 705933 h 976484"/>
              <a:gd name="connsiteX7" fmla="*/ 844742 w 855589"/>
              <a:gd name="connsiteY7" fmla="*/ 735321 h 976484"/>
              <a:gd name="connsiteX8" fmla="*/ 824098 w 855589"/>
              <a:gd name="connsiteY8" fmla="*/ 755237 h 976484"/>
              <a:gd name="connsiteX9" fmla="*/ 435202 w 855589"/>
              <a:gd name="connsiteY9" fmla="*/ 973767 h 976484"/>
              <a:gd name="connsiteX10" fmla="*/ 415809 w 855589"/>
              <a:gd name="connsiteY10" fmla="*/ 973908 h 976484"/>
              <a:gd name="connsiteX11" fmla="*/ 406412 w 855589"/>
              <a:gd name="connsiteY11" fmla="*/ 957661 h 976484"/>
              <a:gd name="connsiteX12" fmla="*/ 402417 w 855589"/>
              <a:gd name="connsiteY12" fmla="*/ 593220 h 976484"/>
              <a:gd name="connsiteX13" fmla="*/ 380394 w 855589"/>
              <a:gd name="connsiteY13" fmla="*/ 514008 h 976484"/>
              <a:gd name="connsiteX14" fmla="*/ 330294 w 855589"/>
              <a:gd name="connsiteY14" fmla="*/ 460913 h 976484"/>
              <a:gd name="connsiteX15" fmla="*/ 9140 w 855589"/>
              <a:gd name="connsiteY15" fmla="*/ 259049 h 976484"/>
              <a:gd name="connsiteX16" fmla="*/ 2 w 855589"/>
              <a:gd name="connsiteY16" fmla="*/ 242701 h 976484"/>
              <a:gd name="connsiteX17" fmla="*/ 10058 w 855589"/>
              <a:gd name="connsiteY17" fmla="*/ 226142 h 976484"/>
              <a:gd name="connsiteX18" fmla="*/ 398974 w 855589"/>
              <a:gd name="connsiteY18" fmla="*/ 7646 h 976484"/>
              <a:gd name="connsiteX19" fmla="*/ 426606 w 855589"/>
              <a:gd name="connsiteY19" fmla="*/ 18 h 976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55589" h="976484">
                <a:moveTo>
                  <a:pt x="426606" y="18"/>
                </a:moveTo>
                <a:cubicBezTo>
                  <a:pt x="437066" y="-235"/>
                  <a:pt x="447371" y="2220"/>
                  <a:pt x="456559" y="7147"/>
                </a:cubicBezTo>
                <a:lnTo>
                  <a:pt x="827944" y="226292"/>
                </a:lnTo>
                <a:cubicBezTo>
                  <a:pt x="832717" y="228723"/>
                  <a:pt x="837101" y="231926"/>
                  <a:pt x="840868" y="235710"/>
                </a:cubicBezTo>
                <a:cubicBezTo>
                  <a:pt x="847197" y="242125"/>
                  <a:pt x="851717" y="250074"/>
                  <a:pt x="853995" y="258793"/>
                </a:cubicBezTo>
                <a:cubicBezTo>
                  <a:pt x="855340" y="264000"/>
                  <a:pt x="855831" y="269371"/>
                  <a:pt x="855480" y="274715"/>
                </a:cubicBezTo>
                <a:lnTo>
                  <a:pt x="853929" y="705933"/>
                </a:lnTo>
                <a:cubicBezTo>
                  <a:pt x="853466" y="716349"/>
                  <a:pt x="850307" y="726460"/>
                  <a:pt x="844742" y="735321"/>
                </a:cubicBezTo>
                <a:cubicBezTo>
                  <a:pt x="839565" y="743547"/>
                  <a:pt x="832488" y="750373"/>
                  <a:pt x="824098" y="755237"/>
                </a:cubicBezTo>
                <a:lnTo>
                  <a:pt x="435202" y="973767"/>
                </a:lnTo>
                <a:cubicBezTo>
                  <a:pt x="429234" y="977345"/>
                  <a:pt x="421808" y="977387"/>
                  <a:pt x="415809" y="973908"/>
                </a:cubicBezTo>
                <a:cubicBezTo>
                  <a:pt x="410027" y="970535"/>
                  <a:pt x="406434" y="964355"/>
                  <a:pt x="406412" y="957661"/>
                </a:cubicBezTo>
                <a:lnTo>
                  <a:pt x="402417" y="593220"/>
                </a:lnTo>
                <a:cubicBezTo>
                  <a:pt x="402033" y="565371"/>
                  <a:pt x="394440" y="538084"/>
                  <a:pt x="380394" y="514008"/>
                </a:cubicBezTo>
                <a:cubicBezTo>
                  <a:pt x="367956" y="492691"/>
                  <a:pt x="350821" y="474551"/>
                  <a:pt x="330294" y="460913"/>
                </a:cubicBezTo>
                <a:lnTo>
                  <a:pt x="9140" y="259049"/>
                </a:lnTo>
                <a:cubicBezTo>
                  <a:pt x="3399" y="255607"/>
                  <a:pt x="-75" y="249360"/>
                  <a:pt x="2" y="242701"/>
                </a:cubicBezTo>
                <a:cubicBezTo>
                  <a:pt x="59" y="235732"/>
                  <a:pt x="3943" y="229390"/>
                  <a:pt x="10058" y="226142"/>
                </a:cubicBezTo>
                <a:lnTo>
                  <a:pt x="398974" y="7646"/>
                </a:lnTo>
                <a:cubicBezTo>
                  <a:pt x="407424" y="2887"/>
                  <a:pt x="416909" y="295"/>
                  <a:pt x="426606" y="1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91440" rtlCol="0" anchor="ctr"/>
          <a:lstStyle/>
          <a:p>
            <a:pPr algn="r"/>
            <a:endParaRPr lang="en-US" sz="4000" b="1" dirty="0"/>
          </a:p>
        </p:txBody>
      </p:sp>
      <p:sp>
        <p:nvSpPr>
          <p:cNvPr id="6" name="Freeform: Shape 72">
            <a:extLst>
              <a:ext uri="{FF2B5EF4-FFF2-40B4-BE49-F238E27FC236}">
                <a16:creationId xmlns:a16="http://schemas.microsoft.com/office/drawing/2014/main" id="{A5D2D2B0-AE3D-764B-A1CE-5C132855D80E}"/>
              </a:ext>
            </a:extLst>
          </p:cNvPr>
          <p:cNvSpPr/>
          <p:nvPr/>
        </p:nvSpPr>
        <p:spPr>
          <a:xfrm>
            <a:off x="6269736" y="2933050"/>
            <a:ext cx="2089415" cy="2858241"/>
          </a:xfrm>
          <a:custGeom>
            <a:avLst/>
            <a:gdLst>
              <a:gd name="connsiteX0" fmla="*/ 947886 w 1359893"/>
              <a:gd name="connsiteY0" fmla="*/ 4 h 1860282"/>
              <a:gd name="connsiteX1" fmla="*/ 969230 w 1359893"/>
              <a:gd name="connsiteY1" fmla="*/ 6167 h 1860282"/>
              <a:gd name="connsiteX2" fmla="*/ 1294203 w 1359893"/>
              <a:gd name="connsiteY2" fmla="*/ 192650 h 1860282"/>
              <a:gd name="connsiteX3" fmla="*/ 1339821 w 1359893"/>
              <a:gd name="connsiteY3" fmla="*/ 236815 h 1860282"/>
              <a:gd name="connsiteX4" fmla="*/ 1359893 w 1359893"/>
              <a:gd name="connsiteY4" fmla="*/ 301889 h 1860282"/>
              <a:gd name="connsiteX5" fmla="*/ 1359618 w 1359893"/>
              <a:gd name="connsiteY5" fmla="*/ 1256086 h 1860282"/>
              <a:gd name="connsiteX6" fmla="*/ 1356091 w 1359893"/>
              <a:gd name="connsiteY6" fmla="*/ 1291358 h 1860282"/>
              <a:gd name="connsiteX7" fmla="*/ 1326874 w 1359893"/>
              <a:gd name="connsiteY7" fmla="*/ 1342274 h 1860282"/>
              <a:gd name="connsiteX8" fmla="*/ 1298244 w 1359893"/>
              <a:gd name="connsiteY8" fmla="*/ 1363040 h 1860282"/>
              <a:gd name="connsiteX9" fmla="*/ 474551 w 1359893"/>
              <a:gd name="connsiteY9" fmla="*/ 1844726 h 1860282"/>
              <a:gd name="connsiteX10" fmla="*/ 408240 w 1359893"/>
              <a:gd name="connsiteY10" fmla="*/ 1860230 h 1860282"/>
              <a:gd name="connsiteX11" fmla="*/ 347048 w 1359893"/>
              <a:gd name="connsiteY11" fmla="*/ 1843205 h 1860282"/>
              <a:gd name="connsiteX12" fmla="*/ 22075 w 1359893"/>
              <a:gd name="connsiteY12" fmla="*/ 1656723 h 1860282"/>
              <a:gd name="connsiteX13" fmla="*/ 1 w 1359893"/>
              <a:gd name="connsiteY13" fmla="*/ 1619971 h 1860282"/>
              <a:gd name="connsiteX14" fmla="*/ 20355 w 1359893"/>
              <a:gd name="connsiteY14" fmla="*/ 1583786 h 1860282"/>
              <a:gd name="connsiteX15" fmla="*/ 320933 w 1359893"/>
              <a:gd name="connsiteY15" fmla="*/ 1413490 h 1860282"/>
              <a:gd name="connsiteX16" fmla="*/ 379517 w 1359893"/>
              <a:gd name="connsiteY16" fmla="*/ 1354528 h 1860282"/>
              <a:gd name="connsiteX17" fmla="*/ 398408 w 1359893"/>
              <a:gd name="connsiteY17" fmla="*/ 1278480 h 1860282"/>
              <a:gd name="connsiteX18" fmla="*/ 393560 w 1359893"/>
              <a:gd name="connsiteY18" fmla="*/ 771641 h 1860282"/>
              <a:gd name="connsiteX19" fmla="*/ 832590 w 1359893"/>
              <a:gd name="connsiteY19" fmla="*/ 521854 h 1860282"/>
              <a:gd name="connsiteX20" fmla="*/ 888716 w 1359893"/>
              <a:gd name="connsiteY20" fmla="*/ 467173 h 1860282"/>
              <a:gd name="connsiteX21" fmla="*/ 910064 w 1359893"/>
              <a:gd name="connsiteY21" fmla="*/ 386843 h 1860282"/>
              <a:gd name="connsiteX22" fmla="*/ 905434 w 1359893"/>
              <a:gd name="connsiteY22" fmla="*/ 41407 h 1860282"/>
              <a:gd name="connsiteX23" fmla="*/ 926406 w 1359893"/>
              <a:gd name="connsiteY23" fmla="*/ 5576 h 1860282"/>
              <a:gd name="connsiteX24" fmla="*/ 947886 w 1359893"/>
              <a:gd name="connsiteY24" fmla="*/ 4 h 1860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59893" h="1860282">
                <a:moveTo>
                  <a:pt x="947886" y="4"/>
                </a:moveTo>
                <a:cubicBezTo>
                  <a:pt x="955293" y="101"/>
                  <a:pt x="962678" y="2153"/>
                  <a:pt x="969230" y="6167"/>
                </a:cubicBezTo>
                <a:lnTo>
                  <a:pt x="1294203" y="192650"/>
                </a:lnTo>
                <a:cubicBezTo>
                  <a:pt x="1312733" y="203486"/>
                  <a:pt x="1328366" y="218656"/>
                  <a:pt x="1339821" y="236815"/>
                </a:cubicBezTo>
                <a:cubicBezTo>
                  <a:pt x="1352028" y="256421"/>
                  <a:pt x="1358955" y="278892"/>
                  <a:pt x="1359893" y="301889"/>
                </a:cubicBezTo>
                <a:lnTo>
                  <a:pt x="1359618" y="1256086"/>
                </a:lnTo>
                <a:cubicBezTo>
                  <a:pt x="1360308" y="1267965"/>
                  <a:pt x="1359103" y="1279876"/>
                  <a:pt x="1356091" y="1291358"/>
                </a:cubicBezTo>
                <a:cubicBezTo>
                  <a:pt x="1351028" y="1310607"/>
                  <a:pt x="1340937" y="1328190"/>
                  <a:pt x="1326874" y="1342274"/>
                </a:cubicBezTo>
                <a:cubicBezTo>
                  <a:pt x="1318479" y="1350668"/>
                  <a:pt x="1308848" y="1357641"/>
                  <a:pt x="1298244" y="1363040"/>
                </a:cubicBezTo>
                <a:lnTo>
                  <a:pt x="474551" y="1844726"/>
                </a:lnTo>
                <a:cubicBezTo>
                  <a:pt x="454135" y="1855571"/>
                  <a:pt x="431327" y="1860877"/>
                  <a:pt x="408240" y="1860230"/>
                </a:cubicBezTo>
                <a:cubicBezTo>
                  <a:pt x="386739" y="1859579"/>
                  <a:pt x="365710" y="1853812"/>
                  <a:pt x="347048" y="1843205"/>
                </a:cubicBezTo>
                <a:lnTo>
                  <a:pt x="22075" y="1656723"/>
                </a:lnTo>
                <a:cubicBezTo>
                  <a:pt x="8532" y="1649459"/>
                  <a:pt x="83" y="1635363"/>
                  <a:pt x="1" y="1619971"/>
                </a:cubicBezTo>
                <a:cubicBezTo>
                  <a:pt x="-79" y="1605189"/>
                  <a:pt x="7642" y="1591429"/>
                  <a:pt x="20355" y="1583786"/>
                </a:cubicBezTo>
                <a:lnTo>
                  <a:pt x="320933" y="1413490"/>
                </a:lnTo>
                <a:cubicBezTo>
                  <a:pt x="345571" y="1399682"/>
                  <a:pt x="365831" y="1379296"/>
                  <a:pt x="379517" y="1354528"/>
                </a:cubicBezTo>
                <a:cubicBezTo>
                  <a:pt x="392368" y="1331314"/>
                  <a:pt x="398869" y="1305065"/>
                  <a:pt x="398408" y="1278480"/>
                </a:cubicBezTo>
                <a:lnTo>
                  <a:pt x="393560" y="771641"/>
                </a:lnTo>
                <a:lnTo>
                  <a:pt x="832590" y="521854"/>
                </a:lnTo>
                <a:cubicBezTo>
                  <a:pt x="855776" y="508838"/>
                  <a:pt x="875159" y="489982"/>
                  <a:pt x="888716" y="467173"/>
                </a:cubicBezTo>
                <a:cubicBezTo>
                  <a:pt x="903196" y="442860"/>
                  <a:pt x="910574" y="415082"/>
                  <a:pt x="910064" y="386843"/>
                </a:cubicBezTo>
                <a:lnTo>
                  <a:pt x="905434" y="41407"/>
                </a:lnTo>
                <a:cubicBezTo>
                  <a:pt x="905618" y="26574"/>
                  <a:pt x="913559" y="12940"/>
                  <a:pt x="926406" y="5576"/>
                </a:cubicBezTo>
                <a:cubicBezTo>
                  <a:pt x="933049" y="1767"/>
                  <a:pt x="940479" y="-93"/>
                  <a:pt x="947886" y="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73">
            <a:extLst>
              <a:ext uri="{FF2B5EF4-FFF2-40B4-BE49-F238E27FC236}">
                <a16:creationId xmlns:a16="http://schemas.microsoft.com/office/drawing/2014/main" id="{020D4076-C79A-8347-AE43-4B8347319EF8}"/>
              </a:ext>
            </a:extLst>
          </p:cNvPr>
          <p:cNvSpPr/>
          <p:nvPr/>
        </p:nvSpPr>
        <p:spPr>
          <a:xfrm>
            <a:off x="3832849" y="2933100"/>
            <a:ext cx="2089746" cy="2858209"/>
          </a:xfrm>
          <a:custGeom>
            <a:avLst/>
            <a:gdLst>
              <a:gd name="connsiteX0" fmla="*/ 411919 w 1360108"/>
              <a:gd name="connsiteY0" fmla="*/ 3 h 1860261"/>
              <a:gd name="connsiteX1" fmla="*/ 433439 w 1360108"/>
              <a:gd name="connsiteY1" fmla="*/ 5639 h 1860261"/>
              <a:gd name="connsiteX2" fmla="*/ 454416 w 1360108"/>
              <a:gd name="connsiteY2" fmla="*/ 41466 h 1860261"/>
              <a:gd name="connsiteX3" fmla="*/ 449842 w 1360108"/>
              <a:gd name="connsiteY3" fmla="*/ 386903 h 1860261"/>
              <a:gd name="connsiteX4" fmla="*/ 471203 w 1360108"/>
              <a:gd name="connsiteY4" fmla="*/ 467229 h 1860261"/>
              <a:gd name="connsiteX5" fmla="*/ 527339 w 1360108"/>
              <a:gd name="connsiteY5" fmla="*/ 521901 h 1860261"/>
              <a:gd name="connsiteX6" fmla="*/ 967418 w 1360108"/>
              <a:gd name="connsiteY6" fmla="*/ 773374 h 1860261"/>
              <a:gd name="connsiteX7" fmla="*/ 961645 w 1360108"/>
              <a:gd name="connsiteY7" fmla="*/ 1278456 h 1860261"/>
              <a:gd name="connsiteX8" fmla="*/ 980548 w 1360108"/>
              <a:gd name="connsiteY8" fmla="*/ 1354501 h 1860261"/>
              <a:gd name="connsiteX9" fmla="*/ 1039141 w 1360108"/>
              <a:gd name="connsiteY9" fmla="*/ 1413454 h 1860261"/>
              <a:gd name="connsiteX10" fmla="*/ 1339747 w 1360108"/>
              <a:gd name="connsiteY10" fmla="*/ 1583700 h 1860261"/>
              <a:gd name="connsiteX11" fmla="*/ 1360107 w 1360108"/>
              <a:gd name="connsiteY11" fmla="*/ 1619882 h 1860261"/>
              <a:gd name="connsiteX12" fmla="*/ 1337995 w 1360108"/>
              <a:gd name="connsiteY12" fmla="*/ 1656561 h 1860261"/>
              <a:gd name="connsiteX13" fmla="*/ 1013053 w 1360108"/>
              <a:gd name="connsiteY13" fmla="*/ 1843096 h 1860261"/>
              <a:gd name="connsiteX14" fmla="*/ 951908 w 1360108"/>
              <a:gd name="connsiteY14" fmla="*/ 1860208 h 1860261"/>
              <a:gd name="connsiteX15" fmla="*/ 885594 w 1360108"/>
              <a:gd name="connsiteY15" fmla="*/ 1844715 h 1860261"/>
              <a:gd name="connsiteX16" fmla="*/ 61822 w 1360108"/>
              <a:gd name="connsiteY16" fmla="*/ 1363163 h 1860261"/>
              <a:gd name="connsiteX17" fmla="*/ 33145 w 1360108"/>
              <a:gd name="connsiteY17" fmla="*/ 1342325 h 1860261"/>
              <a:gd name="connsiteX18" fmla="*/ 3919 w 1360108"/>
              <a:gd name="connsiteY18" fmla="*/ 1291414 h 1860261"/>
              <a:gd name="connsiteX19" fmla="*/ 431 w 1360108"/>
              <a:gd name="connsiteY19" fmla="*/ 1256219 h 1860261"/>
              <a:gd name="connsiteX20" fmla="*/ 0 w 1360108"/>
              <a:gd name="connsiteY20" fmla="*/ 302022 h 1860261"/>
              <a:gd name="connsiteX21" fmla="*/ 20061 w 1360108"/>
              <a:gd name="connsiteY21" fmla="*/ 236945 h 1860261"/>
              <a:gd name="connsiteX22" fmla="*/ 65628 w 1360108"/>
              <a:gd name="connsiteY22" fmla="*/ 192696 h 1860261"/>
              <a:gd name="connsiteX23" fmla="*/ 390571 w 1360108"/>
              <a:gd name="connsiteY23" fmla="*/ 6160 h 1860261"/>
              <a:gd name="connsiteX24" fmla="*/ 411919 w 1360108"/>
              <a:gd name="connsiteY24" fmla="*/ 3 h 1860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60108" h="1860261">
                <a:moveTo>
                  <a:pt x="411919" y="3"/>
                </a:moveTo>
                <a:cubicBezTo>
                  <a:pt x="419332" y="-85"/>
                  <a:pt x="426773" y="1792"/>
                  <a:pt x="433439" y="5639"/>
                </a:cubicBezTo>
                <a:cubicBezTo>
                  <a:pt x="446242" y="13026"/>
                  <a:pt x="454230" y="26633"/>
                  <a:pt x="454416" y="41466"/>
                </a:cubicBezTo>
                <a:lnTo>
                  <a:pt x="449842" y="386903"/>
                </a:lnTo>
                <a:cubicBezTo>
                  <a:pt x="449338" y="415142"/>
                  <a:pt x="456720" y="442919"/>
                  <a:pt x="471203" y="467229"/>
                </a:cubicBezTo>
                <a:cubicBezTo>
                  <a:pt x="484765" y="490036"/>
                  <a:pt x="504151" y="508889"/>
                  <a:pt x="527339" y="521901"/>
                </a:cubicBezTo>
                <a:lnTo>
                  <a:pt x="967418" y="773374"/>
                </a:lnTo>
                <a:lnTo>
                  <a:pt x="961645" y="1278456"/>
                </a:lnTo>
                <a:cubicBezTo>
                  <a:pt x="961188" y="1305041"/>
                  <a:pt x="967693" y="1331289"/>
                  <a:pt x="980548" y="1354501"/>
                </a:cubicBezTo>
                <a:cubicBezTo>
                  <a:pt x="994238" y="1379267"/>
                  <a:pt x="1014501" y="1399649"/>
                  <a:pt x="1039141" y="1413454"/>
                </a:cubicBezTo>
                <a:lnTo>
                  <a:pt x="1339747" y="1583700"/>
                </a:lnTo>
                <a:cubicBezTo>
                  <a:pt x="1352462" y="1591341"/>
                  <a:pt x="1360229" y="1605075"/>
                  <a:pt x="1360107" y="1619882"/>
                </a:cubicBezTo>
                <a:cubicBezTo>
                  <a:pt x="1359984" y="1635197"/>
                  <a:pt x="1351537" y="1649295"/>
                  <a:pt x="1337995" y="1656561"/>
                </a:cubicBezTo>
                <a:lnTo>
                  <a:pt x="1013053" y="1843096"/>
                </a:lnTo>
                <a:cubicBezTo>
                  <a:pt x="994349" y="1853630"/>
                  <a:pt x="973365" y="1859477"/>
                  <a:pt x="951908" y="1860208"/>
                </a:cubicBezTo>
                <a:cubicBezTo>
                  <a:pt x="928821" y="1860859"/>
                  <a:pt x="905924" y="1855505"/>
                  <a:pt x="885594" y="1844715"/>
                </a:cubicBezTo>
                <a:lnTo>
                  <a:pt x="61822" y="1363163"/>
                </a:lnTo>
                <a:cubicBezTo>
                  <a:pt x="51217" y="1357766"/>
                  <a:pt x="41541" y="1350718"/>
                  <a:pt x="33145" y="1342325"/>
                </a:cubicBezTo>
                <a:cubicBezTo>
                  <a:pt x="19079" y="1328244"/>
                  <a:pt x="8986" y="1310662"/>
                  <a:pt x="3919" y="1291414"/>
                </a:cubicBezTo>
                <a:cubicBezTo>
                  <a:pt x="906" y="1279932"/>
                  <a:pt x="-257" y="1268099"/>
                  <a:pt x="431" y="1256219"/>
                </a:cubicBezTo>
                <a:lnTo>
                  <a:pt x="0" y="302022"/>
                </a:lnTo>
                <a:cubicBezTo>
                  <a:pt x="934" y="278923"/>
                  <a:pt x="7857" y="256553"/>
                  <a:pt x="20061" y="236945"/>
                </a:cubicBezTo>
                <a:cubicBezTo>
                  <a:pt x="31469" y="218708"/>
                  <a:pt x="47056" y="203459"/>
                  <a:pt x="65628" y="192696"/>
                </a:cubicBezTo>
                <a:lnTo>
                  <a:pt x="390571" y="6160"/>
                </a:lnTo>
                <a:cubicBezTo>
                  <a:pt x="397123" y="2145"/>
                  <a:pt x="404507" y="91"/>
                  <a:pt x="411919" y="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4">
            <a:extLst>
              <a:ext uri="{FF2B5EF4-FFF2-40B4-BE49-F238E27FC236}">
                <a16:creationId xmlns:a16="http://schemas.microsoft.com/office/drawing/2014/main" id="{58289841-ED5E-724F-A7EF-F06625041464}"/>
              </a:ext>
            </a:extLst>
          </p:cNvPr>
          <p:cNvSpPr/>
          <p:nvPr/>
        </p:nvSpPr>
        <p:spPr>
          <a:xfrm>
            <a:off x="5433529" y="4180491"/>
            <a:ext cx="1324941" cy="1135001"/>
          </a:xfrm>
          <a:custGeom>
            <a:avLst/>
            <a:gdLst>
              <a:gd name="connsiteX0" fmla="*/ 30508 w 862336"/>
              <a:gd name="connsiteY0" fmla="*/ 2426 h 738714"/>
              <a:gd name="connsiteX1" fmla="*/ 349284 w 862336"/>
              <a:gd name="connsiteY1" fmla="*/ 179105 h 738714"/>
              <a:gd name="connsiteX2" fmla="*/ 429028 w 862336"/>
              <a:gd name="connsiteY2" fmla="*/ 199117 h 738714"/>
              <a:gd name="connsiteX3" fmla="*/ 499947 w 862336"/>
              <a:gd name="connsiteY3" fmla="*/ 181812 h 738714"/>
              <a:gd name="connsiteX4" fmla="*/ 834177 w 862336"/>
              <a:gd name="connsiteY4" fmla="*/ 2426 h 738714"/>
              <a:gd name="connsiteX5" fmla="*/ 852905 w 862336"/>
              <a:gd name="connsiteY5" fmla="*/ 2563 h 738714"/>
              <a:gd name="connsiteX6" fmla="*/ 862329 w 862336"/>
              <a:gd name="connsiteY6" fmla="*/ 19491 h 738714"/>
              <a:gd name="connsiteX7" fmla="*/ 860013 w 862336"/>
              <a:gd name="connsiteY7" fmla="*/ 465575 h 738714"/>
              <a:gd name="connsiteX8" fmla="*/ 852985 w 862336"/>
              <a:gd name="connsiteY8" fmla="*/ 493365 h 738714"/>
              <a:gd name="connsiteX9" fmla="*/ 831981 w 862336"/>
              <a:gd name="connsiteY9" fmla="*/ 515878 h 738714"/>
              <a:gd name="connsiteX10" fmla="*/ 457899 w 862336"/>
              <a:gd name="connsiteY10" fmla="*/ 730387 h 738714"/>
              <a:gd name="connsiteX11" fmla="*/ 443324 w 862336"/>
              <a:gd name="connsiteY11" fmla="*/ 736967 h 738714"/>
              <a:gd name="connsiteX12" fmla="*/ 416769 w 862336"/>
              <a:gd name="connsiteY12" fmla="*/ 736967 h 738714"/>
              <a:gd name="connsiteX13" fmla="*/ 402194 w 862336"/>
              <a:gd name="connsiteY13" fmla="*/ 730387 h 738714"/>
              <a:gd name="connsiteX14" fmla="*/ 28112 w 862336"/>
              <a:gd name="connsiteY14" fmla="*/ 515878 h 738714"/>
              <a:gd name="connsiteX15" fmla="*/ 7108 w 862336"/>
              <a:gd name="connsiteY15" fmla="*/ 493365 h 738714"/>
              <a:gd name="connsiteX16" fmla="*/ 0 w 862336"/>
              <a:gd name="connsiteY16" fmla="*/ 465575 h 738714"/>
              <a:gd name="connsiteX17" fmla="*/ 2276 w 862336"/>
              <a:gd name="connsiteY17" fmla="*/ 19491 h 738714"/>
              <a:gd name="connsiteX18" fmla="*/ 11740 w 862336"/>
              <a:gd name="connsiteY18" fmla="*/ 2563 h 738714"/>
              <a:gd name="connsiteX19" fmla="*/ 30508 w 862336"/>
              <a:gd name="connsiteY19" fmla="*/ 2426 h 738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62336" h="738714">
                <a:moveTo>
                  <a:pt x="30508" y="2426"/>
                </a:moveTo>
                <a:lnTo>
                  <a:pt x="349284" y="179105"/>
                </a:lnTo>
                <a:cubicBezTo>
                  <a:pt x="373683" y="192538"/>
                  <a:pt x="401156" y="199425"/>
                  <a:pt x="429028" y="199117"/>
                </a:cubicBezTo>
                <a:cubicBezTo>
                  <a:pt x="453706" y="198843"/>
                  <a:pt x="477945" y="192915"/>
                  <a:pt x="499947" y="181812"/>
                </a:cubicBezTo>
                <a:lnTo>
                  <a:pt x="834177" y="2426"/>
                </a:lnTo>
                <a:cubicBezTo>
                  <a:pt x="840007" y="-864"/>
                  <a:pt x="847155" y="-795"/>
                  <a:pt x="852905" y="2563"/>
                </a:cubicBezTo>
                <a:cubicBezTo>
                  <a:pt x="858935" y="6058"/>
                  <a:pt x="862529" y="12569"/>
                  <a:pt x="862329" y="19491"/>
                </a:cubicBezTo>
                <a:lnTo>
                  <a:pt x="860013" y="465575"/>
                </a:lnTo>
                <a:cubicBezTo>
                  <a:pt x="859973" y="475272"/>
                  <a:pt x="857537" y="484798"/>
                  <a:pt x="852985" y="493365"/>
                </a:cubicBezTo>
                <a:cubicBezTo>
                  <a:pt x="848034" y="502583"/>
                  <a:pt x="840806" y="510327"/>
                  <a:pt x="831981" y="515878"/>
                </a:cubicBezTo>
                <a:lnTo>
                  <a:pt x="457899" y="730387"/>
                </a:lnTo>
                <a:cubicBezTo>
                  <a:pt x="453427" y="733334"/>
                  <a:pt x="448475" y="735562"/>
                  <a:pt x="443324" y="736967"/>
                </a:cubicBezTo>
                <a:cubicBezTo>
                  <a:pt x="434619" y="739297"/>
                  <a:pt x="425474" y="739297"/>
                  <a:pt x="416769" y="736967"/>
                </a:cubicBezTo>
                <a:cubicBezTo>
                  <a:pt x="411578" y="735562"/>
                  <a:pt x="406667" y="733334"/>
                  <a:pt x="402194" y="730387"/>
                </a:cubicBezTo>
                <a:lnTo>
                  <a:pt x="28112" y="515878"/>
                </a:lnTo>
                <a:cubicBezTo>
                  <a:pt x="19287" y="510327"/>
                  <a:pt x="12060" y="502583"/>
                  <a:pt x="7108" y="493365"/>
                </a:cubicBezTo>
                <a:cubicBezTo>
                  <a:pt x="2516" y="484798"/>
                  <a:pt x="80" y="475272"/>
                  <a:pt x="0" y="465575"/>
                </a:cubicBezTo>
                <a:lnTo>
                  <a:pt x="2276" y="19491"/>
                </a:lnTo>
                <a:cubicBezTo>
                  <a:pt x="2117" y="12535"/>
                  <a:pt x="5750" y="6058"/>
                  <a:pt x="11740" y="2563"/>
                </a:cubicBezTo>
                <a:cubicBezTo>
                  <a:pt x="17530" y="-795"/>
                  <a:pt x="24678" y="-864"/>
                  <a:pt x="30508" y="242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2880" rtlCol="0" anchor="b"/>
          <a:lstStyle/>
          <a:p>
            <a:pPr algn="ctr"/>
            <a:endParaRPr lang="en-US" sz="4000" b="1" dirty="0"/>
          </a:p>
        </p:txBody>
      </p:sp>
      <p:grpSp>
        <p:nvGrpSpPr>
          <p:cNvPr id="9" name="Group 75">
            <a:extLst>
              <a:ext uri="{FF2B5EF4-FFF2-40B4-BE49-F238E27FC236}">
                <a16:creationId xmlns:a16="http://schemas.microsoft.com/office/drawing/2014/main" id="{E201E4DC-B3BE-B342-8AE5-3F5E521DF9F7}"/>
              </a:ext>
            </a:extLst>
          </p:cNvPr>
          <p:cNvGrpSpPr/>
          <p:nvPr/>
        </p:nvGrpSpPr>
        <p:grpSpPr>
          <a:xfrm>
            <a:off x="8273691" y="1101298"/>
            <a:ext cx="3639430" cy="2336593"/>
            <a:chOff x="8921977" y="1405170"/>
            <a:chExt cx="2937088" cy="2336593"/>
          </a:xfrm>
        </p:grpSpPr>
        <p:sp>
          <p:nvSpPr>
            <p:cNvPr id="10" name="TextBox 76">
              <a:extLst>
                <a:ext uri="{FF2B5EF4-FFF2-40B4-BE49-F238E27FC236}">
                  <a16:creationId xmlns:a16="http://schemas.microsoft.com/office/drawing/2014/main" id="{E8BB1695-3644-324A-8F11-2BDDFEC77C2D}"/>
                </a:ext>
              </a:extLst>
            </p:cNvPr>
            <p:cNvSpPr txBox="1"/>
            <p:nvPr/>
          </p:nvSpPr>
          <p:spPr>
            <a:xfrm>
              <a:off x="8921977" y="1405170"/>
              <a:ext cx="2937088" cy="52322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/>
              <a:r>
                <a:rPr lang="en-US" sz="2800" b="1" cap="all" dirty="0">
                  <a:solidFill>
                    <a:srgbClr val="92D050"/>
                  </a:solidFill>
                </a:rPr>
                <a:t>LIO</a:t>
              </a:r>
            </a:p>
          </p:txBody>
        </p:sp>
        <p:sp>
          <p:nvSpPr>
            <p:cNvPr id="11" name="TextBox 77">
              <a:extLst>
                <a:ext uri="{FF2B5EF4-FFF2-40B4-BE49-F238E27FC236}">
                  <a16:creationId xmlns:a16="http://schemas.microsoft.com/office/drawing/2014/main" id="{0079942E-1484-6B42-9124-6CBE093AA512}"/>
                </a:ext>
              </a:extLst>
            </p:cNvPr>
            <p:cNvSpPr txBox="1"/>
            <p:nvPr/>
          </p:nvSpPr>
          <p:spPr>
            <a:xfrm>
              <a:off x="8929772" y="1925881"/>
              <a:ext cx="2929293" cy="1815882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r>
                <a:rPr lang="fr-FR" sz="1600" b="0" i="0" dirty="0">
                  <a:effectLst/>
                </a:rPr>
                <a:t>Ensemble coordonné d’actions menées dans le cyberespace par un État </a:t>
              </a:r>
              <a:r>
                <a:rPr lang="fr-FR" sz="1600" b="1" i="0" u="sng" dirty="0">
                  <a:effectLst/>
                </a:rPr>
                <a:t>contre des systèmes d’information ou de données</a:t>
              </a:r>
              <a:r>
                <a:rPr lang="fr-FR" sz="1600" b="0" i="0" dirty="0">
                  <a:effectLst/>
                </a:rPr>
                <a:t> pour les perturber, les modifier, les dégrader ou les détruire.</a:t>
              </a:r>
              <a:endParaRPr lang="en-US" sz="1600" dirty="0"/>
            </a:p>
          </p:txBody>
        </p:sp>
      </p:grpSp>
      <p:grpSp>
        <p:nvGrpSpPr>
          <p:cNvPr id="12" name="Group 78">
            <a:extLst>
              <a:ext uri="{FF2B5EF4-FFF2-40B4-BE49-F238E27FC236}">
                <a16:creationId xmlns:a16="http://schemas.microsoft.com/office/drawing/2014/main" id="{14BC0F19-CA4B-044F-91BD-0964669A1EC5}"/>
              </a:ext>
            </a:extLst>
          </p:cNvPr>
          <p:cNvGrpSpPr/>
          <p:nvPr/>
        </p:nvGrpSpPr>
        <p:grpSpPr>
          <a:xfrm>
            <a:off x="8754911" y="3032505"/>
            <a:ext cx="2937088" cy="1844150"/>
            <a:chOff x="8921977" y="4011831"/>
            <a:chExt cx="2937088" cy="1844150"/>
          </a:xfrm>
        </p:grpSpPr>
        <p:sp>
          <p:nvSpPr>
            <p:cNvPr id="13" name="TextBox 79">
              <a:extLst>
                <a:ext uri="{FF2B5EF4-FFF2-40B4-BE49-F238E27FC236}">
                  <a16:creationId xmlns:a16="http://schemas.microsoft.com/office/drawing/2014/main" id="{255CB58F-6029-C443-A511-02D0BF2B88BE}"/>
                </a:ext>
              </a:extLst>
            </p:cNvPr>
            <p:cNvSpPr txBox="1"/>
            <p:nvPr/>
          </p:nvSpPr>
          <p:spPr>
            <a:xfrm>
              <a:off x="8921977" y="4011831"/>
              <a:ext cx="2937088" cy="52322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/>
              <a:r>
                <a:rPr lang="en-US" sz="2800" b="1" cap="all" dirty="0">
                  <a:solidFill>
                    <a:srgbClr val="92D050"/>
                  </a:solidFill>
                </a:rPr>
                <a:t>LID</a:t>
              </a:r>
            </a:p>
          </p:txBody>
        </p:sp>
        <p:sp>
          <p:nvSpPr>
            <p:cNvPr id="14" name="TextBox 80">
              <a:extLst>
                <a:ext uri="{FF2B5EF4-FFF2-40B4-BE49-F238E27FC236}">
                  <a16:creationId xmlns:a16="http://schemas.microsoft.com/office/drawing/2014/main" id="{AAB5CA7E-7B84-B342-A6B6-3FE55C6C79F2}"/>
                </a:ext>
              </a:extLst>
            </p:cNvPr>
            <p:cNvSpPr txBox="1"/>
            <p:nvPr/>
          </p:nvSpPr>
          <p:spPr>
            <a:xfrm>
              <a:off x="8929772" y="4532542"/>
              <a:ext cx="2929293" cy="1323439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r>
                <a:rPr lang="fr-FR" sz="1600" dirty="0"/>
                <a:t>Ensemble des actions conduites pour </a:t>
              </a:r>
              <a:r>
                <a:rPr lang="fr-FR" sz="1600" b="1" u="sng" dirty="0"/>
                <a:t>faire face à un risque, une menace ou à une cyberattaque réelle</a:t>
              </a:r>
              <a:r>
                <a:rPr lang="fr-FR" sz="1600" dirty="0"/>
                <a:t>. (anticiper, détecter et réagir)</a:t>
              </a:r>
              <a:endPara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8" name="Group 84">
            <a:extLst>
              <a:ext uri="{FF2B5EF4-FFF2-40B4-BE49-F238E27FC236}">
                <a16:creationId xmlns:a16="http://schemas.microsoft.com/office/drawing/2014/main" id="{D4185FF6-2D52-7342-8470-F6D2386F411A}"/>
              </a:ext>
            </a:extLst>
          </p:cNvPr>
          <p:cNvGrpSpPr/>
          <p:nvPr/>
        </p:nvGrpSpPr>
        <p:grpSpPr>
          <a:xfrm>
            <a:off x="387053" y="243818"/>
            <a:ext cx="4138828" cy="1844150"/>
            <a:chOff x="332936" y="2566211"/>
            <a:chExt cx="2937088" cy="1844150"/>
          </a:xfrm>
        </p:grpSpPr>
        <p:sp>
          <p:nvSpPr>
            <p:cNvPr id="19" name="TextBox 85">
              <a:extLst>
                <a:ext uri="{FF2B5EF4-FFF2-40B4-BE49-F238E27FC236}">
                  <a16:creationId xmlns:a16="http://schemas.microsoft.com/office/drawing/2014/main" id="{060FFAFA-F3C7-6744-94DD-9865B416A912}"/>
                </a:ext>
              </a:extLst>
            </p:cNvPr>
            <p:cNvSpPr txBox="1"/>
            <p:nvPr/>
          </p:nvSpPr>
          <p:spPr>
            <a:xfrm>
              <a:off x="332936" y="2566211"/>
              <a:ext cx="2937088" cy="52322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/>
              <a:r>
                <a:rPr lang="en-US" sz="2800" b="1" cap="all" dirty="0">
                  <a:solidFill>
                    <a:srgbClr val="FFFF00"/>
                  </a:solidFill>
                </a:rPr>
                <a:t>Guerre</a:t>
              </a:r>
              <a:r>
                <a:rPr lang="en-US" sz="2000" b="1" cap="all" dirty="0">
                  <a:solidFill>
                    <a:srgbClr val="FFFF00"/>
                  </a:solidFill>
                </a:rPr>
                <a:t> </a:t>
              </a:r>
              <a:r>
                <a:rPr lang="en-US" sz="2800" b="1" cap="all" dirty="0" err="1">
                  <a:solidFill>
                    <a:srgbClr val="FFFF00"/>
                  </a:solidFill>
                </a:rPr>
                <a:t>electronique</a:t>
              </a:r>
              <a:endParaRPr lang="en-US" sz="2800" b="1" cap="all" dirty="0">
                <a:solidFill>
                  <a:srgbClr val="FFFF00"/>
                </a:solidFill>
              </a:endParaRPr>
            </a:p>
          </p:txBody>
        </p:sp>
        <p:sp>
          <p:nvSpPr>
            <p:cNvPr id="20" name="TextBox 86">
              <a:extLst>
                <a:ext uri="{FF2B5EF4-FFF2-40B4-BE49-F238E27FC236}">
                  <a16:creationId xmlns:a16="http://schemas.microsoft.com/office/drawing/2014/main" id="{AC860ED6-51B1-5B49-8A1E-FCEA0056EB3D}"/>
                </a:ext>
              </a:extLst>
            </p:cNvPr>
            <p:cNvSpPr txBox="1"/>
            <p:nvPr/>
          </p:nvSpPr>
          <p:spPr>
            <a:xfrm>
              <a:off x="340731" y="3086922"/>
              <a:ext cx="2929293" cy="1323439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r"/>
              <a:r>
                <a:rPr lang="fr-FR" sz="1600" b="0" i="0" dirty="0">
                  <a:effectLst/>
                </a:rPr>
                <a:t>Opérations visant à acquérir la maîtrise du </a:t>
              </a:r>
              <a:r>
                <a:rPr lang="fr-FR" sz="1600" b="0" i="0" u="none" strike="noStrike" dirty="0">
                  <a:effectLst/>
                  <a:hlinkClick r:id="rId2" tooltip="Spectre électromagnétique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spectre électromagnétique</a:t>
              </a:r>
              <a:r>
                <a:rPr lang="fr-FR" sz="1600" b="0" i="0" dirty="0">
                  <a:effectLst/>
                </a:rPr>
                <a:t>, pour intercepter et/ou </a:t>
              </a:r>
              <a:r>
                <a:rPr lang="fr-FR" sz="1600" b="0" i="0" u="none" strike="noStrike" dirty="0">
                  <a:effectLst/>
                  <a:hlinkClick r:id="rId3" tooltip="Brouillage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brouiller</a:t>
              </a:r>
              <a:r>
                <a:rPr lang="fr-FR" sz="1600" b="0" i="0" dirty="0">
                  <a:effectLst/>
                </a:rPr>
                <a:t> les ordres ou informations circulant dans les systèmes de communication de l'adversaire</a:t>
              </a:r>
              <a:endParaRPr lang="en-US" sz="1600" dirty="0"/>
            </a:p>
          </p:txBody>
        </p:sp>
      </p:grpSp>
      <p:grpSp>
        <p:nvGrpSpPr>
          <p:cNvPr id="25" name="Group 81">
            <a:extLst>
              <a:ext uri="{FF2B5EF4-FFF2-40B4-BE49-F238E27FC236}">
                <a16:creationId xmlns:a16="http://schemas.microsoft.com/office/drawing/2014/main" id="{FC5E9D79-9ABB-5B42-8B25-FD612F497830}"/>
              </a:ext>
            </a:extLst>
          </p:cNvPr>
          <p:cNvGrpSpPr/>
          <p:nvPr/>
        </p:nvGrpSpPr>
        <p:grpSpPr>
          <a:xfrm>
            <a:off x="312843" y="4150954"/>
            <a:ext cx="3319154" cy="2582814"/>
            <a:chOff x="332936" y="2566211"/>
            <a:chExt cx="2937088" cy="2582814"/>
          </a:xfrm>
        </p:grpSpPr>
        <p:sp>
          <p:nvSpPr>
            <p:cNvPr id="26" name="TextBox 82">
              <a:extLst>
                <a:ext uri="{FF2B5EF4-FFF2-40B4-BE49-F238E27FC236}">
                  <a16:creationId xmlns:a16="http://schemas.microsoft.com/office/drawing/2014/main" id="{B7CB220E-E1E9-4B42-A873-5CD4C16F0332}"/>
                </a:ext>
              </a:extLst>
            </p:cNvPr>
            <p:cNvSpPr txBox="1"/>
            <p:nvPr/>
          </p:nvSpPr>
          <p:spPr>
            <a:xfrm>
              <a:off x="332936" y="2566211"/>
              <a:ext cx="2937088" cy="52322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/>
              <a:r>
                <a:rPr lang="en-US" sz="2800" b="1" cap="all" dirty="0">
                  <a:solidFill>
                    <a:srgbClr val="00B0F0"/>
                  </a:solidFill>
                </a:rPr>
                <a:t>Influence</a:t>
              </a:r>
            </a:p>
          </p:txBody>
        </p:sp>
        <p:sp>
          <p:nvSpPr>
            <p:cNvPr id="27" name="TextBox 83">
              <a:extLst>
                <a:ext uri="{FF2B5EF4-FFF2-40B4-BE49-F238E27FC236}">
                  <a16:creationId xmlns:a16="http://schemas.microsoft.com/office/drawing/2014/main" id="{8ED0C3AB-1109-8A4A-8E84-2EBBCB7A6B11}"/>
                </a:ext>
              </a:extLst>
            </p:cNvPr>
            <p:cNvSpPr txBox="1"/>
            <p:nvPr/>
          </p:nvSpPr>
          <p:spPr>
            <a:xfrm>
              <a:off x="340731" y="3086922"/>
              <a:ext cx="2929293" cy="2062103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r"/>
              <a:r>
                <a:rPr lang="fr-FR" sz="1600" dirty="0"/>
                <a:t>Activités dont l’objet est d’obtenir un effet sur les comportements d’individus, de groupes ou d’organisations (appelés </a:t>
              </a:r>
              <a:r>
                <a:rPr lang="fr-FR" sz="1600" dirty="0" err="1"/>
                <a:t>infocibles</a:t>
              </a:r>
              <a:r>
                <a:rPr lang="fr-FR" sz="1600" dirty="0"/>
                <a:t>) afin de contribuer à l’atteinte des objectifs politiques et militaires</a:t>
              </a:r>
              <a:endPara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3" name="ZoneTexte 22">
            <a:extLst>
              <a:ext uri="{FF2B5EF4-FFF2-40B4-BE49-F238E27FC236}">
                <a16:creationId xmlns:a16="http://schemas.microsoft.com/office/drawing/2014/main" id="{A52FD2FA-1712-6344-A351-29AB3265830C}"/>
              </a:ext>
            </a:extLst>
          </p:cNvPr>
          <p:cNvSpPr txBox="1"/>
          <p:nvPr/>
        </p:nvSpPr>
        <p:spPr>
          <a:xfrm>
            <a:off x="5219485" y="3359413"/>
            <a:ext cx="17360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CHAMPS IMMATÉRIELS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D0297499-5203-F54A-B594-B2AE86514EF8}"/>
              </a:ext>
            </a:extLst>
          </p:cNvPr>
          <p:cNvSpPr txBox="1"/>
          <p:nvPr/>
        </p:nvSpPr>
        <p:spPr>
          <a:xfrm>
            <a:off x="5219484" y="1458686"/>
            <a:ext cx="1819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ESPACE ELECTRO-MAGNÉTIQUE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D8F2C835-4F90-664F-87DA-6A7581BF6BD7}"/>
              </a:ext>
            </a:extLst>
          </p:cNvPr>
          <p:cNvSpPr txBox="1"/>
          <p:nvPr/>
        </p:nvSpPr>
        <p:spPr>
          <a:xfrm>
            <a:off x="6730063" y="4173583"/>
            <a:ext cx="1819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ESPACE NUMÉRIQUE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9F8F5D84-3660-F141-B2F4-2C2D8FEB767F}"/>
              </a:ext>
            </a:extLst>
          </p:cNvPr>
          <p:cNvSpPr txBox="1"/>
          <p:nvPr/>
        </p:nvSpPr>
        <p:spPr>
          <a:xfrm>
            <a:off x="3680945" y="4108390"/>
            <a:ext cx="1819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ESPACE INFORMATION</a:t>
            </a:r>
          </a:p>
          <a:p>
            <a:pPr algn="ctr"/>
            <a:r>
              <a:rPr lang="fr-FR" sz="2000" dirty="0"/>
              <a:t>NEL</a:t>
            </a:r>
          </a:p>
        </p:txBody>
      </p:sp>
      <p:grpSp>
        <p:nvGrpSpPr>
          <p:cNvPr id="28" name="Group 81">
            <a:extLst>
              <a:ext uri="{FF2B5EF4-FFF2-40B4-BE49-F238E27FC236}">
                <a16:creationId xmlns:a16="http://schemas.microsoft.com/office/drawing/2014/main" id="{B400B39A-7E82-4D45-AA24-C36DA6DBAF11}"/>
              </a:ext>
            </a:extLst>
          </p:cNvPr>
          <p:cNvGrpSpPr/>
          <p:nvPr/>
        </p:nvGrpSpPr>
        <p:grpSpPr>
          <a:xfrm>
            <a:off x="5762664" y="4985882"/>
            <a:ext cx="6207781" cy="1729655"/>
            <a:chOff x="313429" y="2248817"/>
            <a:chExt cx="2956595" cy="2486381"/>
          </a:xfrm>
        </p:grpSpPr>
        <p:sp>
          <p:nvSpPr>
            <p:cNvPr id="29" name="TextBox 82">
              <a:extLst>
                <a:ext uri="{FF2B5EF4-FFF2-40B4-BE49-F238E27FC236}">
                  <a16:creationId xmlns:a16="http://schemas.microsoft.com/office/drawing/2014/main" id="{52E46F19-44D5-4646-8D12-E278A1A1807B}"/>
                </a:ext>
              </a:extLst>
            </p:cNvPr>
            <p:cNvSpPr txBox="1"/>
            <p:nvPr/>
          </p:nvSpPr>
          <p:spPr>
            <a:xfrm>
              <a:off x="332936" y="2248817"/>
              <a:ext cx="2937088" cy="84061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/>
              <a:r>
                <a:rPr lang="en-US" sz="3200" b="1" cap="all" dirty="0">
                  <a:solidFill>
                    <a:srgbClr val="0070C0"/>
                  </a:solidFill>
                </a:rPr>
                <a:t>			 			L2I</a:t>
              </a:r>
              <a:endParaRPr lang="en-US" sz="2000" b="1" cap="all" dirty="0">
                <a:solidFill>
                  <a:srgbClr val="0070C0"/>
                </a:solidFill>
              </a:endParaRPr>
            </a:p>
          </p:txBody>
        </p:sp>
        <p:sp>
          <p:nvSpPr>
            <p:cNvPr id="30" name="TextBox 83">
              <a:extLst>
                <a:ext uri="{FF2B5EF4-FFF2-40B4-BE49-F238E27FC236}">
                  <a16:creationId xmlns:a16="http://schemas.microsoft.com/office/drawing/2014/main" id="{FADE2B7F-337B-5F4B-B828-0B4011A61913}"/>
                </a:ext>
              </a:extLst>
            </p:cNvPr>
            <p:cNvSpPr txBox="1"/>
            <p:nvPr/>
          </p:nvSpPr>
          <p:spPr>
            <a:xfrm>
              <a:off x="313429" y="2832753"/>
              <a:ext cx="2929293" cy="1902445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r"/>
              <a:r>
                <a:rPr lang="fr-FR" sz="1600" dirty="0"/>
                <a:t>Opérations militaires conduites dans la </a:t>
              </a:r>
              <a:r>
                <a:rPr lang="fr-FR" sz="1600" b="1" u="sng" dirty="0"/>
                <a:t>couche informationnelle du cyberespace</a:t>
              </a:r>
              <a:r>
                <a:rPr lang="fr-FR" sz="1600" dirty="0"/>
                <a:t> pour détecter, caractériser et contrer les attaques, appuyer la </a:t>
              </a:r>
              <a:r>
                <a:rPr lang="fr-FR" sz="1600" dirty="0" err="1"/>
                <a:t>StratCom</a:t>
              </a:r>
              <a:r>
                <a:rPr lang="fr-FR" sz="1600" dirty="0"/>
                <a:t>, renseigner ou faire de la déception, de façon autonome ou en combinaison avec d’autres opérations</a:t>
              </a:r>
              <a:endPara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34" name="Forme libre 33">
            <a:extLst>
              <a:ext uri="{FF2B5EF4-FFF2-40B4-BE49-F238E27FC236}">
                <a16:creationId xmlns:a16="http://schemas.microsoft.com/office/drawing/2014/main" id="{29029195-4E04-CD40-806A-DCBD8575DBFE}"/>
              </a:ext>
            </a:extLst>
          </p:cNvPr>
          <p:cNvSpPr/>
          <p:nvPr/>
        </p:nvSpPr>
        <p:spPr>
          <a:xfrm>
            <a:off x="5397190" y="2375210"/>
            <a:ext cx="3077737" cy="3534936"/>
          </a:xfrm>
          <a:custGeom>
            <a:avLst/>
            <a:gdLst>
              <a:gd name="connsiteX0" fmla="*/ 0 w 3077737"/>
              <a:gd name="connsiteY0" fmla="*/ 1784195 h 3534936"/>
              <a:gd name="connsiteX1" fmla="*/ 0 w 3077737"/>
              <a:gd name="connsiteY1" fmla="*/ 2631688 h 3534936"/>
              <a:gd name="connsiteX2" fmla="*/ 1572322 w 3077737"/>
              <a:gd name="connsiteY2" fmla="*/ 3534936 h 3534936"/>
              <a:gd name="connsiteX3" fmla="*/ 3077737 w 3077737"/>
              <a:gd name="connsiteY3" fmla="*/ 2564780 h 3534936"/>
              <a:gd name="connsiteX4" fmla="*/ 3044283 w 3077737"/>
              <a:gd name="connsiteY4" fmla="*/ 825190 h 3534936"/>
              <a:gd name="connsiteX5" fmla="*/ 1516566 w 3077737"/>
              <a:gd name="connsiteY5" fmla="*/ 0 h 3534936"/>
              <a:gd name="connsiteX6" fmla="*/ 713678 w 3077737"/>
              <a:gd name="connsiteY6" fmla="*/ 468351 h 3534936"/>
              <a:gd name="connsiteX7" fmla="*/ 1360449 w 3077737"/>
              <a:gd name="connsiteY7" fmla="*/ 992458 h 3534936"/>
              <a:gd name="connsiteX8" fmla="*/ 1360449 w 3077737"/>
              <a:gd name="connsiteY8" fmla="*/ 1750741 h 3534936"/>
              <a:gd name="connsiteX9" fmla="*/ 747132 w 3077737"/>
              <a:gd name="connsiteY9" fmla="*/ 2062975 h 3534936"/>
              <a:gd name="connsiteX10" fmla="*/ 22303 w 3077737"/>
              <a:gd name="connsiteY10" fmla="*/ 1706136 h 3534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77737" h="3534936">
                <a:moveTo>
                  <a:pt x="0" y="1784195"/>
                </a:moveTo>
                <a:lnTo>
                  <a:pt x="0" y="2631688"/>
                </a:lnTo>
                <a:lnTo>
                  <a:pt x="1572322" y="3534936"/>
                </a:lnTo>
                <a:lnTo>
                  <a:pt x="3077737" y="2564780"/>
                </a:lnTo>
                <a:lnTo>
                  <a:pt x="3044283" y="825190"/>
                </a:lnTo>
                <a:lnTo>
                  <a:pt x="1516566" y="0"/>
                </a:lnTo>
                <a:lnTo>
                  <a:pt x="713678" y="468351"/>
                </a:lnTo>
                <a:lnTo>
                  <a:pt x="1360449" y="992458"/>
                </a:lnTo>
                <a:lnTo>
                  <a:pt x="1360449" y="1750741"/>
                </a:lnTo>
                <a:lnTo>
                  <a:pt x="747132" y="2062975"/>
                </a:lnTo>
                <a:lnTo>
                  <a:pt x="22303" y="1706136"/>
                </a:lnTo>
              </a:path>
            </a:pathLst>
          </a:custGeom>
          <a:noFill/>
          <a:ln w="82550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6EC020C0-91B9-C740-A9AF-D829DAFF13E6}"/>
              </a:ext>
            </a:extLst>
          </p:cNvPr>
          <p:cNvSpPr txBox="1"/>
          <p:nvPr/>
        </p:nvSpPr>
        <p:spPr>
          <a:xfrm>
            <a:off x="7606925" y="3650000"/>
            <a:ext cx="779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FF00"/>
                </a:solidFill>
              </a:rPr>
              <a:t>LIO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ACBAADE7-C248-FA4D-8F95-1E3561CC56DF}"/>
              </a:ext>
            </a:extLst>
          </p:cNvPr>
          <p:cNvSpPr txBox="1"/>
          <p:nvPr/>
        </p:nvSpPr>
        <p:spPr>
          <a:xfrm>
            <a:off x="6899697" y="4782382"/>
            <a:ext cx="779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FF00"/>
                </a:solidFill>
              </a:rPr>
              <a:t>LID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9B30D2B2-3141-9840-9608-3E757384DAEF}"/>
              </a:ext>
            </a:extLst>
          </p:cNvPr>
          <p:cNvSpPr txBox="1"/>
          <p:nvPr/>
        </p:nvSpPr>
        <p:spPr>
          <a:xfrm>
            <a:off x="5762664" y="4548078"/>
            <a:ext cx="779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FF00"/>
                </a:solidFill>
              </a:rPr>
              <a:t>L2I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F38FCF9F-E22C-EC40-B8DF-377FD9531478}"/>
              </a:ext>
            </a:extLst>
          </p:cNvPr>
          <p:cNvSpPr txBox="1"/>
          <p:nvPr/>
        </p:nvSpPr>
        <p:spPr>
          <a:xfrm>
            <a:off x="6955570" y="2930491"/>
            <a:ext cx="779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FF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5257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  <p:bldP spid="36" grpId="0"/>
      <p:bldP spid="37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70D47A-BB30-A54E-B317-0D34BD9461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4400" dirty="0"/>
              <a:t>2. Les opérations dans l’espace numérique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CDA4E56-62FC-8D43-9E96-C365D61928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Que nous apprend la guerre d’</a:t>
            </a:r>
            <a:r>
              <a:rPr lang="fr-FR" dirty="0" err="1"/>
              <a:t>Urkaine</a:t>
            </a:r>
            <a:r>
              <a:rPr lang="fr-FR" dirty="0"/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1393956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621BCD-33D8-634E-AE0D-88D4F543D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2.1 Les opérations numériques dans la guerre en Ukraine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6D0E950-8C01-7841-B1E2-8F83486A31E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57F5420-8992-9648-8343-5544EB8C3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2050" name="Picture 2" descr="What the Russia-Ukraine war means for the future of cyber warfare | The Hill">
            <a:extLst>
              <a:ext uri="{FF2B5EF4-FFF2-40B4-BE49-F238E27FC236}">
                <a16:creationId xmlns:a16="http://schemas.microsoft.com/office/drawing/2014/main" id="{9FDC8524-C7E6-BB49-B2E9-C00F026B56A7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55" b="1675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693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021C8F-17E4-924D-92A8-48CE8C0EF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Sabotage: le cas </a:t>
            </a:r>
            <a:r>
              <a:rPr lang="fr-FR" dirty="0" err="1"/>
              <a:t>ViaSat</a:t>
            </a:r>
            <a:endParaRPr lang="fr-FR" dirty="0"/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F44D1A5A-CBA9-DC4C-90B7-0FE96019317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1038" y="2365613"/>
            <a:ext cx="4697412" cy="3541237"/>
          </a:xfrm>
        </p:spPr>
      </p:pic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D9CCC72-76F3-664C-8683-2661014CB2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6371136" cy="3599316"/>
          </a:xfrm>
        </p:spPr>
        <p:txBody>
          <a:bodyPr>
            <a:normAutofit lnSpcReduction="10000"/>
          </a:bodyPr>
          <a:lstStyle/>
          <a:p>
            <a:r>
              <a:rPr lang="fr-FR" dirty="0"/>
              <a:t>Utilisation de l’interconnexion des systèmes d’information pour détruire un certain type d’équipement (MODEMS) et priver les utilisateurs du service</a:t>
            </a:r>
          </a:p>
          <a:p>
            <a:r>
              <a:rPr lang="fr-FR" dirty="0"/>
              <a:t>Parmi les utilisateurs, forces armées ukrainiennes et nombreux opérateurs économiques en Europe </a:t>
            </a:r>
            <a:r>
              <a:rPr lang="fr-FR" dirty="0">
                <a:sym typeface="Wingdings" pitchFamily="2" charset="2"/>
              </a:rPr>
              <a:t> Confirmation du </a:t>
            </a:r>
            <a:r>
              <a:rPr lang="fr-FR" dirty="0" err="1">
                <a:sym typeface="Wingdings" pitchFamily="2" charset="2"/>
              </a:rPr>
              <a:t>trilemme</a:t>
            </a:r>
            <a:r>
              <a:rPr lang="fr-FR" dirty="0">
                <a:sym typeface="Wingdings" pitchFamily="2" charset="2"/>
              </a:rPr>
              <a:t> de </a:t>
            </a:r>
            <a:r>
              <a:rPr lang="fr-FR" dirty="0" err="1">
                <a:sym typeface="Wingdings" pitchFamily="2" charset="2"/>
              </a:rPr>
              <a:t>Maschmeyer</a:t>
            </a:r>
            <a:r>
              <a:rPr lang="fr-FR" dirty="0">
                <a:sym typeface="Wingdings" pitchFamily="2" charset="2"/>
              </a:rPr>
              <a:t> (Vitesse / Intensité / Contrôle) et du fait que les Russes ignorent manifestement la question du contrôle (</a:t>
            </a:r>
            <a:r>
              <a:rPr lang="fr-FR" dirty="0" err="1">
                <a:sym typeface="Wingdings" pitchFamily="2" charset="2"/>
              </a:rPr>
              <a:t>cf</a:t>
            </a:r>
            <a:r>
              <a:rPr lang="fr-FR" dirty="0">
                <a:sym typeface="Wingdings" pitchFamily="2" charset="2"/>
              </a:rPr>
              <a:t> </a:t>
            </a:r>
            <a:r>
              <a:rPr lang="fr-FR" dirty="0" err="1">
                <a:sym typeface="Wingdings" pitchFamily="2" charset="2"/>
              </a:rPr>
              <a:t>Petya</a:t>
            </a:r>
            <a:r>
              <a:rPr lang="fr-FR" dirty="0">
                <a:sym typeface="Wingdings" pitchFamily="2" charset="2"/>
              </a:rPr>
              <a:t>, 2017)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0C653F9-1C61-E945-BC4E-DC9484B94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439368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{61F971EA-E499-344C-B7E4-2FF80996C492}tf10001057</Template>
  <TotalTime>7350</TotalTime>
  <Words>1275</Words>
  <Application>Microsoft Macintosh PowerPoint</Application>
  <PresentationFormat>Grand écran</PresentationFormat>
  <Paragraphs>134</Paragraphs>
  <Slides>20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4" baseType="lpstr">
      <vt:lpstr>Arial</vt:lpstr>
      <vt:lpstr>Calibri</vt:lpstr>
      <vt:lpstr>Trebuchet MS</vt:lpstr>
      <vt:lpstr>Berlin</vt:lpstr>
      <vt:lpstr>Du Cyberespace à la Datasphère: la conflictualité à l’heure de la transition numérique</vt:lpstr>
      <vt:lpstr>1. L’extension du domaine de la conflictualité</vt:lpstr>
      <vt:lpstr>L’espace numérique, un champ de conflictualité</vt:lpstr>
      <vt:lpstr>Du cyberespace aux champs immatériels: de nouveaux champs de conflictualité</vt:lpstr>
      <vt:lpstr>Présentation PowerPoint</vt:lpstr>
      <vt:lpstr>Présentation PowerPoint</vt:lpstr>
      <vt:lpstr>2. Les opérations dans l’espace numérique</vt:lpstr>
      <vt:lpstr>2.1 Les opérations numériques dans la guerre en Ukraine</vt:lpstr>
      <vt:lpstr>Sabotage: le cas ViaSat</vt:lpstr>
      <vt:lpstr>Renseignement: la photo patriotique</vt:lpstr>
      <vt:lpstr>Influence : Zelensky cocaïnomane ?</vt:lpstr>
      <vt:lpstr>2.2 Quelles leçons de la guerre en Ukraine ?</vt:lpstr>
      <vt:lpstr>Constats généraux</vt:lpstr>
      <vt:lpstr>Comment expliquer le constat ?</vt:lpstr>
      <vt:lpstr>La fin définitive du mythe du Cyber Pearl Harbor</vt:lpstr>
      <vt:lpstr>3. Vers les conflits dans la Datasphère ?</vt:lpstr>
      <vt:lpstr>Des progrès techniques spectaculaires dans le recueil et le traitement des données</vt:lpstr>
      <vt:lpstr>Des applications au domaine militaire: Palantir Artificial Intelligence Platform</vt:lpstr>
      <vt:lpstr>Quatre défis majeurs</vt:lpstr>
      <vt:lpstr>Conclusion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Ukraine war : a new grammar for cyber conflicts</dc:title>
  <dc:subject/>
  <dc:creator>Utilisateur Microsoft Office</dc:creator>
  <cp:keywords/>
  <dc:description/>
  <cp:lastModifiedBy>Utilisateur Microsoft Office</cp:lastModifiedBy>
  <cp:revision>426</cp:revision>
  <dcterms:created xsi:type="dcterms:W3CDTF">2022-05-02T18:34:26Z</dcterms:created>
  <dcterms:modified xsi:type="dcterms:W3CDTF">2023-05-03T18:57:34Z</dcterms:modified>
  <cp:category/>
</cp:coreProperties>
</file>