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4"/>
    <p:sldMasterId id="2147483823" r:id="rId5"/>
    <p:sldMasterId id="2147483833" r:id="rId6"/>
  </p:sldMasterIdLst>
  <p:notesMasterIdLst>
    <p:notesMasterId r:id="rId48"/>
  </p:notesMasterIdLst>
  <p:handoutMasterIdLst>
    <p:handoutMasterId r:id="rId49"/>
  </p:handoutMasterIdLst>
  <p:sldIdLst>
    <p:sldId id="457" r:id="rId7"/>
    <p:sldId id="476" r:id="rId8"/>
    <p:sldId id="547" r:id="rId9"/>
    <p:sldId id="548" r:id="rId10"/>
    <p:sldId id="549" r:id="rId11"/>
    <p:sldId id="550" r:id="rId12"/>
    <p:sldId id="552" r:id="rId13"/>
    <p:sldId id="545" r:id="rId14"/>
    <p:sldId id="494" r:id="rId15"/>
    <p:sldId id="513" r:id="rId16"/>
    <p:sldId id="514" r:id="rId17"/>
    <p:sldId id="515" r:id="rId18"/>
    <p:sldId id="553" r:id="rId19"/>
    <p:sldId id="516" r:id="rId20"/>
    <p:sldId id="522" r:id="rId21"/>
    <p:sldId id="525" r:id="rId22"/>
    <p:sldId id="530" r:id="rId23"/>
    <p:sldId id="531" r:id="rId24"/>
    <p:sldId id="533" r:id="rId25"/>
    <p:sldId id="546" r:id="rId26"/>
    <p:sldId id="517" r:id="rId27"/>
    <p:sldId id="518" r:id="rId28"/>
    <p:sldId id="520" r:id="rId29"/>
    <p:sldId id="519" r:id="rId30"/>
    <p:sldId id="535" r:id="rId31"/>
    <p:sldId id="524" r:id="rId32"/>
    <p:sldId id="497" r:id="rId33"/>
    <p:sldId id="508" r:id="rId34"/>
    <p:sldId id="526" r:id="rId35"/>
    <p:sldId id="551" r:id="rId36"/>
    <p:sldId id="521" r:id="rId37"/>
    <p:sldId id="544" r:id="rId38"/>
    <p:sldId id="528" r:id="rId39"/>
    <p:sldId id="529" r:id="rId40"/>
    <p:sldId id="536" r:id="rId41"/>
    <p:sldId id="451" r:id="rId42"/>
    <p:sldId id="537" r:id="rId43"/>
    <p:sldId id="538" r:id="rId44"/>
    <p:sldId id="539" r:id="rId45"/>
    <p:sldId id="540" r:id="rId46"/>
    <p:sldId id="541" r:id="rId4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70652" autoAdjust="0"/>
  </p:normalViewPr>
  <p:slideViewPr>
    <p:cSldViewPr showGuides="1">
      <p:cViewPr varScale="1">
        <p:scale>
          <a:sx n="68" d="100"/>
          <a:sy n="68" d="100"/>
        </p:scale>
        <p:origin x="1374" y="6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946399" cy="49839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95" y="9"/>
            <a:ext cx="2946399" cy="498396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A7F5FC37-C885-4BCD-82E5-06239EBD0AB1}" type="datetimeFigureOut">
              <a:rPr lang="fr-FR" smtClean="0"/>
              <a:t>21/02/2025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253"/>
            <a:ext cx="2946399" cy="49839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95" y="9428253"/>
            <a:ext cx="2946399" cy="498396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20B9FE19-DE5A-4480-BC09-F89BE6F2B98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57585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7" y="11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11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21/02/2025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9" y="4715163"/>
            <a:ext cx="5438140" cy="4466986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7" y="942859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93"/>
            <a:ext cx="2945659" cy="49633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178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528186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10h45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85673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10h45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71268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154537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345327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63527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311723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432193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216759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Ceux qui ne prennent</a:t>
            </a:r>
            <a:r>
              <a:rPr lang="fr-FR" b="0" baseline="0" dirty="0" smtClean="0"/>
              <a:t> pas en compte les évolutions pour leur choix d’orientation accordent plus d’importance au salaire et au temps libre ; et moins au respect de leur valeur et à l’utilité pour la société.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=&gt; Davantage centrés sur eux même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Ceux qui sont les plus inquiets (double peur) accordent moins d’importance au salaire et à l’autonomie, mais davantage au respect de leur valeur et à l’utilité pour la société.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=&gt; Plus ouverts au commun</a:t>
            </a:r>
          </a:p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076997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693155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947421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Confiance : un levier, ils ne</a:t>
            </a:r>
            <a:r>
              <a:rPr lang="fr-FR" b="0" baseline="0" dirty="0" smtClean="0"/>
              <a:t> se sentent pas totalement démunis – des compétences d’adaptation sur les quels il faut s’appuyer : transformer la croyance en une compétence 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  <a:p>
            <a:pPr marL="0" indent="0">
              <a:buFontTx/>
              <a:buNone/>
            </a:pPr>
            <a:r>
              <a:rPr lang="fr-FR" b="0" baseline="0" dirty="0" smtClean="0"/>
              <a:t>Technologie : des peurs, mais une familiarité avec les outils, un levier pour construire des </a:t>
            </a:r>
            <a:r>
              <a:rPr lang="fr-FR" b="0" baseline="0" dirty="0" err="1" smtClean="0"/>
              <a:t>capacaités</a:t>
            </a:r>
            <a:r>
              <a:rPr lang="fr-FR" b="0" baseline="0" dirty="0" smtClean="0"/>
              <a:t> d’usage =&gt; à rapprocher du traitement de l’inquiétude 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  <a:p>
            <a:pPr marL="0" indent="0">
              <a:buFontTx/>
              <a:buNone/>
            </a:pPr>
            <a:r>
              <a:rPr lang="fr-FR" b="0" baseline="0" dirty="0" smtClean="0"/>
              <a:t>Raisons métier ... Pour soi, ok ne pas chercher à les transformer, mais levier de motivation ? Le combo est quasi impossible, jouer </a:t>
            </a:r>
            <a:r>
              <a:rPr lang="fr-FR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l’importance relative pour soi</a:t>
            </a:r>
            <a:r>
              <a:rPr lang="fr-FR" b="0" baseline="0" dirty="0" smtClean="0"/>
              <a:t>, des choix qui permettent de faire des concessions =&gt; Co de soi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449748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Entrer dans cette partie en se projetant</a:t>
            </a:r>
            <a:r>
              <a:rPr lang="fr-FR" b="0" baseline="0" dirty="0" smtClean="0"/>
              <a:t> dans le travail d’atelier, à annoncer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819257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Des rencontres,</a:t>
            </a:r>
            <a:r>
              <a:rPr lang="fr-FR" b="0" baseline="0" dirty="0" smtClean="0"/>
              <a:t> des mises en contact pour mieux appréhender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484260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Retour sur le W sur la prise de décision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098987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330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L’accélération, inéluctable, qui peut</a:t>
            </a:r>
            <a:r>
              <a:rPr lang="fr-FR" b="0" baseline="0" dirty="0" smtClean="0"/>
              <a:t> finir par tous nous dépasser... 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L’arrêter ? Ce n’est pas possible, par effet d’inertie... Mais on peut l’infléchir, l’orienter dans un sens désiré.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034552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Deux grands post-it : Co</a:t>
            </a:r>
            <a:r>
              <a:rPr lang="fr-FR" b="0" baseline="0" dirty="0" smtClean="0"/>
              <a:t> de soi &amp; Co du monde 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Plusieurs post-it moyens distribués dans la salle. Ils rédigent une piste et vont la coller sur un grand post-it</a:t>
            </a:r>
            <a:endParaRPr lang="fr-FR" b="0" dirty="0" smtClean="0"/>
          </a:p>
          <a:p>
            <a:pPr marL="0" indent="0">
              <a:buFontTx/>
              <a:buNone/>
            </a:pPr>
            <a:r>
              <a:rPr lang="fr-FR" b="0" u="sng" dirty="0" smtClean="0"/>
              <a:t>Retour...</a:t>
            </a:r>
          </a:p>
          <a:p>
            <a:pPr marL="0" indent="0">
              <a:buFontTx/>
              <a:buNone/>
            </a:pPr>
            <a:r>
              <a:rPr lang="fr-FR" b="0" dirty="0" smtClean="0"/>
              <a:t>Ont-ils échangé avec les élèves suite au passage du questionnaire ? Sous quelle forme ? ... De</a:t>
            </a:r>
            <a:r>
              <a:rPr lang="fr-FR" b="0" baseline="0" dirty="0" smtClean="0"/>
              <a:t> l’hybride est aussi une modalité qui peut être intéressante.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Partage de résultats de l’enquête : une ressource pour échanger avec les élèves ? </a:t>
            </a:r>
          </a:p>
          <a:p>
            <a:pPr marL="0" indent="0">
              <a:buFontTx/>
              <a:buNone/>
            </a:pPr>
            <a:r>
              <a:rPr lang="fr-FR" b="0" baseline="0" dirty="0" smtClean="0"/>
              <a:t>Une journée des transitions au lycée : à aborder dans tous les enseignements, permettre aux élèves d’être acteur, envisager des témoignages ou autres temps hors cours.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837632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Après</a:t>
            </a:r>
            <a:r>
              <a:rPr lang="fr-FR" b="0" baseline="0" dirty="0" smtClean="0"/>
              <a:t> production, synthèse orale des types d’idées proposées  =&gt; c’était pour tous les jeunes, on met l’accent sur des points qui révèlent des attentions particulières à avoir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901202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19614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Transition/</a:t>
            </a:r>
            <a:r>
              <a:rPr lang="fr-FR" b="0" dirty="0" err="1" smtClean="0"/>
              <a:t>transissement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89885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67417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Etre acteur de</a:t>
            </a:r>
            <a:r>
              <a:rPr lang="fr-FR" b="0" baseline="0" dirty="0" smtClean="0"/>
              <a:t> sa trajectoire (pour soi)</a:t>
            </a:r>
          </a:p>
          <a:p>
            <a:pPr marL="0" indent="0">
              <a:buFontTx/>
              <a:buNone/>
            </a:pPr>
            <a:endParaRPr lang="fr-FR" b="0" baseline="0" dirty="0" smtClean="0"/>
          </a:p>
          <a:p>
            <a:pPr marL="0" indent="0">
              <a:buFontTx/>
              <a:buNone/>
            </a:pPr>
            <a:r>
              <a:rPr lang="fr-FR" b="0" baseline="0" dirty="0" smtClean="0"/>
              <a:t>Vers : s’engager dans une trajectoire collective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41906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Tout le monde peut trouver sa place !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943101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7645942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3697650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87193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baseline="0" dirty="0" smtClean="0"/>
              <a:t> </a:t>
            </a:r>
            <a:r>
              <a:rPr lang="fr-FR" b="0" baseline="0" dirty="0" smtClean="0"/>
              <a:t>RDV : </a:t>
            </a:r>
            <a:r>
              <a:rPr lang="fr-FR" b="0" dirty="0" smtClean="0"/>
              <a:t>le mardi 17 décembre 17h-18h ou le jeudi 19 décembre 12h30-13h30 sur les nouveautés Parcoursup</a:t>
            </a:r>
          </a:p>
          <a:p>
            <a:pPr marL="0" indent="0">
              <a:buFontTx/>
              <a:buNone/>
            </a:pPr>
            <a:endParaRPr lang="fr-FR" b="0" dirty="0" smtClean="0"/>
          </a:p>
          <a:p>
            <a:pPr marL="0" indent="0">
              <a:buFontTx/>
              <a:buNone/>
            </a:pPr>
            <a:r>
              <a:rPr lang="fr-FR" b="0" dirty="0" smtClean="0"/>
              <a:t>Fiche Avenir : appréciations des enseignants</a:t>
            </a:r>
          </a:p>
          <a:p>
            <a:pPr marL="171450" indent="-171450">
              <a:buFontTx/>
              <a:buChar char="-"/>
            </a:pPr>
            <a:r>
              <a:rPr lang="fr-FR" b="0" dirty="0" smtClean="0"/>
              <a:t>Renseigné dans le logiciel de note (pas dans </a:t>
            </a:r>
            <a:r>
              <a:rPr lang="fr-FR" b="0" dirty="0" err="1" smtClean="0"/>
              <a:t>Psup</a:t>
            </a:r>
            <a:r>
              <a:rPr lang="fr-FR" b="0" dirty="0" smtClean="0"/>
              <a:t>), indépendamment des bulletins</a:t>
            </a:r>
          </a:p>
          <a:p>
            <a:pPr marL="171450" indent="-171450">
              <a:buFontTx/>
              <a:buChar char="-"/>
            </a:pPr>
            <a:r>
              <a:rPr lang="fr-FR" b="0" dirty="0" smtClean="0"/>
              <a:t>- Volonté de simplifier le travail des enseignants,</a:t>
            </a:r>
            <a:r>
              <a:rPr lang="fr-FR" b="0" baseline="0" dirty="0" smtClean="0"/>
              <a:t> sans besoin de se connecter par ailleurs à </a:t>
            </a:r>
            <a:r>
              <a:rPr lang="fr-FR" b="0" baseline="0" dirty="0" err="1" smtClean="0"/>
              <a:t>Psup</a:t>
            </a:r>
            <a:endParaRPr lang="fr-FR" b="0" dirty="0" smtClean="0"/>
          </a:p>
          <a:p>
            <a:pPr marL="171450" indent="-171450">
              <a:buFontTx/>
              <a:buChar char="-"/>
            </a:pPr>
            <a:r>
              <a:rPr lang="fr-FR" b="0" dirty="0" smtClean="0"/>
              <a:t>Si non renseigné, la ligne sera vide dans la fiche Avenir (contrairement</a:t>
            </a:r>
            <a:r>
              <a:rPr lang="fr-FR" b="0" baseline="0" dirty="0" smtClean="0"/>
              <a:t> à avant ou concaténation des appréciations des deux premiers trimestres ou premier semestre)</a:t>
            </a:r>
          </a:p>
          <a:p>
            <a:pPr marL="171450" indent="-171450">
              <a:buFontTx/>
              <a:buChar char="-"/>
            </a:pPr>
            <a:r>
              <a:rPr lang="fr-FR" b="0" baseline="0" dirty="0" smtClean="0"/>
              <a:t>Souhait d’une véritable valeur ajoutée pour les formations du supérieur et non d’un commentaire sur les notes obtenues</a:t>
            </a:r>
          </a:p>
          <a:p>
            <a:pPr marL="171450" indent="-171450">
              <a:buFontTx/>
              <a:buChar char="-"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777771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8694987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Eux nous avaient exprimé que ce n’était pas simple d’écrire ce type d’appréciation, indépendamment de la formation visée.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9634269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LP peuvent apporter à la réflexion collective... Réflexion peut être plus poussée au LP... </a:t>
            </a:r>
          </a:p>
          <a:p>
            <a:pPr marL="0" indent="0">
              <a:buFontTx/>
              <a:buNone/>
            </a:pPr>
            <a:r>
              <a:rPr lang="fr-FR" b="0" dirty="0" smtClean="0"/>
              <a:t>Et les CPE ? </a:t>
            </a:r>
          </a:p>
          <a:p>
            <a:pPr marL="0" indent="0">
              <a:buFontTx/>
              <a:buNone/>
            </a:pPr>
            <a:endParaRPr lang="fr-FR" b="0" dirty="0" smtClean="0"/>
          </a:p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97750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314577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LP peuvent participer à la réflexion collective... </a:t>
            </a:r>
          </a:p>
          <a:p>
            <a:pPr marL="0" indent="0">
              <a:buFontTx/>
              <a:buNone/>
            </a:pPr>
            <a:r>
              <a:rPr lang="fr-FR" b="0" dirty="0" smtClean="0"/>
              <a:t>Et les CPE ? </a:t>
            </a:r>
          </a:p>
          <a:p>
            <a:pPr marL="0" indent="0">
              <a:buFontTx/>
              <a:buNone/>
            </a:pPr>
            <a:endParaRPr lang="fr-FR" b="0" dirty="0" smtClean="0"/>
          </a:p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8612141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LP peuvent participer à la réflexion collective... </a:t>
            </a:r>
          </a:p>
          <a:p>
            <a:pPr marL="0" indent="0">
              <a:buFontTx/>
              <a:buNone/>
            </a:pPr>
            <a:r>
              <a:rPr lang="fr-FR" b="0" dirty="0" smtClean="0"/>
              <a:t>Et les CPE ? </a:t>
            </a:r>
          </a:p>
          <a:p>
            <a:pPr marL="0" indent="0">
              <a:buFontTx/>
              <a:buNone/>
            </a:pPr>
            <a:endParaRPr lang="fr-FR" b="0" dirty="0" smtClean="0"/>
          </a:p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9804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Évolution vs transition</a:t>
            </a:r>
          </a:p>
          <a:p>
            <a:pPr marL="0" indent="0">
              <a:buFontTx/>
              <a:buNone/>
            </a:pPr>
            <a:r>
              <a:rPr lang="fr-FR" b="0" dirty="0" smtClean="0"/>
              <a:t>Le lien entre « le mieux et le plus », </a:t>
            </a:r>
            <a:r>
              <a:rPr lang="fr-FR" b="0" dirty="0" err="1" smtClean="0"/>
              <a:t>Gortz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742643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 smtClean="0"/>
              <a:t>Rob Hopkins 2008/« Mot de l’année » en 2014</a:t>
            </a:r>
          </a:p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20864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88777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27390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fr-FR" b="0" dirty="0" smtClean="0"/>
              <a:t>Avez-vous échangé</a:t>
            </a:r>
            <a:r>
              <a:rPr lang="fr-FR" b="0" baseline="0" dirty="0" smtClean="0"/>
              <a:t> avec des classes à l’issue du questionnaire ? </a:t>
            </a: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91630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3940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81822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dirty="0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18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81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pic>
        <p:nvPicPr>
          <p:cNvPr id="8" name="Image 7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263214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02417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21/02/2025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67494"/>
            <a:ext cx="4032449" cy="22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8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RegionAcadRennes-logoC-70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12677"/>
            <a:ext cx="2520280" cy="13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60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694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8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148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6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869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156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588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833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125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175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7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dirty="0" smtClean="0"/>
              <a:t>Faire glisser l'image vers l'espace réservé ou cliquer sur l'icône pour l'ajouter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dirty="0" smtClean="0"/>
              <a:t>Cliquez sur l'icône pour ajouter un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AcadRennes20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5486"/>
            <a:ext cx="1512168" cy="1444960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cadRennes20-log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478"/>
            <a:ext cx="3014289" cy="288032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21/02/2025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117035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cadRennes20-logo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1470"/>
            <a:ext cx="576064" cy="550462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21/02/2025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RegionAcadRennes-logoC-700p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6" y="51470"/>
            <a:ext cx="1015322" cy="5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FCA34-8D17-49DC-87A8-3AAADBE6AC26}" type="datetimeFigureOut">
              <a:rPr lang="fr-FR" smtClean="0"/>
              <a:t>21/02/2025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60233-E2B6-4AB9-932E-FD7A7D4AC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13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Marianne Regular"/>
              <a:cs typeface="Marianne Regular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2067694"/>
            <a:ext cx="8424000" cy="1089800"/>
          </a:xfrm>
        </p:spPr>
        <p:txBody>
          <a:bodyPr/>
          <a:lstStyle/>
          <a:p>
            <a:pPr algn="ctr"/>
            <a:r>
              <a:rPr lang="fr-FR" sz="2400" dirty="0" smtClean="0">
                <a:latin typeface="Marianne Regular"/>
                <a:cs typeface="Marianne Regular"/>
              </a:rPr>
              <a:t>S’orienter</a:t>
            </a:r>
          </a:p>
          <a:p>
            <a:pPr algn="ctr"/>
            <a:r>
              <a:rPr lang="fr-FR" sz="2400" dirty="0" smtClean="0">
                <a:latin typeface="Marianne Regular"/>
                <a:cs typeface="Marianne Regular"/>
              </a:rPr>
              <a:t>Dans un monde en transition(s)</a:t>
            </a:r>
            <a:endParaRPr lang="fr-FR" sz="2400" dirty="0">
              <a:latin typeface="Marianne Regular"/>
              <a:cs typeface="Marianne Regular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 Regular"/>
                <a:ea typeface="+mn-ea"/>
                <a:cs typeface="Marianne Regular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 Regular"/>
              <a:ea typeface="+mn-ea"/>
              <a:cs typeface="Marianne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3416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</a:rPr>
              <a:t>Référents continuum BRIO des lycées – Session 12</a:t>
            </a:r>
          </a:p>
          <a:p>
            <a:r>
              <a:rPr lang="fr-FR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</a:rPr>
              <a:t>Décembre 2024</a:t>
            </a:r>
            <a:endParaRPr lang="fr-FR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</a:endParaRPr>
          </a:p>
          <a:p>
            <a:endParaRPr lang="fr-FR" dirty="0">
              <a:latin typeface="Marianne Regular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776" y="267494"/>
            <a:ext cx="1035680" cy="70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Pensez-vous que votre connaissance du monde d’aujourd’hui vous permet d’imaginer le monde dans 10 ans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4892"/>
              </p:ext>
            </p:extLst>
          </p:nvPr>
        </p:nvGraphicFramePr>
        <p:xfrm>
          <a:off x="539552" y="1563638"/>
          <a:ext cx="8208914" cy="244827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Non, il est impossible d’imaginer le monde dans 10 ans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Non, les changements sont trop complexes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21 %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Non, les changements sont trop rapides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17 %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Oui, les choses ne vont pas vraiment changer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6027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Oui, les évolutions sont déjà en cours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30 %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497995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117480"/>
            <a:ext cx="8496944" cy="75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64 % des lycéens déclarent ne pas pouvoir imaginer le monde dans 10 ans, et davantage au LGT.</a:t>
            </a:r>
          </a:p>
        </p:txBody>
      </p:sp>
    </p:spTree>
    <p:extLst>
      <p:ext uri="{BB962C8B-B14F-4D97-AF65-F5344CB8AC3E}">
        <p14:creationId xmlns:p14="http://schemas.microsoft.com/office/powerpoint/2010/main" val="18750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539553" y="939570"/>
            <a:ext cx="345638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Les évolutions de l’IA </a:t>
            </a:r>
          </a:p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vous font elles peur ? (oui / non)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696669"/>
              </p:ext>
            </p:extLst>
          </p:nvPr>
        </p:nvGraphicFramePr>
        <p:xfrm>
          <a:off x="539553" y="1803666"/>
          <a:ext cx="3456384" cy="163218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43 %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58 %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27 %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Total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47 %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3579862"/>
            <a:ext cx="8640960" cy="1491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L’inquiétude est beaucoup plus forte chez les filles et au LGT.</a:t>
            </a:r>
          </a:p>
          <a:p>
            <a:pPr>
              <a:lnSpc>
                <a:spcPct val="100000"/>
              </a:lnSpc>
            </a:pPr>
            <a:endParaRPr lang="fr-FR" sz="1600" b="0" dirty="0" smtClean="0">
              <a:latin typeface="Marianne" panose="02000000000000000000" pitchFamily="50" charset="0"/>
              <a:cs typeface="Marianne Regular"/>
            </a:endParaRPr>
          </a:p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Les évolutions du climat et de l’environnement inquiètent davantage que l’IA.</a:t>
            </a:r>
          </a:p>
          <a:p>
            <a:pPr>
              <a:lnSpc>
                <a:spcPct val="100000"/>
              </a:lnSpc>
            </a:pPr>
            <a:endParaRPr lang="fr-FR" sz="1600" b="0" dirty="0" smtClean="0">
              <a:latin typeface="Marianne" panose="02000000000000000000" pitchFamily="50" charset="0"/>
              <a:cs typeface="Marianne Regular"/>
            </a:endParaRPr>
          </a:p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Une appréhension </a:t>
            </a:r>
            <a:r>
              <a:rPr lang="fr-FR" sz="1600" b="0" dirty="0" err="1" smtClean="0">
                <a:latin typeface="Marianne" panose="02000000000000000000" pitchFamily="50" charset="0"/>
                <a:cs typeface="Marianne Regular"/>
              </a:rPr>
              <a:t>genrée</a:t>
            </a: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 de l’IA qui interpelle : 56 % pour les filles et 28 % pour les garçons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50" charset="0"/>
              <a:cs typeface="Marianne Regular"/>
            </a:endParaRPr>
          </a:p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L’inquiétude tend à croître de la seconde à la terminale.</a:t>
            </a:r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4499992" y="939570"/>
            <a:ext cx="424847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Les évolutions de l’environnement et du climat vous font elles peur ? (oui / non)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82363"/>
              </p:ext>
            </p:extLst>
          </p:nvPr>
        </p:nvGraphicFramePr>
        <p:xfrm>
          <a:off x="4860032" y="1803666"/>
          <a:ext cx="3456384" cy="163218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46 %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72 %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56 %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Total</a:t>
                      </a:r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66 %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</a:tbl>
          </a:graphicData>
        </a:graphic>
      </p:graphicFrame>
      <p:sp>
        <p:nvSpPr>
          <p:cNvPr id="5" name="Ellipse 4"/>
          <p:cNvSpPr/>
          <p:nvPr/>
        </p:nvSpPr>
        <p:spPr>
          <a:xfrm>
            <a:off x="7380312" y="2151706"/>
            <a:ext cx="648072" cy="5640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0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Les doubles inquiétudes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2498"/>
              </p:ext>
            </p:extLst>
          </p:nvPr>
        </p:nvGraphicFramePr>
        <p:xfrm>
          <a:off x="611560" y="1275606"/>
          <a:ext cx="3456384" cy="136815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115018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4203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 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Peur Climat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9553"/>
                  </a:ext>
                </a:extLst>
              </a:tr>
              <a:tr h="342038">
                <a:tc gridSpan="2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Peur 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IA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39 %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539552" y="4371950"/>
            <a:ext cx="8496944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Au LGT, une fille sur deux est inquiète pour l’avenir à plus d’un titre, elles sont très minoritaires à n’avoir aucune inquiétude.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999058"/>
              </p:ext>
            </p:extLst>
          </p:nvPr>
        </p:nvGraphicFramePr>
        <p:xfrm>
          <a:off x="4932040" y="1275606"/>
          <a:ext cx="3456384" cy="1368152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115018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42038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 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Peur Climat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9553"/>
                  </a:ext>
                </a:extLst>
              </a:tr>
              <a:tr h="342038">
                <a:tc gridSpan="2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420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Peur 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IA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50 %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23 %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342038"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54560"/>
              </p:ext>
            </p:extLst>
          </p:nvPr>
        </p:nvGraphicFramePr>
        <p:xfrm>
          <a:off x="611560" y="2931790"/>
          <a:ext cx="3456384" cy="1359616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115018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3990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 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Peur Climat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9553"/>
                  </a:ext>
                </a:extLst>
              </a:tr>
              <a:tr h="339904">
                <a:tc gridSpan="2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399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Peur 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IA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339904"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10 %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48 %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05139"/>
              </p:ext>
            </p:extLst>
          </p:nvPr>
        </p:nvGraphicFramePr>
        <p:xfrm>
          <a:off x="4932040" y="2931790"/>
          <a:ext cx="3456384" cy="1359616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42115018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39904">
                <a:tc rowSpan="2"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 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Peur Climat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99553"/>
                  </a:ext>
                </a:extLst>
              </a:tr>
              <a:tr h="339904">
                <a:tc gridSpan="2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3990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Peur </a:t>
                      </a:r>
                    </a:p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IA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37 %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35 %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339904">
                <a:tc vMerge="1">
                  <a:txBody>
                    <a:bodyPr/>
                    <a:lstStyle/>
                    <a:p>
                      <a:pPr algn="ctr" fontAlgn="b"/>
                      <a:endParaRPr lang="fr-FR" sz="16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</a:t>
                      </a:r>
                      <a:endParaRPr lang="fr-FR" sz="1600" b="1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20 %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8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parlent-ils de leurs peurs ?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12" y="1148720"/>
            <a:ext cx="882148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En évoquant l’intelligence artificielle…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Un sentiment de perte de contrôle, d’accélération insaisissable.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L’idée que la place de l’humain se réduit, que cela entraînera des déséquilibres et une perte d’empathie et d’interactions.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La crainte qu’elle soit utilisée à de mauvaises fins, sans éthique.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En évoquant les évolutions de l’environnement et du climat…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Le sentiment d’une impossibilité à revenir en arrière accentué par une frustration face au manque de réaction des pouvoirs publics.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Le réchauffement de la planète, la dégradation des écosystèmes auront des conséquences alarmantes.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553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Avez-vous confiance en votre capacité à vous adapter aux évolutions du monde pour vos choix de vie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67609"/>
              </p:ext>
            </p:extLst>
          </p:nvPr>
        </p:nvGraphicFramePr>
        <p:xfrm>
          <a:off x="539552" y="1491632"/>
          <a:ext cx="8064898" cy="244827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 de différences entre LP et 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Oui, il y a toujours des solutions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43 %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Oui, je pense évoluer moi aussi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31 %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33 %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Je ne sais pas, c’est difficile à imaginer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Marianne" panose="02000000000000000000" pitchFamily="50" charset="0"/>
                        </a:rPr>
                        <a:t>35 %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20 %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Non, je doute de mes capacités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2 % 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Non, l’évolution du monde ne donne pas confiance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60277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011910"/>
            <a:ext cx="8496944" cy="97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Ils sont très minoritaires à ne pas penser pouvoir s’adapter.</a:t>
            </a:r>
          </a:p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Cependant, les filles doutent bien davantage que les garçons, qui eux se disent qu’il y a toujours des solutions...</a:t>
            </a:r>
          </a:p>
        </p:txBody>
      </p:sp>
    </p:spTree>
    <p:extLst>
      <p:ext uri="{BB962C8B-B14F-4D97-AF65-F5344CB8AC3E}">
        <p14:creationId xmlns:p14="http://schemas.microsoft.com/office/powerpoint/2010/main" val="3831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Est-ce que vous prenez en compte les changements de la société, du climat ou des technologies dans vos projets d’orientation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186505"/>
              </p:ext>
            </p:extLst>
          </p:nvPr>
        </p:nvGraphicFramePr>
        <p:xfrm>
          <a:off x="395535" y="1491632"/>
          <a:ext cx="8352929" cy="244827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904657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 de différences entre filles et 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Non, je ne me sens pas concerné(e) par ces changements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Non, je vais faire mes choix en fonction de mes goûts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Oui, certains changements sont très importants pour moi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Oui, on est obligé de les prendre en compte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Oui, pour choisir une formation ou un métier dont on aura besoin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14 %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60277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011910"/>
            <a:ext cx="8496944" cy="97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Près de 60 % des lycéens déclarent prendre en compte ces changements dans leurs choix d’orientation. La moitié d’entre eux parce qu’ils n’ont pas le choix... </a:t>
            </a:r>
          </a:p>
        </p:txBody>
      </p:sp>
      <p:sp>
        <p:nvSpPr>
          <p:cNvPr id="7" name="Ellipse 6"/>
          <p:cNvSpPr/>
          <p:nvPr/>
        </p:nvSpPr>
        <p:spPr>
          <a:xfrm>
            <a:off x="6156176" y="2643758"/>
            <a:ext cx="2736304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Comment utilisez-vous les réseaux sociaux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98117"/>
              </p:ext>
            </p:extLst>
          </p:nvPr>
        </p:nvGraphicFramePr>
        <p:xfrm>
          <a:off x="395535" y="1491632"/>
          <a:ext cx="8352929" cy="2592287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6120681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427128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 de différences entre filles et 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4271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les utilise très peu ou pas du tout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085179"/>
                  </a:ext>
                </a:extLst>
              </a:tr>
              <a:tr h="4271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ne les utilise qu’avec des personnes que je connais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4271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consulte régulièrement des contenus sans me poser de questions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2712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J’interviens régulièrement sur des réseaux sociaux avec un large public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45664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comprends comment fonctionnent les réseaux sociaux et je le prends en compte dans mon utilisation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60277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011910"/>
            <a:ext cx="8496944" cy="97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Un usage répandu, avec majoritairement prudence ou esprit critique déclaré. </a:t>
            </a:r>
          </a:p>
        </p:txBody>
      </p:sp>
    </p:spTree>
    <p:extLst>
      <p:ext uri="{BB962C8B-B14F-4D97-AF65-F5344CB8AC3E}">
        <p14:creationId xmlns:p14="http://schemas.microsoft.com/office/powerpoint/2010/main" val="38581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Quelle utilisation personnelle avez-vous de l’intelligence artificielle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67755"/>
              </p:ext>
            </p:extLst>
          </p:nvPr>
        </p:nvGraphicFramePr>
        <p:xfrm>
          <a:off x="395535" y="1491633"/>
          <a:ext cx="8352929" cy="264296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608513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6555980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20756655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24000">
                <a:tc rowSpan="2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168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Cela ne m’intéresse pas du tout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2302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Je ne m’en suis jamais servi seul(e)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085179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J’ai déjà utilisé une ou quelques fois une 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34 %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38194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J’utilise l’IA pour produire des choses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44461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comprends le fonctionnement des IA et ce qu’elles sont capables de faire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21 %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371950"/>
            <a:ext cx="8496944" cy="54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Un appropriation et un intérêt plus développé au LGT et chez les garçons de cette récente évolution technologique.</a:t>
            </a:r>
          </a:p>
        </p:txBody>
      </p:sp>
    </p:spTree>
    <p:extLst>
      <p:ext uri="{BB962C8B-B14F-4D97-AF65-F5344CB8AC3E}">
        <p14:creationId xmlns:p14="http://schemas.microsoft.com/office/powerpoint/2010/main" val="284606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843558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Quelle utilisation avez-vous de l’informatique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05625"/>
              </p:ext>
            </p:extLst>
          </p:nvPr>
        </p:nvGraphicFramePr>
        <p:xfrm>
          <a:off x="395535" y="1491632"/>
          <a:ext cx="8208914" cy="2664295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5837450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094522">
                  <a:extLst>
                    <a:ext uri="{9D8B030D-6E8A-4147-A177-3AD203B41FA5}">
                      <a16:colId xmlns:a16="http://schemas.microsoft.com/office/drawing/2014/main" val="2655598044"/>
                    </a:ext>
                  </a:extLst>
                </a:gridCol>
                <a:gridCol w="1276942">
                  <a:extLst>
                    <a:ext uri="{9D8B030D-6E8A-4147-A177-3AD203B41FA5}">
                      <a16:colId xmlns:a16="http://schemas.microsoft.com/office/drawing/2014/main" val="1207566553"/>
                    </a:ext>
                  </a:extLst>
                </a:gridCol>
              </a:tblGrid>
              <a:tr h="532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Peu de différences entre LP et LGT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Cela ne m’intéresse pas du tout et je ne l’utilise que si je n’ai pas le choix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742302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J’utilise régulièrement un ordinateur, sans me sentir très à l’aise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6085179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Je suis à l’aise dans l’utilisation de </a:t>
                      </a: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l’informatique, </a:t>
                      </a:r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sans chercher à comprendre comment ça marche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53285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La programmation ou le fonctionnement de l’ordinateur m’intéressent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371950"/>
            <a:ext cx="8496944" cy="54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Un usage répandu de l’informatique, mais un intérêt beaucoup plus important chez les garçons.</a:t>
            </a:r>
          </a:p>
        </p:txBody>
      </p:sp>
    </p:spTree>
    <p:extLst>
      <p:ext uri="{BB962C8B-B14F-4D97-AF65-F5344CB8AC3E}">
        <p14:creationId xmlns:p14="http://schemas.microsoft.com/office/powerpoint/2010/main" val="1179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771550"/>
            <a:ext cx="835292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>
                <a:latin typeface="Marianne" panose="02000000000000000000" pitchFamily="50" charset="0"/>
                <a:cs typeface="Marianne Regular"/>
              </a:rPr>
              <a:t>Parmi les raisons suivantes, lesquels prendriez-vous le plus en compte dans un choix de métier ? (possibilité de 3 réponses)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20443"/>
              </p:ext>
            </p:extLst>
          </p:nvPr>
        </p:nvGraphicFramePr>
        <p:xfrm>
          <a:off x="251520" y="1419622"/>
          <a:ext cx="8640961" cy="301752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65559804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207566553"/>
                    </a:ext>
                  </a:extLst>
                </a:gridCol>
                <a:gridCol w="754843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117366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algn="ctr"/>
                      <a:endParaRPr lang="fr-FR" sz="8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LGT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71680"/>
                  </a:ext>
                </a:extLst>
              </a:tr>
              <a:tr h="311277">
                <a:tc vMerge="1"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Garçons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Avoir un bon salaire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67 %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2302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Avoir du temps libre en dehors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51 %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51 %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085179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Avoir une activité variée, stimulante et sans routine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51 %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448247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Travailler dans une organisation qui respecte mes valeurs</a:t>
                      </a:r>
                      <a:endParaRPr lang="fr-FR" sz="1400" b="0" i="0" u="none" strike="noStrike" dirty="0">
                        <a:effectLst/>
                        <a:latin typeface="Marianne" panose="02000000000000000000" pitchFamily="50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36 %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31 %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Être autonome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44 %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50 %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chemeClr val="accent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27 %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33 %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effectLst/>
                          <a:latin typeface="Marianne" panose="02000000000000000000" pitchFamily="50" charset="0"/>
                        </a:rPr>
                        <a:t>Être utile à la société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22 %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38 %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29 %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0909940"/>
                  </a:ext>
                </a:extLst>
              </a:tr>
              <a:tr h="311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effectLst/>
                          <a:latin typeface="Marianne" panose="02000000000000000000" pitchFamily="50" charset="0"/>
                        </a:rPr>
                        <a:t>Avoir un métier bien considéré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15 %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  <a:latin typeface="Marianne" panose="02000000000000000000" pitchFamily="50" charset="0"/>
                        </a:rPr>
                        <a:t>19 %</a:t>
                      </a:r>
                      <a:endParaRPr lang="fr-FR" sz="1600" b="0" dirty="0">
                        <a:solidFill>
                          <a:schemeClr val="tx1"/>
                        </a:solidFill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8491317"/>
                  </a:ext>
                </a:extLst>
              </a:tr>
            </a:tbl>
          </a:graphicData>
        </a:graphic>
      </p:graphicFrame>
      <p:sp>
        <p:nvSpPr>
          <p:cNvPr id="7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4477520"/>
            <a:ext cx="8496944" cy="542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Des raisons premières centrées sur l’apport pour soi. Mais des résultats contrastés entre LP et LGT et entre filles et garçons.</a:t>
            </a:r>
          </a:p>
        </p:txBody>
      </p:sp>
    </p:spTree>
    <p:extLst>
      <p:ext uri="{BB962C8B-B14F-4D97-AF65-F5344CB8AC3E}">
        <p14:creationId xmlns:p14="http://schemas.microsoft.com/office/powerpoint/2010/main" val="11200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55526"/>
            <a:ext cx="7560840" cy="72008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Marianne Regular"/>
                <a:cs typeface="Marianne Regular"/>
              </a:rPr>
              <a:t>S’orienter dans un monde en transition(s)</a:t>
            </a:r>
            <a:endParaRPr lang="fr-FR" sz="2000" dirty="0">
              <a:latin typeface="Marianne Regular"/>
              <a:cs typeface="Marianne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275606"/>
            <a:ext cx="792088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L’école et les transitions</a:t>
            </a: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Retour sur l’enquête auprès des lycéens</a:t>
            </a: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</a:t>
            </a:r>
            <a:r>
              <a:rPr lang="fr-FR" sz="1600" b="1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l’orientation ?</a:t>
            </a:r>
            <a:endParaRPr lang="fr-FR" sz="1600" b="1" dirty="0">
              <a:solidFill>
                <a:srgbClr val="4F81BD"/>
              </a:solidFill>
              <a:latin typeface="Marianne" panose="02000000000000000000" pitchFamily="50" charset="0"/>
              <a:cs typeface="Arial Narrow"/>
            </a:endParaRPr>
          </a:p>
          <a:p>
            <a:pPr marL="391500" lvl="0" indent="-285750" defTabSz="45720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600" b="1" dirty="0">
                <a:solidFill>
                  <a:srgbClr val="4F81BD"/>
                </a:solidFill>
                <a:latin typeface="Marianne Regular"/>
                <a:cs typeface="Arial Narrow"/>
              </a:rPr>
              <a:t>Réflexion collective : quelles pistes de mise en œuvre</a:t>
            </a:r>
          </a:p>
          <a:p>
            <a:pPr marL="391500" lvl="0" indent="-285750" defTabSz="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fr-FR" sz="1600" b="1" dirty="0" smtClean="0">
                <a:solidFill>
                  <a:srgbClr val="4F81BD"/>
                </a:solidFill>
                <a:latin typeface="Marianne Regular"/>
                <a:cs typeface="Arial Narrow"/>
              </a:rPr>
              <a:t>Quelles compétences face aux incertitudes ? </a:t>
            </a:r>
          </a:p>
          <a:p>
            <a:pPr marL="105750" lvl="0" defTabSz="457200">
              <a:lnSpc>
                <a:spcPct val="150000"/>
              </a:lnSpc>
              <a:spcBef>
                <a:spcPts val="600"/>
              </a:spcBef>
              <a:defRPr/>
            </a:pPr>
            <a:endParaRPr lang="fr-FR" sz="1600" b="1" dirty="0">
              <a:solidFill>
                <a:srgbClr val="4F81BD"/>
              </a:solidFill>
              <a:latin typeface="Marianne Regular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b="1" dirty="0" smtClean="0">
                <a:solidFill>
                  <a:srgbClr val="4F81BD"/>
                </a:solidFill>
                <a:latin typeface="Marianne Regular"/>
                <a:cs typeface="Arial Narrow"/>
              </a:rPr>
              <a:t>Actualités</a:t>
            </a:r>
          </a:p>
          <a:p>
            <a:pPr marL="39150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600" b="1" dirty="0" smtClean="0">
                <a:solidFill>
                  <a:srgbClr val="4F81BD"/>
                </a:solidFill>
                <a:latin typeface="Marianne Regular"/>
                <a:cs typeface="Arial Narrow"/>
              </a:rPr>
              <a:t>Pour demain... Quel regard évaluatif sur les élèves ?</a:t>
            </a:r>
            <a:endParaRPr lang="fr-FR" sz="1600" b="1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63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3638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</a:t>
            </a:r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/>
            </a:r>
            <a:b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</a:br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dans </a:t>
            </a: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l’accompagnement à l’orientation</a:t>
            </a:r>
            <a:endParaRPr lang="fr-FR" sz="1600" dirty="0">
              <a:solidFill>
                <a:srgbClr val="FF0000"/>
              </a:solidFill>
              <a:latin typeface="Marianne Regular"/>
              <a:cs typeface="Marian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698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 fontScale="90000"/>
          </a:bodyPr>
          <a:lstStyle/>
          <a:p>
            <a:pPr marL="105750" lvl="0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12" y="555526"/>
            <a:ext cx="88214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0" defTabSz="457200">
              <a:spcAft>
                <a:spcPts val="600"/>
              </a:spcAft>
            </a:pPr>
            <a:endParaRPr lang="fr-FR" sz="14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endParaRPr lang="fr-FR" sz="16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Il ressort de cette enquête deux points de vue majoritaires discordants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Une impossibilité de se figurer l’avenir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La conscience qu’ils auront à prendre en compte ces transitions</a:t>
            </a:r>
            <a:endParaRPr lang="fr-FR" sz="1600" dirty="0">
              <a:latin typeface="Marianne" panose="02000000000000000000" pitchFamily="50" charset="0"/>
              <a:cs typeface="Arial Narrow"/>
            </a:endParaRPr>
          </a:p>
          <a:p>
            <a:pPr marL="105750" lvl="0" algn="ctr" defTabSz="457200">
              <a:spcBef>
                <a:spcPts val="1200"/>
              </a:spcBef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Une nécessité à accompagner et à adapter l’accompagnement  </a:t>
            </a:r>
          </a:p>
          <a:p>
            <a:pPr marL="105750" lvl="0" defTabSz="457200"/>
            <a:endParaRPr lang="fr-FR" sz="1600" dirty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1200"/>
              </a:spcAft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Un levier : la croyance qu’ont les jeunes en leur capacité à s’adapter aux évolutions </a:t>
            </a:r>
          </a:p>
          <a:p>
            <a:pPr marL="105750" lvl="0" defTabSz="457200">
              <a:spcAft>
                <a:spcPts val="600"/>
              </a:spcAft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Des pistes (pour un kit de survie) :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Prendre conscience des évolutions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Donner des repères</a:t>
            </a:r>
          </a:p>
          <a:p>
            <a:pPr marL="391500" lvl="0" indent="-285750" defTabSz="457200"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Outiller pour pouvoir s’adapter aux nouvelles contraintes </a:t>
            </a:r>
          </a:p>
          <a:p>
            <a:pPr marL="105750" lvl="0" defTabSz="457200"/>
            <a:endParaRPr lang="fr-FR" sz="1600" dirty="0" smtClean="0">
              <a:latin typeface="Marianne" panose="02000000000000000000" pitchFamily="50" charset="0"/>
              <a:cs typeface="Arial Narrow"/>
            </a:endParaRPr>
          </a:p>
          <a:p>
            <a:pPr marL="105750" lvl="0" algn="ctr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De la croyance à la compétence</a:t>
            </a:r>
          </a:p>
        </p:txBody>
      </p:sp>
    </p:spTree>
    <p:extLst>
      <p:ext uri="{BB962C8B-B14F-4D97-AF65-F5344CB8AC3E}">
        <p14:creationId xmlns:p14="http://schemas.microsoft.com/office/powerpoint/2010/main" val="6688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 fontScale="90000"/>
          </a:bodyPr>
          <a:lstStyle/>
          <a:p>
            <a:pPr marL="105750" lvl="0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12" y="627534"/>
            <a:ext cx="882148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0" defTabSz="457200">
              <a:spcAft>
                <a:spcPts val="600"/>
              </a:spcAft>
            </a:pPr>
            <a:endParaRPr lang="fr-FR" sz="14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endParaRPr lang="fr-FR" sz="16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endParaRPr lang="fr-FR" sz="1600" b="1" dirty="0" smtClean="0">
              <a:latin typeface="Marianne" panose="02000000000000000000" pitchFamily="50" charset="0"/>
              <a:cs typeface="Arial Narrow"/>
            </a:endParaRPr>
          </a:p>
          <a:p>
            <a:pPr marL="182563" lvl="0" defTabSz="457200">
              <a:lnSpc>
                <a:spcPct val="200000"/>
              </a:lnSpc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Que peut-on leur apporter ? </a:t>
            </a:r>
          </a:p>
          <a:p>
            <a:pPr marL="900113" lvl="0" indent="-285750" defTabSz="4572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fr-FR" sz="1600" dirty="0">
                <a:latin typeface="Marianne" panose="02000000000000000000" pitchFamily="50" charset="0"/>
                <a:cs typeface="Arial Narrow"/>
              </a:rPr>
              <a:t>Dans le domaine de la connaissance du </a:t>
            </a: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monde</a:t>
            </a:r>
          </a:p>
          <a:p>
            <a:pPr marL="900113" lvl="0" indent="-285750" defTabSz="4572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Dans le domaine de la connaissance de soi</a:t>
            </a:r>
          </a:p>
          <a:p>
            <a:pPr marL="391500" lvl="0" indent="-285750" defTabSz="457200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endParaRPr lang="fr-FR" sz="1600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endParaRPr lang="fr-FR" sz="1600" b="1" dirty="0">
              <a:latin typeface="Marianne" panose="02000000000000000000" pitchFamily="50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628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 fontScale="90000"/>
          </a:bodyPr>
          <a:lstStyle/>
          <a:p>
            <a:pPr marL="105750" lvl="0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12" y="483518"/>
            <a:ext cx="8821488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0" defTabSz="457200">
              <a:spcAft>
                <a:spcPts val="600"/>
              </a:spcAft>
            </a:pPr>
            <a:endParaRPr lang="fr-FR" sz="14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algn="ctr" defTabSz="457200">
              <a:lnSpc>
                <a:spcPct val="200000"/>
              </a:lnSpc>
              <a:spcAft>
                <a:spcPts val="600"/>
              </a:spcAft>
            </a:pPr>
            <a:r>
              <a:rPr lang="fr-FR" sz="1600" b="1" dirty="0">
                <a:latin typeface="Marianne" panose="02000000000000000000" pitchFamily="50" charset="0"/>
                <a:cs typeface="Arial Narrow"/>
              </a:rPr>
              <a:t>Dans le domaine de la connaissance du monde</a:t>
            </a:r>
          </a:p>
          <a:p>
            <a:pPr marL="105750" lvl="0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Un monde en évolution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Connaissance des évolutions et de leurs implications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Connaissances des compétences du XXI</a:t>
            </a:r>
            <a:r>
              <a:rPr lang="fr-FR" sz="1400" baseline="30000" dirty="0" smtClean="0">
                <a:latin typeface="Marianne" panose="02000000000000000000" pitchFamily="50" charset="0"/>
                <a:cs typeface="Arial Narrow"/>
              </a:rPr>
              <a:t>e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 siècle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Compétences et métiers d’avenir</a:t>
            </a:r>
          </a:p>
          <a:p>
            <a:pPr marL="105750" lvl="0" defTabSz="457200">
              <a:spcBef>
                <a:spcPts val="1200"/>
              </a:spcBef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Le champ des progrès, des possibles, des faisables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L’innovation, qui permet de réinventer nos modes de vie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Ce qui se fait de mieux en matière de développement durable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D’autres manières d’organiser sa vie professionnelle, de la faire évoluer ou d’y intégrer des questions sociétales (travail à distance, double métier, </a:t>
            </a:r>
            <a:r>
              <a:rPr lang="fr-FR" sz="1400" dirty="0" err="1" smtClean="0">
                <a:latin typeface="Marianne" panose="02000000000000000000" pitchFamily="50" charset="0"/>
                <a:cs typeface="Arial Narrow"/>
              </a:rPr>
              <a:t>auto-entreprise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, formation (FTLV), changement de métier, transformation de son entreprise...)</a:t>
            </a:r>
          </a:p>
          <a:p>
            <a:pPr marL="105750" lvl="0" algn="ctr" defTabSz="457200">
              <a:spcBef>
                <a:spcPts val="600"/>
              </a:spcBef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 Avoir une représentation plus juste du monde, de l’existence de solutions </a:t>
            </a:r>
          </a:p>
          <a:p>
            <a:pPr marL="105750" lvl="0" algn="ctr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et des activités professionnelles, qui vivent de grandes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6683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 fontScale="90000"/>
          </a:bodyPr>
          <a:lstStyle/>
          <a:p>
            <a:pPr marL="105750" lvl="0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12" y="781417"/>
            <a:ext cx="88214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0" algn="ctr" defTabSz="457200">
              <a:lnSpc>
                <a:spcPct val="200000"/>
              </a:lnSpc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Dans </a:t>
            </a:r>
            <a:r>
              <a:rPr lang="fr-FR" sz="1600" b="1" dirty="0">
                <a:latin typeface="Marianne" panose="02000000000000000000" pitchFamily="50" charset="0"/>
                <a:cs typeface="Arial Narrow"/>
              </a:rPr>
              <a:t>le domaine de la connaissance de soi</a:t>
            </a:r>
          </a:p>
          <a:p>
            <a:pPr marL="105750" lvl="0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Les principales raisons mises en avant pour le choix d’un métier sont : le salaire, le temps libre, une activité sans routine ou l’autonomie...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Sans chercher à les transformer, elles peuvent constituer des leviers de motivation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Elles sont aussi révélatrices d’une nécessité à approfondir la réflexion sur soi. L’impossibilité de tout avoir conduira à des choix selon la valeur des critères pour soi</a:t>
            </a:r>
          </a:p>
          <a:p>
            <a:pPr marL="105750" lvl="0" defTabSz="457200">
              <a:spcBef>
                <a:spcPts val="1200"/>
              </a:spcBef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Analyser ses expériences, découvertes et rencontres pour s’affirmer progressivement.</a:t>
            </a:r>
          </a:p>
          <a:p>
            <a:pPr marL="39150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Qu’est-ce </a:t>
            </a:r>
            <a:r>
              <a:rPr lang="fr-FR" sz="1400" dirty="0">
                <a:latin typeface="Marianne" panose="02000000000000000000" pitchFamily="50" charset="0"/>
                <a:cs typeface="Arial Narrow"/>
              </a:rPr>
              <a:t>qui est important pour 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moi ? </a:t>
            </a:r>
            <a:r>
              <a:rPr lang="fr-FR" sz="1400" dirty="0" smtClean="0">
                <a:latin typeface="Marianne" panose="02000000000000000000" pitchFamily="50" charset="0"/>
              </a:rPr>
              <a:t>Qu’est-ce </a:t>
            </a:r>
            <a:r>
              <a:rPr lang="fr-FR" sz="1400" dirty="0">
                <a:latin typeface="Marianne" panose="02000000000000000000" pitchFamily="50" charset="0"/>
              </a:rPr>
              <a:t>que réussir sa vie ? </a:t>
            </a:r>
          </a:p>
          <a:p>
            <a:pPr marL="391500" indent="-285750" defTabSz="457200">
              <a:spcAft>
                <a:spcPts val="600"/>
              </a:spcAft>
              <a:buFontTx/>
              <a:buChar char="-"/>
            </a:pPr>
            <a:r>
              <a:rPr lang="fr-FR" sz="1400" dirty="0">
                <a:latin typeface="Marianne" panose="02000000000000000000" pitchFamily="50" charset="0"/>
                <a:cs typeface="Arial Narrow"/>
              </a:rPr>
              <a:t>Dans quel monde je souhaite vivre 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? Quel </a:t>
            </a:r>
            <a:r>
              <a:rPr lang="fr-FR" sz="1400" dirty="0">
                <a:latin typeface="Marianne" panose="02000000000000000000" pitchFamily="50" charset="0"/>
                <a:cs typeface="Arial Narrow"/>
              </a:rPr>
              <a:t>monde je souhaite construire 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?  (plutôt que « quel </a:t>
            </a:r>
            <a:r>
              <a:rPr lang="fr-FR" sz="1400" dirty="0">
                <a:latin typeface="Marianne" panose="02000000000000000000" pitchFamily="50" charset="0"/>
                <a:cs typeface="Arial Narrow"/>
              </a:rPr>
              <a:t>métier je veux </a:t>
            </a:r>
            <a:r>
              <a:rPr lang="fr-FR" sz="1400" dirty="0" smtClean="0">
                <a:latin typeface="Marianne" panose="02000000000000000000" pitchFamily="50" charset="0"/>
                <a:cs typeface="Arial Narrow"/>
              </a:rPr>
              <a:t>faire »). Au-delà de l’activité, interroger le sens pour soi.</a:t>
            </a:r>
          </a:p>
          <a:p>
            <a:pPr marL="105750" lvl="0" defTabSz="457200">
              <a:spcAft>
                <a:spcPts val="600"/>
              </a:spcAft>
            </a:pPr>
            <a:endParaRPr lang="fr-FR" sz="1600" dirty="0" smtClean="0">
              <a:latin typeface="Marianne" panose="02000000000000000000" pitchFamily="50" charset="0"/>
              <a:cs typeface="Arial Narrow"/>
            </a:endParaRPr>
          </a:p>
          <a:p>
            <a:pPr marL="105750" lvl="0" defTabSz="457200">
              <a:spcAft>
                <a:spcPts val="600"/>
              </a:spcAft>
            </a:pPr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Identifier ses compétences utiles dans un monde en transition </a:t>
            </a:r>
          </a:p>
        </p:txBody>
      </p:sp>
    </p:spTree>
    <p:extLst>
      <p:ext uri="{BB962C8B-B14F-4D97-AF65-F5344CB8AC3E}">
        <p14:creationId xmlns:p14="http://schemas.microsoft.com/office/powerpoint/2010/main" val="32056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7625ADA-3B69-4126-BDA9-A9139CC9B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03" r="5710"/>
          <a:stretch/>
        </p:blipFill>
        <p:spPr>
          <a:xfrm>
            <a:off x="827584" y="195486"/>
            <a:ext cx="7128791" cy="48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05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 fontScale="90000"/>
          </a:bodyPr>
          <a:lstStyle/>
          <a:p>
            <a:pPr marL="105750" lvl="0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Comment s’emparer de ce sujet dans l’accompagnement à l’orientation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12" y="714925"/>
            <a:ext cx="8425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0" defTabSz="457200">
              <a:spcAft>
                <a:spcPts val="600"/>
              </a:spcAft>
            </a:pPr>
            <a:endParaRPr lang="fr-FR" sz="1400" b="1" dirty="0" smtClean="0">
              <a:latin typeface="Marianne" panose="02000000000000000000" pitchFamily="50" charset="0"/>
              <a:cs typeface="Arial Narrow"/>
            </a:endParaRPr>
          </a:p>
          <a:p>
            <a:pPr marL="105750" lvl="0" algn="ctr" defTabSz="457200"/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La confrontation de la connaissance de soi et de la connaissance du monde </a:t>
            </a:r>
          </a:p>
          <a:p>
            <a:pPr marL="105750" lvl="0" algn="ctr" defTabSz="457200"/>
            <a:r>
              <a:rPr lang="fr-FR" sz="1600" b="1" dirty="0" smtClean="0">
                <a:latin typeface="Marianne" panose="02000000000000000000" pitchFamily="50" charset="0"/>
                <a:cs typeface="Arial Narrow"/>
              </a:rPr>
              <a:t>permet de travailler la confiance en soi</a:t>
            </a:r>
          </a:p>
          <a:p>
            <a:pPr marL="105750" lvl="0" algn="ctr" defTabSz="457200"/>
            <a:endParaRPr lang="fr-FR" sz="1600" b="1" dirty="0" smtClean="0">
              <a:latin typeface="Marianne" panose="02000000000000000000" pitchFamily="50" charset="0"/>
              <a:cs typeface="Arial Narrow"/>
            </a:endParaRP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Ne pas se sentir dépassé, en situation de subir</a:t>
            </a: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Se sentir en capacité d’agir</a:t>
            </a: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Comprendre les enjeux et donner du sens à son parcours</a:t>
            </a:r>
          </a:p>
          <a:p>
            <a:pPr marL="391500" lvl="0" indent="-285750" defTabSz="45720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  <a:cs typeface="Arial Narrow"/>
              </a:rPr>
              <a:t>S’engager et construire progressivement son autonomie</a:t>
            </a:r>
          </a:p>
          <a:p>
            <a:pPr marL="105750" lvl="0" defTabSz="457200">
              <a:lnSpc>
                <a:spcPct val="150000"/>
              </a:lnSpc>
              <a:spcAft>
                <a:spcPts val="600"/>
              </a:spcAft>
            </a:pPr>
            <a:endParaRPr lang="fr-FR" sz="1600" dirty="0" smtClean="0">
              <a:latin typeface="Marianne" panose="02000000000000000000" pitchFamily="50" charset="0"/>
              <a:cs typeface="Arial Narrow"/>
            </a:endParaRPr>
          </a:p>
          <a:p>
            <a:pPr marL="105750" lvl="0" algn="ctr" defTabSz="457200"/>
            <a:r>
              <a:rPr lang="fr-FR" sz="1600" i="1" dirty="0" smtClean="0">
                <a:latin typeface="Marianne" panose="02000000000000000000" pitchFamily="50" charset="0"/>
                <a:cs typeface="Arial Narrow"/>
              </a:rPr>
              <a:t>« La transition, c’est le changement désiré » </a:t>
            </a:r>
          </a:p>
          <a:p>
            <a:pPr marL="105750" lvl="0" algn="ctr" defTabSz="457200">
              <a:lnSpc>
                <a:spcPct val="150000"/>
              </a:lnSpc>
              <a:spcAft>
                <a:spcPts val="600"/>
              </a:spcAft>
            </a:pPr>
            <a:r>
              <a:rPr lang="fr-FR" sz="1600" i="1" dirty="0" smtClean="0">
                <a:latin typeface="Marianne" panose="02000000000000000000" pitchFamily="50" charset="0"/>
                <a:cs typeface="Arial Narrow"/>
              </a:rPr>
              <a:t>Pascal Chabot, L'âge des transitions, 2015</a:t>
            </a:r>
          </a:p>
        </p:txBody>
      </p:sp>
    </p:spTree>
    <p:extLst>
      <p:ext uri="{BB962C8B-B14F-4D97-AF65-F5344CB8AC3E}">
        <p14:creationId xmlns:p14="http://schemas.microsoft.com/office/powerpoint/2010/main" val="27371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  <a:cs typeface="Marianne Regular"/>
              </a:rPr>
              <a:t>Réflexion collective : quelles pistes de mise en œuvre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843558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Quelles actions nouvelles ? Quelles actions à infléchir / enrichir ?  </a:t>
            </a:r>
            <a:endParaRPr lang="fr-FR" sz="1600" b="1" u="sng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Identifier une ou plusieurs actions - Les décrire en quelques mots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En précisant dans quel espace / temps investi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En envisageant comment associer les élèves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En précisant la ou les personnes associées (interne ou externe)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La placer dans « Connaissance du monde » ou « Connaissance de soi »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470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  <a:cs typeface="Marianne Regular"/>
              </a:rPr>
              <a:t>Des vécus et à prendre en compte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843558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élèves inquiets, en perte de sens, qui ont des difficulté à se projeter 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63 % des lycéens (près de 3 filles sur 4 au LGT) ont peur des évolutions environnementales (ordre de grandeur comparable aux résultats d’autres études)</a:t>
            </a:r>
          </a:p>
          <a:p>
            <a:pPr marL="0" lvl="1"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Ces peurs entravent leur projection d’avenir, car se traduisent entre autres par :</a:t>
            </a:r>
          </a:p>
          <a:p>
            <a:pPr marL="285750" lvl="1" indent="-285750"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des pensées fatalistes «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 A quoi bon, il est trop tard... </a:t>
            </a: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»</a:t>
            </a:r>
          </a:p>
          <a:p>
            <a:pPr marL="285750" lvl="1" indent="-285750"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une colère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à l’égard des </a:t>
            </a: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institutions et des générations précédentes</a:t>
            </a:r>
          </a:p>
          <a:p>
            <a:pPr marL="285750" lvl="1" indent="-285750">
              <a:buFontTx/>
              <a:buChar char="-"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approches évoquées ne sont pas seulement utiles à tous pour construire leur parcours, elles constituent aussi un levier pour permettre aux élèves anxieux vis-à-vis de l’avenir de dépasser cette anxiété. Passer à l’action, prendre en main son avenir, fait partie des préconisations pour mieux vivre son éco-anxiété.</a:t>
            </a: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C’est possible et je peux participer aux évolutions </a:t>
            </a: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4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1470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  <a:cs typeface="Marianne Regular"/>
              </a:rPr>
              <a:t>Des vécus et à prendre en compte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627534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élèves « en résistance », susceptibles de se fragiliser pour l’avenir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8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Une résistance qui s’exprime de différentes manières :</a:t>
            </a:r>
          </a:p>
          <a:p>
            <a:pPr marL="285750" lvl="1" indent="-285750"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Défaut 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de prise de conscience des évolutions en cours </a:t>
            </a: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(comment interpréter ceux qui disent n’avoir peur de rien)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Déclarer ne pas se sentir concerné par ces changements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Ou plus radical « L’IA ou l’informatique ne m’intéressent pas du tout »</a:t>
            </a:r>
          </a:p>
          <a:p>
            <a:pPr marL="285750" marR="0" lvl="1" indent="-28575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4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Eviter tout jugement :</a:t>
            </a:r>
          </a:p>
          <a:p>
            <a:pPr marL="742950" lvl="2" indent="-285750"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Il est normal de ne pas se sentir préoccupé si on a des soucis plus prioritaires. </a:t>
            </a:r>
          </a:p>
          <a:p>
            <a:pPr marL="742950" lvl="2" indent="-285750"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Certains positionnements peuvent découler d’un défaut de connaissance des enjeux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Etre vigilant à ne pas laisser une catégorie de jeunes de côté : risque d’exclusion 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Interroger la posture de résistance volontaire</a:t>
            </a:r>
          </a:p>
          <a:p>
            <a:pPr marL="742950" lvl="2" indent="-285750"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Est-il prudent de résister, alors qu’il y a un risque à se retrouver exclu ou vulnérable ? </a:t>
            </a:r>
          </a:p>
          <a:p>
            <a:pPr marL="742950" lvl="2" indent="-285750"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Ne pas résister ne vaut pas adhésion. Savoir pour choisir (cf. ceux qui avaient décidé de ne pas se mettre au numérique). </a:t>
            </a:r>
          </a:p>
        </p:txBody>
      </p:sp>
    </p:spTree>
    <p:extLst>
      <p:ext uri="{BB962C8B-B14F-4D97-AF65-F5344CB8AC3E}">
        <p14:creationId xmlns:p14="http://schemas.microsoft.com/office/powerpoint/2010/main" val="12885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Des transition(s)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55576" y="843558"/>
            <a:ext cx="77768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Étymol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et Hist. 1. a)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xiv</a:t>
            </a: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[date du ms.]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transision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«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agonie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» (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Cassiodorus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ms. Turin, f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29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v</a:t>
            </a: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o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Gdf., hapax,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cf.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transisons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(var.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trancions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)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éd. J.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Palermo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301);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b)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xiv</a:t>
            </a: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gramm. «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passage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»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Thurot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p. 273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T.-L.); fin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xiv</a:t>
            </a: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transicion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«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action de passer de l'autre côté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» (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Glossaire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gall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.-lat.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B.N. lat. 7684,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ibid., hapax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xv</a:t>
            </a:r>
            <a:r>
              <a:rPr kumimoji="0" lang="fr-FR" sz="16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[date du ms.]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transsision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« moment passager »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Courcy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Hist. de Grèce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Ars. 3689, f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251c,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ibid.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hapax);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2. a)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1521 [éd.]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transsition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« passage ménagé d'une chose, d'une idée, à une autre »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Fabri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Rhétorique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I, f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59 v</a:t>
            </a:r>
            <a:r>
              <a:rPr kumimoji="0" lang="fr-FR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b)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1752 « passage d'une planète sur certains lieux du ciel de l'horoscope » (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Trév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1765 «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manière d'adoucir le saut d'un intervalle disjoint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en insérant des sons diatoniques entre les deux termes » (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Encyclop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1796 géol. (Saussure,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Voyages dans les Alpes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t. 8, p. 291);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1797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« passage d'un état des choses à un autre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» (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Chateaubr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.,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Essai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Révol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t. 1, p. 52);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f)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1835 « intermédiaire, moyen terme » (Balzac,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Séraphîta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Œuvres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t. 10, p. 545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ds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Rob. 1985,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s.v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doute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cit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14).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Empr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 au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lat.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transitio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« action de passer, passage, transition (en rhétorique) », dér. de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transitum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supin de </a:t>
            </a: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transire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« passer de l'autre côté » (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transir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*) (CNRTL)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88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3638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Conclusion</a:t>
            </a:r>
            <a:b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</a:br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Quelles compétences face aux incertitudes ?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86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Marianne Regular"/>
                <a:cs typeface="Marianne Regular"/>
              </a:rPr>
              <a:t>Conclusion – </a:t>
            </a:r>
            <a:r>
              <a:rPr lang="fr-FR" sz="2000" dirty="0">
                <a:solidFill>
                  <a:srgbClr val="0070C0"/>
                </a:solidFill>
                <a:latin typeface="Marianne" panose="02000000000000000000" pitchFamily="50" charset="0"/>
                <a:cs typeface="Arial Narrow"/>
              </a:rPr>
              <a:t>Quelles compétences face aux incertitudes ?</a:t>
            </a:r>
            <a:endParaRPr lang="fr-FR" sz="1600" dirty="0">
              <a:solidFill>
                <a:srgbClr val="0070C0"/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930082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Hier, dans un monde stable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Ses compétences et ses aspirations =&gt; quel métier -&gt; quelle formation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Demain, dans monde en évolution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	</a:t>
            </a: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Nécessité d’un questionnement plus large</a:t>
            </a: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A quel monde je souhaite participer =&gt; Outiller pour prendre en main sa trajectoire</a:t>
            </a: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Développer les compétences utiles </a:t>
            </a: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pour faire face aux incertitudes, pour surfer sur les vagues du changement</a:t>
            </a:r>
            <a:endParaRPr lang="fr-FR" sz="1600" b="1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5595" r="6250" b="4312"/>
          <a:stretch/>
        </p:blipFill>
        <p:spPr>
          <a:xfrm>
            <a:off x="3707904" y="174948"/>
            <a:ext cx="5328592" cy="49685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8269" r="6601" b="10801"/>
          <a:stretch/>
        </p:blipFill>
        <p:spPr>
          <a:xfrm rot="5400000">
            <a:off x="-289893" y="716361"/>
            <a:ext cx="2728722" cy="16458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1520" y="3003798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400" dirty="0" smtClean="0">
                <a:latin typeface="Marianne" panose="02000000000000000000" pitchFamily="50" charset="0"/>
                <a:cs typeface="Calibri" panose="020F0502020204030204" pitchFamily="34" charset="0"/>
              </a:rPr>
              <a:t>Regard sur les évolutions en cours et les transformations à mettre en œuvre pour avancer vers un horizon désirable.</a:t>
            </a:r>
            <a:endParaRPr lang="fr-FR" sz="1400" dirty="0"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400" dirty="0" smtClean="0"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400" dirty="0" smtClean="0">
                <a:latin typeface="Marianne" panose="02000000000000000000" pitchFamily="50" charset="0"/>
                <a:cs typeface="Calibri" panose="020F0502020204030204" pitchFamily="34" charset="0"/>
              </a:rPr>
              <a:t>Des pistes pour un projet pédagogique où l’interdisciplinarité s’impose. Des solutions qui nécessitent d’être construites à partir de la diversité des regards.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400" dirty="0" smtClean="0">
                <a:latin typeface="Marianne" panose="02000000000000000000" pitchFamily="50" charset="0"/>
                <a:cs typeface="Calibri" panose="020F0502020204030204" pitchFamily="34" charset="0"/>
              </a:rPr>
              <a:t>Tout le monde peut trouver sa place.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53800" y="224372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Marianne" panose="02000000000000000000" pitchFamily="50" charset="0"/>
                <a:cs typeface="Calibri" panose="020F0502020204030204" pitchFamily="34" charset="0"/>
              </a:rPr>
              <a:t>Un regard </a:t>
            </a:r>
            <a:endParaRPr lang="fr-FR" sz="1600" b="1" dirty="0" smtClean="0"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algn="ctr"/>
            <a:r>
              <a:rPr lang="fr-FR" sz="1600" b="1" dirty="0" smtClean="0">
                <a:latin typeface="Marianne" panose="02000000000000000000" pitchFamily="50" charset="0"/>
                <a:cs typeface="Calibri" panose="020F0502020204030204" pitchFamily="34" charset="0"/>
              </a:rPr>
              <a:t>construit </a:t>
            </a:r>
          </a:p>
          <a:p>
            <a:pPr algn="ctr"/>
            <a:r>
              <a:rPr lang="fr-FR" sz="1600" b="1" dirty="0" smtClean="0">
                <a:latin typeface="Marianne" panose="02000000000000000000" pitchFamily="50" charset="0"/>
                <a:cs typeface="Calibri" panose="020F0502020204030204" pitchFamily="34" charset="0"/>
              </a:rPr>
              <a:t>sur </a:t>
            </a:r>
            <a:r>
              <a:rPr lang="fr-FR" sz="1600" b="1" dirty="0">
                <a:latin typeface="Marianne" panose="02000000000000000000" pitchFamily="50" charset="0"/>
                <a:cs typeface="Calibri" panose="020F0502020204030204" pitchFamily="34" charset="0"/>
              </a:rPr>
              <a:t>6 portes</a:t>
            </a:r>
            <a:endParaRPr lang="fr-FR" sz="16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1992568" y="728366"/>
            <a:ext cx="20933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Marianne" panose="02000000000000000000" pitchFamily="50" charset="0"/>
                <a:cs typeface="Calibri" panose="020F0502020204030204" pitchFamily="34" charset="0"/>
              </a:rPr>
              <a:t>Projet </a:t>
            </a:r>
            <a:r>
              <a:rPr lang="fr-FR" sz="1600" b="1" dirty="0">
                <a:latin typeface="Marianne" panose="02000000000000000000" pitchFamily="50" charset="0"/>
                <a:cs typeface="Calibri" panose="020F0502020204030204" pitchFamily="34" charset="0"/>
              </a:rPr>
              <a:t>FORTES </a:t>
            </a:r>
            <a:endParaRPr lang="fr-FR" sz="1600" b="1" dirty="0" smtClean="0"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b="1" dirty="0">
                <a:latin typeface="Marianne" panose="02000000000000000000" pitchFamily="50" charset="0"/>
                <a:cs typeface="Calibri" panose="020F0502020204030204" pitchFamily="34" charset="0"/>
              </a:rPr>
              <a:t>(formation à la transition dans l’enseignement sup, soutenu par le MESRI)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latin typeface="Marianne" panose="02000000000000000000" pitchFamily="50" charset="0"/>
                <a:cs typeface="Calibri" panose="020F0502020204030204" pitchFamily="34" charset="0"/>
              </a:rPr>
              <a:t>Collectif d’universitaires</a:t>
            </a:r>
            <a:endParaRPr lang="fr-FR" sz="1400" b="1" dirty="0"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9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Marianne Regular"/>
                <a:cs typeface="Marianne Regular"/>
              </a:rPr>
              <a:t>Conclusion – </a:t>
            </a:r>
            <a:r>
              <a:rPr lang="fr-FR" sz="2000" dirty="0">
                <a:solidFill>
                  <a:srgbClr val="0070C0"/>
                </a:solidFill>
                <a:latin typeface="Marianne" panose="02000000000000000000" pitchFamily="50" charset="0"/>
                <a:cs typeface="Arial Narrow"/>
              </a:rPr>
              <a:t>Quelles compétences face aux incertitudes ?</a:t>
            </a:r>
            <a:endParaRPr lang="fr-FR" sz="1600" dirty="0">
              <a:solidFill>
                <a:srgbClr val="0070C0"/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930082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compétences pour un monde durable</a:t>
            </a: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Plusieurs organisations (CGE, France Université, Unesco, Union européenne, Fortes) ont identifié des compétences à développer pour un monde durable. Ces travaux se rejoignent, il en ressort les compétences suivantes :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Capacité d’analyse systémique 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Capacité de réflexion éthique et critique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Capacité à modéliser et organiser pour résoudre des problèmes</a:t>
            </a:r>
          </a:p>
          <a:p>
            <a:pPr marL="285750" marR="0" lvl="1" indent="-285750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Capacité de pensée complexe et de vision prospective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Capacité à s’adapter et collaborer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Connaissance de soi en relation avec les autres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Marianne Regular"/>
                <a:cs typeface="Marianne Regular"/>
              </a:rPr>
              <a:t>Conclusion – </a:t>
            </a:r>
            <a:r>
              <a:rPr lang="fr-FR" sz="2000" dirty="0">
                <a:solidFill>
                  <a:srgbClr val="0070C0"/>
                </a:solidFill>
                <a:latin typeface="Marianne" panose="02000000000000000000" pitchFamily="50" charset="0"/>
                <a:cs typeface="Arial Narrow"/>
              </a:rPr>
              <a:t>Quelles compétences face aux incertitudes ?</a:t>
            </a:r>
            <a:endParaRPr lang="fr-FR" sz="1600" dirty="0">
              <a:solidFill>
                <a:srgbClr val="0070C0"/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930082"/>
            <a:ext cx="856895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compétences du XXI</a:t>
            </a:r>
            <a:r>
              <a:rPr lang="fr-FR" sz="1600" b="1" baseline="300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</a:t>
            </a: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 siècle</a:t>
            </a:r>
          </a:p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8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travaux menés dans une approche de développement durable s’inscrivent dans une réflexion plus large sur les compétences du XXI</a:t>
            </a:r>
            <a:r>
              <a:rPr lang="fr-FR" sz="1600" baseline="300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 </a:t>
            </a: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siècle nécessaires pour évoluer dans leur vie personnelle et professionnelle « compétences de survie ». </a:t>
            </a:r>
          </a:p>
          <a:p>
            <a:pPr marL="0" marR="0" lvl="1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Plusieurs travaux existent, il n’y a pas de référentiel unique, mais une cohérence autour des compétences suivantes : </a:t>
            </a:r>
          </a:p>
          <a:p>
            <a:pPr marL="719138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>
                <a:latin typeface="Marianne" panose="02000000000000000000" pitchFamily="50" charset="0"/>
              </a:rPr>
              <a:t>Communication</a:t>
            </a:r>
          </a:p>
          <a:p>
            <a:pPr marL="719138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>
                <a:latin typeface="Marianne" panose="02000000000000000000" pitchFamily="50" charset="0"/>
              </a:rPr>
              <a:t>Pensée critique</a:t>
            </a:r>
          </a:p>
          <a:p>
            <a:pPr marL="719138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>
                <a:latin typeface="Marianne" panose="02000000000000000000" pitchFamily="50" charset="0"/>
              </a:rPr>
              <a:t>Résolution de problème</a:t>
            </a:r>
          </a:p>
          <a:p>
            <a:pPr marL="719138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>
                <a:latin typeface="Marianne" panose="02000000000000000000" pitchFamily="50" charset="0"/>
              </a:rPr>
              <a:t>Coopération </a:t>
            </a:r>
          </a:p>
          <a:p>
            <a:pPr marL="719138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latin typeface="Marianne" panose="02000000000000000000" pitchFamily="50" charset="0"/>
              </a:rPr>
              <a:t>Créativité (capacité à s’adapter, sortir des schémas préexistants)</a:t>
            </a:r>
          </a:p>
        </p:txBody>
      </p:sp>
    </p:spTree>
    <p:extLst>
      <p:ext uri="{BB962C8B-B14F-4D97-AF65-F5344CB8AC3E}">
        <p14:creationId xmlns:p14="http://schemas.microsoft.com/office/powerpoint/2010/main" val="3292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0070C0"/>
                </a:solidFill>
                <a:latin typeface="Marianne Regular"/>
                <a:cs typeface="Marianne Regular"/>
              </a:rPr>
              <a:t>Conclusion – </a:t>
            </a:r>
            <a:r>
              <a:rPr lang="fr-FR" sz="2000" dirty="0">
                <a:solidFill>
                  <a:srgbClr val="0070C0"/>
                </a:solidFill>
                <a:latin typeface="Marianne" panose="02000000000000000000" pitchFamily="50" charset="0"/>
                <a:cs typeface="Arial Narrow"/>
              </a:rPr>
              <a:t>Quelles compétences face aux incertitudes ?</a:t>
            </a:r>
            <a:endParaRPr lang="fr-FR" sz="1600" dirty="0">
              <a:solidFill>
                <a:srgbClr val="0070C0"/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93008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fr-FR" sz="8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Préparer son sac à dos pour partir en terre inconnue dans le brouillard</a:t>
            </a:r>
          </a:p>
          <a:p>
            <a:pPr marL="0" lvl="1"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Quel kit de survie ?</a:t>
            </a:r>
          </a:p>
          <a:p>
            <a:pPr marL="0" lvl="1">
              <a:lnSpc>
                <a:spcPct val="150000"/>
              </a:lnSpc>
              <a:defRPr/>
            </a:pPr>
            <a:endParaRPr lang="fr-FR" sz="1600" b="1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Il ne peut plus y avoir de planification à long terme, la seule certitude est que ces compétences seront nécessaires.</a:t>
            </a:r>
          </a:p>
          <a:p>
            <a:pPr marL="0" lvl="1">
              <a:defRPr/>
            </a:pPr>
            <a:endParaRPr lang="fr-FR" sz="1600" b="1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Un ensemble de compétences, qui peuvent servir de guide pour :</a:t>
            </a:r>
          </a:p>
          <a:p>
            <a:pPr marL="90170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Former, développer ces compétences en intégrant une réflexion didactique</a:t>
            </a:r>
          </a:p>
          <a:p>
            <a:pPr marL="90170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Accompagner, dialoguer, expliciter ces besoins pour demain </a:t>
            </a:r>
          </a:p>
          <a:p>
            <a:pPr marL="90170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Porter un regard évaluatif sur ce qu’ils ont acquis pour aller plus loin </a:t>
            </a:r>
          </a:p>
        </p:txBody>
      </p:sp>
    </p:spTree>
    <p:extLst>
      <p:ext uri="{BB962C8B-B14F-4D97-AF65-F5344CB8AC3E}">
        <p14:creationId xmlns:p14="http://schemas.microsoft.com/office/powerpoint/2010/main" val="26929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 Regular"/>
                <a:cs typeface="Marianne Regular"/>
              </a:rPr>
              <a:t>Actualités</a:t>
            </a:r>
            <a:endParaRPr lang="fr-FR" sz="20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1580" y="1454462"/>
            <a:ext cx="7812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FR" sz="1600" b="1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La plateforme Avenir(s) de </a:t>
            </a: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l’Onisep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fr-FR" sz="1600" b="1" dirty="0" smtClean="0">
                <a:latin typeface="Marianne" panose="02000000000000000000" pitchFamily="50" charset="0"/>
              </a:rPr>
              <a:t>Webinaires </a:t>
            </a:r>
            <a:r>
              <a:rPr lang="fr-FR" sz="1600" b="1" dirty="0">
                <a:latin typeface="Marianne" panose="02000000000000000000" pitchFamily="50" charset="0"/>
              </a:rPr>
              <a:t>de la </a:t>
            </a:r>
            <a:r>
              <a:rPr lang="fr-FR" sz="1600" b="1" dirty="0" smtClean="0">
                <a:latin typeface="Marianne" panose="02000000000000000000" pitchFamily="50" charset="0"/>
              </a:rPr>
              <a:t>DRAIO</a:t>
            </a:r>
            <a:endParaRPr kumimoji="0" lang="fr-FR" sz="16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2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Marianne" panose="02000000000000000000" pitchFamily="50" charset="0"/>
              </a:rPr>
              <a:t>Parcoursup</a:t>
            </a:r>
          </a:p>
          <a:p>
            <a:pPr marL="1520825" lvl="1" indent="-285750">
              <a:lnSpc>
                <a:spcPct val="150000"/>
              </a:lnSpc>
              <a:buFontTx/>
              <a:buChar char="-"/>
            </a:pPr>
            <a:r>
              <a:rPr lang="fr-FR" sz="1600" dirty="0">
                <a:latin typeface="Marianne" panose="02000000000000000000" pitchFamily="50" charset="0"/>
              </a:rPr>
              <a:t>E</a:t>
            </a:r>
            <a:r>
              <a:rPr lang="fr-FR" sz="1600" dirty="0" smtClean="0">
                <a:latin typeface="Marianne" panose="02000000000000000000" pitchFamily="50" charset="0"/>
              </a:rPr>
              <a:t>volution de la fiche Avenir</a:t>
            </a:r>
          </a:p>
          <a:p>
            <a:pPr marL="1520825" lvl="1" indent="-285750">
              <a:lnSpc>
                <a:spcPct val="150000"/>
              </a:lnSpc>
              <a:spcAft>
                <a:spcPts val="1200"/>
              </a:spcAft>
              <a:buFontTx/>
              <a:buChar char="-"/>
            </a:pPr>
            <a:r>
              <a:rPr lang="fr-FR" sz="1600" dirty="0" smtClean="0">
                <a:latin typeface="Marianne" panose="02000000000000000000" pitchFamily="50" charset="0"/>
              </a:rPr>
              <a:t>Avancement de la hiérarchisation des vœux restants</a:t>
            </a:r>
          </a:p>
          <a:p>
            <a:pPr marL="1235075" lvl="1"/>
            <a:r>
              <a:rPr lang="fr-FR" sz="1600" b="1" dirty="0" smtClean="0">
                <a:latin typeface="Marianne" panose="02000000000000000000" pitchFamily="50" charset="0"/>
              </a:rPr>
              <a:t> </a:t>
            </a:r>
            <a:endParaRPr lang="fr-FR" sz="16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marL="105750" lvl="0" algn="ctr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Pour demain... </a:t>
            </a:r>
            <a:r>
              <a:rPr lang="fr-FR" sz="2000" dirty="0">
                <a:solidFill>
                  <a:srgbClr val="4F81BD"/>
                </a:solidFill>
                <a:latin typeface="Marianne Regular"/>
                <a:cs typeface="Arial Narrow"/>
              </a:rPr>
              <a:t>Quel regard évaluatif sur les </a:t>
            </a: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élèves ?</a:t>
            </a:r>
            <a:endParaRPr lang="fr-FR" sz="2000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002090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compétences clés dont on aura besoin pour l’avenir ...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pour évoluer dans un monde en transition </a:t>
            </a:r>
          </a:p>
          <a:p>
            <a:pPr marL="285750" lvl="1" indent="-285750">
              <a:lnSpc>
                <a:spcPct val="150000"/>
              </a:lnSpc>
              <a:buFontTx/>
              <a:buChar char="-"/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pour participer à la construction d’un monde durable</a:t>
            </a:r>
          </a:p>
          <a:p>
            <a:pPr marL="0" lvl="1">
              <a:lnSpc>
                <a:spcPct val="150000"/>
              </a:lnSpc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	</a:t>
            </a: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... font écho aux compétences nécessaires pour réussir ses études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5236"/>
              </p:ext>
            </p:extLst>
          </p:nvPr>
        </p:nvGraphicFramePr>
        <p:xfrm>
          <a:off x="233772" y="2859782"/>
          <a:ext cx="8676456" cy="192532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3188782">
                  <a:extLst>
                    <a:ext uri="{9D8B030D-6E8A-4147-A177-3AD203B41FA5}">
                      <a16:colId xmlns:a16="http://schemas.microsoft.com/office/drawing/2014/main" val="3857362461"/>
                    </a:ext>
                  </a:extLst>
                </a:gridCol>
                <a:gridCol w="5487674">
                  <a:extLst>
                    <a:ext uri="{9D8B030D-6E8A-4147-A177-3AD203B41FA5}">
                      <a16:colId xmlns:a16="http://schemas.microsoft.com/office/drawing/2014/main" val="3955856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Compétences du XXIe siècle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Compétences pour un avenir durable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44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52425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Communication</a:t>
                      </a:r>
                    </a:p>
                    <a:p>
                      <a:pPr marL="352425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Pensée critique</a:t>
                      </a:r>
                    </a:p>
                    <a:p>
                      <a:pPr marL="352425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Résolution de problème</a:t>
                      </a:r>
                    </a:p>
                    <a:p>
                      <a:pPr marL="352425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Coopération </a:t>
                      </a:r>
                    </a:p>
                    <a:p>
                      <a:pPr marL="352425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Créativité (adaptation)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defTabSz="914400" rtl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Analyse systémique </a:t>
                      </a:r>
                    </a:p>
                    <a:p>
                      <a:pPr marL="285750" marR="0" lvl="1" indent="-285750" defTabSz="914400" rtl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Réflexion éthique et critique</a:t>
                      </a:r>
                    </a:p>
                    <a:p>
                      <a:pPr marL="285750" marR="0" lvl="1" indent="-285750" defTabSz="914400" rtl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Modéliser,</a:t>
                      </a:r>
                      <a:r>
                        <a:rPr lang="fr-FR" sz="1600" baseline="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organiser pour résoudre des problèmes</a:t>
                      </a:r>
                    </a:p>
                    <a:p>
                      <a:pPr marL="285750" marR="0" lvl="1" indent="-285750" defTabSz="914400" rtl="0" eaLnBrk="1" fontAlgn="auto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Pensée complexe et de vision prospective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S’adapter et collaborer</a:t>
                      </a:r>
                    </a:p>
                    <a:p>
                      <a:pPr marL="285750" lvl="1" indent="-285750">
                        <a:lnSpc>
                          <a:spcPct val="100000"/>
                        </a:lnSpc>
                        <a:buFontTx/>
                        <a:buChar char="-"/>
                        <a:defRPr/>
                      </a:pPr>
                      <a:r>
                        <a:rPr lang="fr-FR" sz="1600" dirty="0" smtClean="0">
                          <a:solidFill>
                            <a:srgbClr val="000000"/>
                          </a:solidFill>
                          <a:latin typeface="Marianne" panose="02000000000000000000" pitchFamily="50" charset="0"/>
                          <a:cs typeface="Calibri" panose="020F0502020204030204" pitchFamily="34" charset="0"/>
                        </a:rPr>
                        <a:t>Connaissance de soi en relation avec les autres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4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9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marL="105750" lvl="0" algn="ctr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 Regular"/>
                <a:cs typeface="Arial Narrow"/>
              </a:rPr>
              <a:t>Pour demain... Quel regard évaluatif sur les </a:t>
            </a: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élèves ?</a:t>
            </a:r>
            <a:endParaRPr lang="fr-FR" sz="2000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771550"/>
            <a:ext cx="84249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Liaison avec l’enseignement supérieur</a:t>
            </a: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Dans le cadre de Parcoursup :  quelles informations peuvent communiquer les enseignants de lycée aux enseignants du supérieur sur les élèves ? </a:t>
            </a:r>
          </a:p>
          <a:p>
            <a:pPr marL="285750" lvl="1" indent="-285750">
              <a:spcBef>
                <a:spcPts val="600"/>
              </a:spcBef>
              <a:buFontTx/>
              <a:buChar char="-"/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appréciations de bulletin sont à destination des élèves </a:t>
            </a:r>
          </a:p>
          <a:p>
            <a:pPr marL="285750" lvl="1" indent="-285750">
              <a:spcBef>
                <a:spcPts val="600"/>
              </a:spcBef>
              <a:buFontTx/>
              <a:buChar char="-"/>
              <a:defRPr/>
            </a:pP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appréciations </a:t>
            </a: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de</a:t>
            </a:r>
            <a:r>
              <a:rPr lang="fr-FR" sz="14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la Fiche Avenir sont à destination du supérieur</a:t>
            </a:r>
            <a:endParaRPr lang="fr-FR" sz="14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spcBef>
                <a:spcPts val="1200"/>
              </a:spcBef>
              <a:defRPr/>
            </a:pPr>
            <a:r>
              <a:rPr lang="fr-FR" sz="14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Remarque : lors d’une journée de rencontre BRIO avec le supérieur le 21 octobre, il était ressorti le besoin du sup d’avoir des informations sur l’autonomie, la capacité de travail, l’assiduité</a:t>
            </a:r>
          </a:p>
          <a:p>
            <a:pPr marL="0" lvl="1" algn="ctr">
              <a:spcBef>
                <a:spcPts val="1200"/>
              </a:spcBef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Un positionnement à clarifier</a:t>
            </a: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L’objectif est d’éclairer les enseignants du supérieur sur les dossiers des élèves, en termes de compétences acquises ou en développement.</a:t>
            </a: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Il ne s’agit pas de décider si l’élève devrait aller dans telle ou telle formation, laisser les formations du supérieur gérer leur recrutement, ni de prédire leur réussite...</a:t>
            </a: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Les référentiels de compétences évoqués pourraient être un appui pour parler des compétences des élèves...</a:t>
            </a:r>
          </a:p>
        </p:txBody>
      </p:sp>
    </p:spTree>
    <p:extLst>
      <p:ext uri="{BB962C8B-B14F-4D97-AF65-F5344CB8AC3E}">
        <p14:creationId xmlns:p14="http://schemas.microsoft.com/office/powerpoint/2010/main" val="294034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marL="105750" lvl="0" algn="ctr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 Regular"/>
                <a:cs typeface="Arial Narrow"/>
              </a:rPr>
              <a:t>Pour demain... Quel regard évaluatif sur les </a:t>
            </a: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élèves ?</a:t>
            </a:r>
            <a:endParaRPr lang="fr-FR" sz="2000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858074"/>
            <a:ext cx="828092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Atelier – Par champs disciplinaires ou regroupements</a:t>
            </a:r>
          </a:p>
          <a:p>
            <a:pPr marL="0" lvl="1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Se mettre en situation de porter une appréciation qualitative dans un dossier d’élève, </a:t>
            </a:r>
            <a:r>
              <a:rPr lang="fr-FR" sz="1600" u="sng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en tant qu’enseignant d’une discipline</a:t>
            </a: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. </a:t>
            </a:r>
          </a:p>
          <a:p>
            <a:pPr marL="0" lvl="1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Proposer des éléments d’appréciation utiles qui permettraient de mieux saisir le profil de l’élève, au-delà des notes, sous la forme d’une liste de « capacité à ... ». </a:t>
            </a:r>
          </a:p>
          <a:p>
            <a:pPr marL="0" lvl="1">
              <a:spcBef>
                <a:spcPts val="600"/>
              </a:spcBef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Des transition(s)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27560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« De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quoi parle-t-on quand on parle de transition ?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Une transition est ce qui désigne le fait de passer d'un lieu à un autre, ou d'un état à un autre.</a:t>
            </a: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Le terme, en lui-même, ne détermine ni le point de départ, ni le point d'arrivée.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La transition est une traversée dont on ne connaît pas l'issue, ni les modalités, à propos de laquelle on ne connaît pas grand-chose, en fait, si ce n'est qu'au cours de cette traversée, quelque chose va changer</a:t>
            </a: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...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Les chemins de la philosophie, France Culture, série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Philosophie de la transition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, septembre 2019,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66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marL="105750" lvl="0" algn="ctr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 Regular"/>
                <a:cs typeface="Arial Narrow"/>
              </a:rPr>
              <a:t>Pour demain... Quel regard évaluatif sur les </a:t>
            </a: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élèves ?</a:t>
            </a:r>
            <a:endParaRPr lang="fr-FR" sz="2000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858074"/>
            <a:ext cx="828092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150000"/>
              </a:lnSpc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Atelier – Par champs disciplinaires ou regroupements</a:t>
            </a:r>
          </a:p>
          <a:p>
            <a:pPr marL="0" lvl="1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La démarche vous semble-t-elle pertinente ? </a:t>
            </a:r>
          </a:p>
          <a:p>
            <a:pPr marL="0" lvl="1" algn="ctr">
              <a:spcBef>
                <a:spcPts val="600"/>
              </a:spcBef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Quelles différences entre les disciplines ? </a:t>
            </a: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marL="105750" lvl="0" algn="ctr" defTabSz="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dirty="0">
                <a:solidFill>
                  <a:srgbClr val="4F81BD"/>
                </a:solidFill>
                <a:latin typeface="Marianne Regular"/>
                <a:cs typeface="Arial Narrow"/>
              </a:rPr>
              <a:t>Pour demain... Quel regard évaluatif sur les </a:t>
            </a:r>
            <a:r>
              <a:rPr lang="fr-FR" sz="2000" dirty="0" smtClean="0">
                <a:solidFill>
                  <a:srgbClr val="4F81BD"/>
                </a:solidFill>
                <a:latin typeface="Marianne Regular"/>
                <a:cs typeface="Arial Narrow"/>
              </a:rPr>
              <a:t>élèves ?</a:t>
            </a:r>
            <a:endParaRPr lang="fr-FR" sz="2000" dirty="0">
              <a:solidFill>
                <a:srgbClr val="4F81BD"/>
              </a:solidFill>
              <a:latin typeface="Marianne Regular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858074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defRPr/>
            </a:pPr>
            <a:r>
              <a:rPr lang="fr-FR" sz="1600" b="1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En tant que référent BRIO...</a:t>
            </a:r>
          </a:p>
          <a:p>
            <a:pPr marL="0" lvl="1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endParaRPr lang="fr-FR" sz="1600" dirty="0" smtClean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Un outil de réflexion sur les compétences </a:t>
            </a:r>
          </a:p>
          <a:p>
            <a:pPr marL="0" lvl="1" algn="ctr">
              <a:spcBef>
                <a:spcPts val="600"/>
              </a:spcBef>
              <a:defRPr/>
            </a:pP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avec une grille de référence serait-elle utile ? </a:t>
            </a:r>
          </a:p>
          <a:p>
            <a:pPr marL="0" lvl="1" algn="ctr">
              <a:spcBef>
                <a:spcPts val="600"/>
              </a:spcBef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  <a:p>
            <a:pPr marL="0" lvl="1" algn="ctr">
              <a:spcBef>
                <a:spcPts val="600"/>
              </a:spcBef>
              <a:defRPr/>
            </a:pPr>
            <a:r>
              <a:rPr lang="fr-FR" sz="1600" dirty="0" smtClean="0">
                <a:solidFill>
                  <a:srgbClr val="000000"/>
                </a:solidFill>
                <a:latin typeface="Marianne" panose="02000000000000000000" pitchFamily="50" charset="0"/>
                <a:cs typeface="Calibri" panose="020F0502020204030204" pitchFamily="34" charset="0"/>
              </a:rPr>
              <a:t>Quels partages possibles en établissement ?</a:t>
            </a:r>
          </a:p>
          <a:p>
            <a:pPr marL="0" lvl="1" algn="ctr">
              <a:spcBef>
                <a:spcPts val="600"/>
              </a:spcBef>
              <a:defRPr/>
            </a:pPr>
            <a:endParaRPr lang="fr-FR" sz="1600" dirty="0">
              <a:solidFill>
                <a:srgbClr val="000000"/>
              </a:solidFill>
              <a:latin typeface="Mariann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Des transition(s)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131590"/>
            <a:ext cx="77768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La, des, les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État intermédiaire entre deux états, l’un passé et connu l’autre à venir et à inventer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Un nouveau paradigme qui vient interroger la notion de progrès ?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À l’échelle humaine, quelle temporalité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Être en transit n’est pas être en transition : une étape ou une nouvelle manière d’être au monde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+mn-cs"/>
              </a:rPr>
              <a:t>L’adolescence : une transition identitaire, intime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2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9398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L’école et les </a:t>
            </a:r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transitions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12" y="771550"/>
            <a:ext cx="88214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10575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Une question déjà ancienne mais un sujet d’actualité : </a:t>
            </a:r>
            <a:endParaRPr kumimoji="0" lang="fr-FR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59 % des jeunes de 16 à 25 ans se déclarent «très ou extrêmement inquiets » du changement climatique (enquête dans dix pays, du nord au sud, publié dans la revue Lancet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Planetary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Health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, 2021)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Un monde instable (« post »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covid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, bouleversements climatiques, crises politiques et économiques, transition énergétique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…)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Une prise en compte de ce sujet aux échelles mondiales, nationales, régionales (Stratégie régionale des transitions économiques et sociales en Bretagne)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Des métiers et des domaines professionnels en évolution (France 2030)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Des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évolutions en cours dans l’enseignement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supérieur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10575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… Et un enjeu qui interroge les processus d’orientation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405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L’école et les </a:t>
            </a:r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transitions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512" y="627534"/>
            <a:ext cx="8821488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 panose="02000000000000000000" pitchFamily="50" charset="0"/>
              <a:ea typeface="+mn-ea"/>
              <a:cs typeface="Arial Narrow"/>
            </a:endParaRPr>
          </a:p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Conférences de Jean Guichard (2018)</a:t>
            </a:r>
          </a:p>
          <a:p>
            <a:pPr marL="1057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Les défis et les transformations actuelles et à venir nécessitent de penser une nouvelle approche de l’orientation :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Aborder cette question avec lucidité, pour prendre en considération l’accélération des changements, l’apparition de nouveaux métiers et un monde du travail en évolution.</a:t>
            </a:r>
          </a:p>
          <a:p>
            <a:pPr marL="3915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Intégrer ces questions à une approche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orientante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, au « principe d’infusion », et en faire un levier pour donner du sens aux enseignements, aux parcours et à l’école. </a:t>
            </a:r>
          </a:p>
          <a:p>
            <a:pPr marL="391500" lvl="0" indent="-285750" defTabSz="457200">
              <a:spcAft>
                <a:spcPts val="600"/>
              </a:spcAft>
              <a:buFontTx/>
              <a:buChar char="-"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Prendre en </a:t>
            </a:r>
            <a:r>
              <a:rPr lang="fr-FR" sz="1600" dirty="0">
                <a:solidFill>
                  <a:srgbClr val="000000"/>
                </a:solidFill>
                <a:latin typeface="Marianne" panose="02000000000000000000" pitchFamily="50" charset="0"/>
                <a:cs typeface="Arial Narrow"/>
              </a:rPr>
              <a:t>compte dans l’accompagnement les 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différentes postures des jeunes :</a:t>
            </a:r>
          </a:p>
          <a:p>
            <a:pPr marL="84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Désir d’agir face aux problèmes</a:t>
            </a:r>
          </a:p>
          <a:p>
            <a:pPr marL="84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Sentiment d’inutilité, « à quoi bon? »</a:t>
            </a:r>
          </a:p>
          <a:p>
            <a:pPr marL="84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Volonté de se mettre à l’abri, de trouver des stratégies personnelles</a:t>
            </a:r>
          </a:p>
          <a:p>
            <a:pPr marL="84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 panose="02000000000000000000" pitchFamily="50" charset="0"/>
                <a:ea typeface="+mn-ea"/>
                <a:cs typeface="Arial Narrow"/>
              </a:rPr>
              <a:t>Doute quant aux réalités de ces évolutions, déni et repli</a:t>
            </a:r>
          </a:p>
        </p:txBody>
      </p:sp>
    </p:spTree>
    <p:extLst>
      <p:ext uri="{BB962C8B-B14F-4D97-AF65-F5344CB8AC3E}">
        <p14:creationId xmlns:p14="http://schemas.microsoft.com/office/powerpoint/2010/main" val="8774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563638"/>
            <a:ext cx="8352928" cy="648072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rgbClr val="4F81BD"/>
                </a:solidFill>
                <a:latin typeface="Marianne" panose="02000000000000000000" pitchFamily="50" charset="0"/>
                <a:cs typeface="Arial Narrow"/>
              </a:rPr>
              <a:t>Et nos élèves, qu’en disent-ils ?</a:t>
            </a:r>
            <a:endParaRPr lang="fr-FR" sz="1600" dirty="0">
              <a:solidFill>
                <a:schemeClr val="tx2">
                  <a:lumMod val="40000"/>
                  <a:lumOff val="60000"/>
                </a:schemeClr>
              </a:solidFill>
              <a:latin typeface="Marianne Regular"/>
              <a:cs typeface="Marian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697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39502"/>
            <a:ext cx="8352928" cy="864096"/>
          </a:xfrm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  <a:t>Comment les lycéens voient-ils l’avenir ?</a:t>
            </a:r>
            <a:br>
              <a:rPr lang="fr-FR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Marianne" panose="02000000000000000000" pitchFamily="50" charset="0"/>
                <a:cs typeface="Marianne Regular"/>
              </a:rPr>
            </a:br>
            <a:r>
              <a:rPr lang="fr-FR" sz="2000" dirty="0" smtClean="0">
                <a:latin typeface="Marianne" panose="02000000000000000000" pitchFamily="50" charset="0"/>
                <a:cs typeface="Marianne Regular"/>
              </a:rPr>
              <a:t>9442 répondants ! </a:t>
            </a:r>
            <a:endParaRPr lang="fr-FR" sz="1800" dirty="0">
              <a:latin typeface="Marianne" panose="02000000000000000000" pitchFamily="50" charset="0"/>
              <a:cs typeface="Marianne Regular"/>
            </a:endParaRPr>
          </a:p>
        </p:txBody>
      </p:sp>
      <p:sp>
        <p:nvSpPr>
          <p:cNvPr id="3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395536" y="1131590"/>
            <a:ext cx="835292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00" dirty="0" smtClean="0">
                <a:latin typeface="Marianne" panose="02000000000000000000" pitchFamily="50" charset="0"/>
                <a:cs typeface="Marianne Regular"/>
              </a:rPr>
              <a:t>A quel genre vous identifiez-vous ?</a:t>
            </a:r>
            <a:endParaRPr lang="fr-FR" sz="1600" dirty="0">
              <a:latin typeface="Marianne" panose="02000000000000000000" pitchFamily="50" charset="0"/>
              <a:cs typeface="Marianne Regular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515632"/>
              </p:ext>
            </p:extLst>
          </p:nvPr>
        </p:nvGraphicFramePr>
        <p:xfrm>
          <a:off x="539552" y="1563638"/>
          <a:ext cx="8064895" cy="18542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612979">
                  <a:extLst>
                    <a:ext uri="{9D8B030D-6E8A-4147-A177-3AD203B41FA5}">
                      <a16:colId xmlns:a16="http://schemas.microsoft.com/office/drawing/2014/main" val="240721253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3870633032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4115715337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4040514185"/>
                    </a:ext>
                  </a:extLst>
                </a:gridCol>
                <a:gridCol w="1612979">
                  <a:extLst>
                    <a:ext uri="{9D8B030D-6E8A-4147-A177-3AD203B41FA5}">
                      <a16:colId xmlns:a16="http://schemas.microsoft.com/office/drawing/2014/main" val="971049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Scolarité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Effectif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Fille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Garçon 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Marianne" panose="02000000000000000000" pitchFamily="50" charset="0"/>
                        </a:rPr>
                        <a:t>Autre</a:t>
                      </a:r>
                      <a:endParaRPr lang="fr-FR" sz="1600" b="1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9754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LP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1361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51,4</a:t>
                      </a:r>
                      <a:r>
                        <a:rPr lang="fr-FR" sz="1600" baseline="0" dirty="0" smtClean="0">
                          <a:latin typeface="Marianne" panose="02000000000000000000" pitchFamily="50" charset="0"/>
                        </a:rPr>
                        <a:t>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46,9 %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1,7 %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557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Seconde GT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3090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60,9 %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38,0 %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1,2 %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092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</a:t>
                      </a:r>
                      <a:r>
                        <a:rPr lang="fr-FR" sz="1600" baseline="30000" dirty="0" smtClean="0">
                          <a:latin typeface="Marianne" panose="02000000000000000000" pitchFamily="50" charset="0"/>
                        </a:rPr>
                        <a:t>re</a:t>
                      </a: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 et </a:t>
                      </a:r>
                      <a:r>
                        <a:rPr lang="fr-FR" sz="1600" dirty="0" err="1" smtClean="0">
                          <a:latin typeface="Marianne" panose="02000000000000000000" pitchFamily="50" charset="0"/>
                        </a:rPr>
                        <a:t>Term</a:t>
                      </a: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 T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1253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58,5 %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40,4 %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1,1 %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347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</a:t>
                      </a:r>
                      <a:r>
                        <a:rPr lang="fr-FR" sz="1600" baseline="30000" dirty="0" smtClean="0">
                          <a:latin typeface="Marianne" panose="02000000000000000000" pitchFamily="50" charset="0"/>
                        </a:rPr>
                        <a:t>re</a:t>
                      </a: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 et </a:t>
                      </a:r>
                      <a:r>
                        <a:rPr lang="fr-FR" sz="1600" dirty="0" err="1" smtClean="0">
                          <a:latin typeface="Marianne" panose="02000000000000000000" pitchFamily="50" charset="0"/>
                        </a:rPr>
                        <a:t>Term</a:t>
                      </a:r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 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3738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64,8 %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33,7 %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Marianne" panose="02000000000000000000" pitchFamily="50" charset="0"/>
                        </a:rPr>
                        <a:t>1,6 %</a:t>
                      </a:r>
                      <a:endParaRPr lang="fr-FR" sz="1600" dirty="0">
                        <a:latin typeface="Marianne" panose="02000000000000000000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160277"/>
                  </a:ext>
                </a:extLst>
              </a:tr>
            </a:tbl>
          </a:graphicData>
        </a:graphic>
      </p:graphicFrame>
      <p:sp>
        <p:nvSpPr>
          <p:cNvPr id="6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 txBox="1">
            <a:spLocks/>
          </p:cNvSpPr>
          <p:nvPr/>
        </p:nvSpPr>
        <p:spPr>
          <a:xfrm>
            <a:off x="251520" y="3651870"/>
            <a:ext cx="8892480" cy="134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4288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2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Les taux de réponse à tous les niveaux du lycée et dans toutes les voies sont très satisfaisants pour assurer une certaine solidité aux résultats.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Proportionnellement, les filles ont été un peu plus nombreuses à répondre. </a:t>
            </a:r>
          </a:p>
          <a:p>
            <a:pPr>
              <a:lnSpc>
                <a:spcPct val="100000"/>
              </a:lnSpc>
            </a:pP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Davantage de différences de réponse entre LP </a:t>
            </a:r>
            <a:r>
              <a:rPr lang="fr-FR" sz="1600" b="0" dirty="0">
                <a:latin typeface="Marianne" panose="02000000000000000000" pitchFamily="50" charset="0"/>
                <a:cs typeface="Marianne Regular"/>
              </a:rPr>
              <a:t>/</a:t>
            </a:r>
            <a:r>
              <a:rPr lang="fr-FR" sz="1600" b="0" dirty="0" smtClean="0">
                <a:latin typeface="Marianne" panose="02000000000000000000" pitchFamily="50" charset="0"/>
                <a:cs typeface="Marianne Regular"/>
              </a:rPr>
              <a:t> LGT ou Filles / Garçons qu’entre niveaux</a:t>
            </a:r>
          </a:p>
          <a:p>
            <a:pPr>
              <a:lnSpc>
                <a:spcPct val="100000"/>
              </a:lnSpc>
            </a:pPr>
            <a:endParaRPr lang="fr-FR" sz="1600" b="0" dirty="0">
              <a:latin typeface="Marianne" panose="02000000000000000000" pitchFamily="50" charset="0"/>
              <a:cs typeface="Mariann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437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TITULE_OFFICIEL copi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2.xml><?xml version="1.0" encoding="utf-8"?>
<a:theme xmlns:a="http://schemas.openxmlformats.org/drawingml/2006/main" name="1_TEMPLATE_INTITULE_OFFICIEL copi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Template PPT 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CC2CF-1EDA-4B29-84C4-67EB55EA1ED6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A132B07-4900-4FF2-8FBF-0F3870ABC7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285CDC-5689-4387-90F2-64833F7E2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TEMPLATE_INTITULE_OFFICIEL copie.potx</Template>
  <TotalTime>67524</TotalTime>
  <Words>4537</Words>
  <Application>Microsoft Office PowerPoint</Application>
  <PresentationFormat>Affichage à l'écran (16:9)</PresentationFormat>
  <Paragraphs>611</Paragraphs>
  <Slides>41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Arial</vt:lpstr>
      <vt:lpstr>Arial Narrow</vt:lpstr>
      <vt:lpstr>Calibri</vt:lpstr>
      <vt:lpstr>Calibri Light</vt:lpstr>
      <vt:lpstr>Marianne</vt:lpstr>
      <vt:lpstr>Marianne Regular</vt:lpstr>
      <vt:lpstr>Wingdings</vt:lpstr>
      <vt:lpstr>TEMPLATE_INTITULE_OFFICIEL copie</vt:lpstr>
      <vt:lpstr>1_TEMPLATE_INTITULE_OFFICIEL copie</vt:lpstr>
      <vt:lpstr>Thème Office</vt:lpstr>
      <vt:lpstr>Présentation PowerPoint</vt:lpstr>
      <vt:lpstr>S’orienter dans un monde en transition(s)</vt:lpstr>
      <vt:lpstr>Des transition(s)</vt:lpstr>
      <vt:lpstr>Des transition(s)</vt:lpstr>
      <vt:lpstr>Des transition(s)</vt:lpstr>
      <vt:lpstr>L’école et les transitions</vt:lpstr>
      <vt:lpstr>L’école et les transitions</vt:lpstr>
      <vt:lpstr>Et nos élèves, qu’en disent-ils ?</vt:lpstr>
      <vt:lpstr>Comment les lycéens voient-ils l’avenir ? 9442 répondants ! </vt:lpstr>
      <vt:lpstr>Comment les lycéens voient-ils l’avenir ?  </vt:lpstr>
      <vt:lpstr>Comment les lycéens voient-ils l’avenir ?  </vt:lpstr>
      <vt:lpstr>Comment les lycéens voient-ils l’avenir ?  Les doubles inquiétudes</vt:lpstr>
      <vt:lpstr>Comment parlent-ils de leurs peurs ?</vt:lpstr>
      <vt:lpstr>Comment les lycéens voient-ils l’avenir ?  </vt:lpstr>
      <vt:lpstr>Comment les lycéens voient-ils l’avenir ?  </vt:lpstr>
      <vt:lpstr>Comment les lycéens voient-ils l’avenir ?  </vt:lpstr>
      <vt:lpstr>Comment les lycéens voient-ils l’avenir ?  </vt:lpstr>
      <vt:lpstr>Comment les lycéens voient-ils l’avenir ?  </vt:lpstr>
      <vt:lpstr>Comment les lycéens voient-ils l’avenir ?  </vt:lpstr>
      <vt:lpstr>Comment s’emparer de ce sujet  dans l’accompagnement à l’orientation</vt:lpstr>
      <vt:lpstr>Comment s’emparer de ce sujet dans l’accompagnement à l’orientation</vt:lpstr>
      <vt:lpstr>Comment s’emparer de ce sujet dans l’accompagnement à l’orientation</vt:lpstr>
      <vt:lpstr>Comment s’emparer de ce sujet dans l’accompagnement à l’orientation</vt:lpstr>
      <vt:lpstr>Comment s’emparer de ce sujet dans l’accompagnement à l’orientation</vt:lpstr>
      <vt:lpstr>Présentation PowerPoint</vt:lpstr>
      <vt:lpstr>Comment s’emparer de ce sujet dans l’accompagnement à l’orientation</vt:lpstr>
      <vt:lpstr>Réflexion collective : quelles pistes de mise en œuvre</vt:lpstr>
      <vt:lpstr>Des vécus et à prendre en compte</vt:lpstr>
      <vt:lpstr>Des vécus et à prendre en compte</vt:lpstr>
      <vt:lpstr>Conclusion Quelles compétences face aux incertitudes ?</vt:lpstr>
      <vt:lpstr>Conclusion – Quelles compétences face aux incertitudes ?</vt:lpstr>
      <vt:lpstr>Présentation PowerPoint</vt:lpstr>
      <vt:lpstr>Conclusion – Quelles compétences face aux incertitudes ?</vt:lpstr>
      <vt:lpstr>Conclusion – Quelles compétences face aux incertitudes ?</vt:lpstr>
      <vt:lpstr>Conclusion – Quelles compétences face aux incertitudes ?</vt:lpstr>
      <vt:lpstr>Actualités</vt:lpstr>
      <vt:lpstr>Pour demain... Quel regard évaluatif sur les élèves ?</vt:lpstr>
      <vt:lpstr>Pour demain... Quel regard évaluatif sur les élèves ?</vt:lpstr>
      <vt:lpstr>Pour demain... Quel regard évaluatif sur les élèves ?</vt:lpstr>
      <vt:lpstr>Pour demain... Quel regard évaluatif sur les élèves ?</vt:lpstr>
      <vt:lpstr>Pour demain... Quel regard évaluatif sur les élèves ?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</dc:title>
  <dc:subject>Client</dc:subject>
  <dc:creator>Utilisateur Microsoft Office</dc:creator>
  <cp:lastModifiedBy>cdappoigny</cp:lastModifiedBy>
  <cp:revision>532</cp:revision>
  <cp:lastPrinted>2024-12-06T17:19:32Z</cp:lastPrinted>
  <dcterms:created xsi:type="dcterms:W3CDTF">2020-04-03T14:41:51Z</dcterms:created>
  <dcterms:modified xsi:type="dcterms:W3CDTF">2025-02-21T14:50:03Z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