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3" r:id="rId4"/>
  </p:sldMasterIdLst>
  <p:notesMasterIdLst>
    <p:notesMasterId r:id="rId27"/>
  </p:notesMasterIdLst>
  <p:handoutMasterIdLst>
    <p:handoutMasterId r:id="rId28"/>
  </p:handoutMasterIdLst>
  <p:sldIdLst>
    <p:sldId id="334" r:id="rId5"/>
    <p:sldId id="354" r:id="rId6"/>
    <p:sldId id="382" r:id="rId7"/>
    <p:sldId id="384" r:id="rId8"/>
    <p:sldId id="347" r:id="rId9"/>
    <p:sldId id="351" r:id="rId10"/>
    <p:sldId id="379" r:id="rId11"/>
    <p:sldId id="350" r:id="rId12"/>
    <p:sldId id="355" r:id="rId13"/>
    <p:sldId id="356" r:id="rId14"/>
    <p:sldId id="358" r:id="rId15"/>
    <p:sldId id="359" r:id="rId16"/>
    <p:sldId id="360" r:id="rId17"/>
    <p:sldId id="361" r:id="rId18"/>
    <p:sldId id="362" r:id="rId19"/>
    <p:sldId id="363" r:id="rId20"/>
    <p:sldId id="353" r:id="rId21"/>
    <p:sldId id="352" r:id="rId22"/>
    <p:sldId id="365" r:id="rId23"/>
    <p:sldId id="364" r:id="rId24"/>
    <p:sldId id="383" r:id="rId25"/>
    <p:sldId id="346"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3B5318F-79FE-4C39-9DA7-11EE5B84620F}">
          <p14:sldIdLst>
            <p14:sldId id="334"/>
            <p14:sldId id="354"/>
            <p14:sldId id="382"/>
            <p14:sldId id="384"/>
            <p14:sldId id="347"/>
            <p14:sldId id="351"/>
            <p14:sldId id="379"/>
            <p14:sldId id="350"/>
            <p14:sldId id="355"/>
            <p14:sldId id="356"/>
            <p14:sldId id="358"/>
            <p14:sldId id="359"/>
            <p14:sldId id="360"/>
            <p14:sldId id="361"/>
            <p14:sldId id="362"/>
            <p14:sldId id="363"/>
            <p14:sldId id="353"/>
            <p14:sldId id="352"/>
            <p14:sldId id="365"/>
            <p14:sldId id="364"/>
            <p14:sldId id="383"/>
            <p14:sldId id="34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C6DB1-1D83-4232-AC56-0C34DBF11308}" v="114" dt="2023-11-16T14:08:29.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92810" autoAdjust="0"/>
  </p:normalViewPr>
  <p:slideViewPr>
    <p:cSldViewPr snapToGrid="0">
      <p:cViewPr varScale="1">
        <p:scale>
          <a:sx n="90" d="100"/>
          <a:sy n="90" d="100"/>
        </p:scale>
        <p:origin x="612" y="6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telle" userId="b542d14e-f835-4960-ad0a-5d1bd1872c2e" providerId="ADAL" clId="{537C6DB1-1D83-4232-AC56-0C34DBF11308}"/>
    <pc:docChg chg="undo custSel modSld">
      <pc:chgData name="Tutelle" userId="b542d14e-f835-4960-ad0a-5d1bd1872c2e" providerId="ADAL" clId="{537C6DB1-1D83-4232-AC56-0C34DBF11308}" dt="2023-11-16T14:23:47.718" v="3589" actId="6549"/>
      <pc:docMkLst>
        <pc:docMk/>
      </pc:docMkLst>
      <pc:sldChg chg="modSp mod">
        <pc:chgData name="Tutelle" userId="b542d14e-f835-4960-ad0a-5d1bd1872c2e" providerId="ADAL" clId="{537C6DB1-1D83-4232-AC56-0C34DBF11308}" dt="2023-11-16T14:17:28.663" v="3142" actId="20577"/>
        <pc:sldMkLst>
          <pc:docMk/>
          <pc:sldMk cId="1518665576" sldId="346"/>
        </pc:sldMkLst>
        <pc:graphicFrameChg chg="mod">
          <ac:chgData name="Tutelle" userId="b542d14e-f835-4960-ad0a-5d1bd1872c2e" providerId="ADAL" clId="{537C6DB1-1D83-4232-AC56-0C34DBF11308}" dt="2023-11-16T14:09:12.334" v="2739" actId="14100"/>
          <ac:graphicFrameMkLst>
            <pc:docMk/>
            <pc:sldMk cId="1518665576" sldId="346"/>
            <ac:graphicFrameMk id="11" creationId="{00000000-0000-0000-0000-000000000000}"/>
          </ac:graphicFrameMkLst>
        </pc:graphicFrameChg>
        <pc:graphicFrameChg chg="mod modGraphic">
          <ac:chgData name="Tutelle" userId="b542d14e-f835-4960-ad0a-5d1bd1872c2e" providerId="ADAL" clId="{537C6DB1-1D83-4232-AC56-0C34DBF11308}" dt="2023-11-16T14:17:28.663" v="3142" actId="20577"/>
          <ac:graphicFrameMkLst>
            <pc:docMk/>
            <pc:sldMk cId="1518665576" sldId="346"/>
            <ac:graphicFrameMk id="14" creationId="{00000000-0000-0000-0000-000000000000}"/>
          </ac:graphicFrameMkLst>
        </pc:graphicFrameChg>
      </pc:sldChg>
      <pc:sldChg chg="modSp mod">
        <pc:chgData name="Tutelle" userId="b542d14e-f835-4960-ad0a-5d1bd1872c2e" providerId="ADAL" clId="{537C6DB1-1D83-4232-AC56-0C34DBF11308}" dt="2023-11-16T14:23:47.718" v="3589" actId="6549"/>
        <pc:sldMkLst>
          <pc:docMk/>
          <pc:sldMk cId="1492800422" sldId="347"/>
        </pc:sldMkLst>
        <pc:graphicFrameChg chg="mod modGraphic">
          <ac:chgData name="Tutelle" userId="b542d14e-f835-4960-ad0a-5d1bd1872c2e" providerId="ADAL" clId="{537C6DB1-1D83-4232-AC56-0C34DBF11308}" dt="2023-11-16T14:23:47.718" v="3589" actId="6549"/>
          <ac:graphicFrameMkLst>
            <pc:docMk/>
            <pc:sldMk cId="1492800422" sldId="347"/>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E6F9D6-1025-4D8A-AC40-6538886DF814}" type="datetimeFigureOut">
              <a:rPr lang="fr-FR" smtClean="0"/>
              <a:t>22/11/2023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smtClean="0"/>
              <a:t>Webinaire Culture générale BTS 22 novembre 2023</a:t>
            </a: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4DEAC6-ADCC-4963-873F-EA7A5C6154FC}" type="slidenum">
              <a:rPr lang="fr-FR" smtClean="0"/>
              <a:t>‹N°›</a:t>
            </a:fld>
            <a:endParaRPr lang="fr-FR"/>
          </a:p>
        </p:txBody>
      </p:sp>
    </p:spTree>
    <p:extLst>
      <p:ext uri="{BB962C8B-B14F-4D97-AF65-F5344CB8AC3E}">
        <p14:creationId xmlns:p14="http://schemas.microsoft.com/office/powerpoint/2010/main" val="30130759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22/11/2023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r>
              <a:rPr lang="fr-FR" smtClean="0"/>
              <a:t>Webinaire Culture générale BTS 22 novembre 2023</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Webinaire Culture générale BTS 22 novembre 2023</a:t>
            </a:r>
            <a:endParaRPr lang="fr-FR"/>
          </a:p>
        </p:txBody>
      </p:sp>
    </p:spTree>
    <p:extLst>
      <p:ext uri="{BB962C8B-B14F-4D97-AF65-F5344CB8AC3E}">
        <p14:creationId xmlns:p14="http://schemas.microsoft.com/office/powerpoint/2010/main" val="39508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Webinaire Culture générale BTS 22 novembre 2023</a:t>
            </a:r>
            <a:endParaRPr lang="fr-FR"/>
          </a:p>
        </p:txBody>
      </p:sp>
    </p:spTree>
    <p:extLst>
      <p:ext uri="{BB962C8B-B14F-4D97-AF65-F5344CB8AC3E}">
        <p14:creationId xmlns:p14="http://schemas.microsoft.com/office/powerpoint/2010/main" val="251298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
        <p:nvSpPr>
          <p:cNvPr id="5" name="Espace réservé du pied de page 4"/>
          <p:cNvSpPr>
            <a:spLocks noGrp="1"/>
          </p:cNvSpPr>
          <p:nvPr>
            <p:ph type="ftr" sz="quarter" idx="11"/>
          </p:nvPr>
        </p:nvSpPr>
        <p:spPr/>
        <p:txBody>
          <a:bodyPr/>
          <a:lstStyle/>
          <a:p>
            <a:r>
              <a:rPr lang="fr-FR" smtClean="0"/>
              <a:t>Webinaire Culture générale BTS 22 novembre 2023</a:t>
            </a:r>
            <a:endParaRPr lang="fr-FR"/>
          </a:p>
        </p:txBody>
      </p:sp>
    </p:spTree>
    <p:extLst>
      <p:ext uri="{BB962C8B-B14F-4D97-AF65-F5344CB8AC3E}">
        <p14:creationId xmlns:p14="http://schemas.microsoft.com/office/powerpoint/2010/main" val="320001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
        <p:nvSpPr>
          <p:cNvPr id="5" name="Espace réservé du pied de page 4"/>
          <p:cNvSpPr>
            <a:spLocks noGrp="1"/>
          </p:cNvSpPr>
          <p:nvPr>
            <p:ph type="ftr" sz="quarter" idx="11"/>
          </p:nvPr>
        </p:nvSpPr>
        <p:spPr/>
        <p:txBody>
          <a:bodyPr/>
          <a:lstStyle/>
          <a:p>
            <a:r>
              <a:rPr lang="fr-FR" smtClean="0"/>
              <a:t>Webinaire Culture générale BTS 22 novembre 2023</a:t>
            </a:r>
            <a:endParaRPr lang="fr-FR"/>
          </a:p>
        </p:txBody>
      </p:sp>
    </p:spTree>
    <p:extLst>
      <p:ext uri="{BB962C8B-B14F-4D97-AF65-F5344CB8AC3E}">
        <p14:creationId xmlns:p14="http://schemas.microsoft.com/office/powerpoint/2010/main" val="260855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smtClean="0"/>
              <a:t>Webinaire Culture générale BTS 22 novembre 2023</a:t>
            </a:r>
            <a:endParaRPr lang="fr-FR"/>
          </a:p>
        </p:txBody>
      </p:sp>
    </p:spTree>
    <p:extLst>
      <p:ext uri="{BB962C8B-B14F-4D97-AF65-F5344CB8AC3E}">
        <p14:creationId xmlns:p14="http://schemas.microsoft.com/office/powerpoint/2010/main" val="612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smtClean="0"/>
              <a:t>Webinaire Culture générale BTS 22 novembre 2023. Anne Belliard IA-IPR Lettres</a:t>
            </a:r>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smtClean="0"/>
              <a:t>Webinaire Culture générale BTS 22 novembre 2023. Anne Belliard IA-IPR Lettres</a:t>
            </a:r>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smtClean="0"/>
              <a:t>Webinaire Culture générale BTS 22 novembre 2023. Anne Belliard IA-IPR Lettres</a:t>
            </a:r>
            <a:endParaRPr lang="fr-FR" cap="all"/>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smtClean="0"/>
              <a:t>Webinaire Culture générale BTS 22 novembre 2023. Anne Belliard IA-IPR Lettres</a:t>
            </a:r>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Faire glisser l'image vers l'espace réservé ou cliquer sur l'icône pour l'ajouter</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smtClean="0"/>
              <a:t>Webinaire Culture générale BTS 22 novembre 2023. Anne Belliard IA-IPR Lettres</a:t>
            </a:r>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3" name="Image 2" descr="AcadRennes20-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95486"/>
            <a:ext cx="1512168" cy="144496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a:t>Titre</a:t>
            </a:r>
          </a:p>
          <a:p>
            <a:pPr lvl="1"/>
            <a:r>
              <a:rPr lang="fr-FR"/>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smtClean="0"/>
              <a:t>Webinaire Culture générale BTS 22 novembre 2023. Anne Belliard IA-IPR Lettres</a:t>
            </a:r>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r>
              <a:rPr lang="fr-FR" cap="all" smtClean="0"/>
              <a:t>Webinaire Culture générale BTS 22 novembre 2023. Anne Belliard IA-IPR Lettres</a:t>
            </a:r>
            <a:endParaRPr lang="fr-FR" cap="all"/>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pic>
        <p:nvPicPr>
          <p:cNvPr id="2" name="Image 1" descr="AcadRennes20-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23478"/>
            <a:ext cx="3014289" cy="2880320"/>
          </a:xfrm>
          <a:prstGeom prst="rect">
            <a:avLst/>
          </a:prstGeom>
        </p:spPr>
      </p:pic>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smtClean="0"/>
              <a:t>Webinaire Culture générale BTS 22 novembre 2023. Anne Belliard IA-IPR Lettres</a:t>
            </a:r>
            <a:endParaRPr lang="fr-FR"/>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p:txBody>
          <a:bodyPr/>
          <a:lstStyle/>
          <a:p>
            <a:pPr algn="r"/>
            <a:r>
              <a:rPr lang="fr-FR" cap="all" smtClean="0"/>
              <a:t>Webinaire Culture générale BTS 22 novembre 2023. Anne Belliard IA-IPR Lettres</a:t>
            </a:r>
            <a:endParaRPr lang="fr-FR" cap="all"/>
          </a:p>
        </p:txBody>
      </p:sp>
      <p:sp>
        <p:nvSpPr>
          <p:cNvPr id="3" name="Espace réservé du pied de page 2"/>
          <p:cNvSpPr>
            <a:spLocks noGrp="1"/>
          </p:cNvSpPr>
          <p:nvPr>
            <p:ph type="ftr" sz="quarter" idx="11"/>
          </p:nvPr>
        </p:nvSpPr>
        <p:spPr bwMode="gray"/>
        <p:txBody>
          <a:bodyPr/>
          <a:lstStyle/>
          <a:p>
            <a:endParaRPr lang="fr-F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a:t>Titre</a:t>
            </a:r>
          </a:p>
          <a:p>
            <a:pPr lvl="1"/>
            <a:r>
              <a:rPr lang="fr-FR"/>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descr="AcadRennes20-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3478"/>
            <a:ext cx="1582502" cy="1512168"/>
          </a:xfrm>
          <a:prstGeom prst="rect">
            <a:avLst/>
          </a:prstGeom>
        </p:spPr>
      </p:pic>
    </p:spTree>
    <p:extLst>
      <p:ext uri="{BB962C8B-B14F-4D97-AF65-F5344CB8AC3E}">
        <p14:creationId xmlns:p14="http://schemas.microsoft.com/office/powerpoint/2010/main" val="241379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cadRennes20-logo.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9" y="51470"/>
            <a:ext cx="576064" cy="550462"/>
          </a:xfrm>
          <a:prstGeom prst="rect">
            <a:avLst/>
          </a:prstGeom>
        </p:spPr>
      </p:pic>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smtClean="0"/>
              <a:t>Webinaire Culture générale BTS 22 novembre 2023. Anne Belliard IA-IPR Lettres</a:t>
            </a:r>
            <a:endParaRPr lang="fr-FR" cap="all"/>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hdr="0" ft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legifrance.gouv.fr/jorf/id/jorftext00004791524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legifrance.gouv.fr/download/pdf?id=8-zHNA9qOMD7YH_auHwAmCw5UJagoAhIWSi4tlYHSno%3D&amp;fbclid=IwAR0EjCI3pMphwl3sGFZmwU9K6BAgj9cnndh6bIk0rI3Mq5HiJxqYOccZdm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latin typeface="Marianne Regular"/>
              <a:cs typeface="Marianne Regular"/>
            </a:endParaRPr>
          </a:p>
        </p:txBody>
      </p:sp>
      <p:sp>
        <p:nvSpPr>
          <p:cNvPr id="6" name="Espace réservé du texte 5"/>
          <p:cNvSpPr>
            <a:spLocks noGrp="1"/>
          </p:cNvSpPr>
          <p:nvPr>
            <p:ph type="body" sz="quarter" idx="13"/>
          </p:nvPr>
        </p:nvSpPr>
        <p:spPr>
          <a:xfrm>
            <a:off x="2133889" y="1901084"/>
            <a:ext cx="5760640" cy="812374"/>
          </a:xfrm>
        </p:spPr>
        <p:txBody>
          <a:bodyPr/>
          <a:lstStyle/>
          <a:p>
            <a:pPr algn="ctr"/>
            <a:r>
              <a:rPr lang="fr-FR" sz="2000" dirty="0" smtClean="0">
                <a:latin typeface="Marianne Regular"/>
                <a:cs typeface="Marianne Regular"/>
              </a:rPr>
              <a:t>WEBINAIRE CULTURE GENERALE BTS</a:t>
            </a:r>
          </a:p>
          <a:p>
            <a:pPr algn="ctr"/>
            <a:r>
              <a:rPr lang="fr-FR" sz="2000" dirty="0" smtClean="0">
                <a:latin typeface="Marianne Regular"/>
                <a:cs typeface="Marianne Regular"/>
              </a:rPr>
              <a:t>Changement  d’</a:t>
            </a:r>
            <a:r>
              <a:rPr lang="fr-FR" sz="2000" dirty="0">
                <a:latin typeface="Marianne Regular"/>
                <a:cs typeface="Marianne Regular"/>
              </a:rPr>
              <a:t>é</a:t>
            </a:r>
            <a:r>
              <a:rPr lang="fr-FR" sz="2000" dirty="0" smtClean="0">
                <a:latin typeface="Marianne Regular"/>
                <a:cs typeface="Marianne Regular"/>
              </a:rPr>
              <a:t>preuve session 2025</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a:p>
        </p:txBody>
      </p:sp>
      <p:sp>
        <p:nvSpPr>
          <p:cNvPr id="10" name="Espace réservé de la date 9"/>
          <p:cNvSpPr>
            <a:spLocks noGrp="1"/>
          </p:cNvSpPr>
          <p:nvPr>
            <p:ph type="dt" sz="half" idx="10"/>
          </p:nvPr>
        </p:nvSpPr>
        <p:spPr>
          <a:xfrm>
            <a:off x="315703" y="4783500"/>
            <a:ext cx="4575274" cy="274637"/>
          </a:xfrm>
        </p:spPr>
        <p:txBody>
          <a:bodyPr/>
          <a:lstStyle/>
          <a:p>
            <a:pPr algn="r"/>
            <a:r>
              <a:rPr lang="fr-FR" cap="all" dirty="0" smtClean="0"/>
              <a:t>Webinaire Culture générale BTS 22 novembre 2023. Anne Belliard IA-IPR Lettres</a:t>
            </a:r>
            <a:endParaRPr lang="fr-FR" cap="all" dirty="0"/>
          </a:p>
        </p:txBody>
      </p:sp>
    </p:spTree>
    <p:extLst>
      <p:ext uri="{BB962C8B-B14F-4D97-AF65-F5344CB8AC3E}">
        <p14:creationId xmlns:p14="http://schemas.microsoft.com/office/powerpoint/2010/main" val="328226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a:p>
        </p:txBody>
      </p:sp>
      <p:sp>
        <p:nvSpPr>
          <p:cNvPr id="4" name="Espace réservé de la date 3"/>
          <p:cNvSpPr>
            <a:spLocks noGrp="1"/>
          </p:cNvSpPr>
          <p:nvPr>
            <p:ph type="dt" sz="half" idx="2"/>
          </p:nvPr>
        </p:nvSpPr>
        <p:spPr>
          <a:xfrm>
            <a:off x="323850" y="4797631"/>
            <a:ext cx="4726615" cy="345869"/>
          </a:xfrm>
        </p:spPr>
        <p:txBody>
          <a:bodyPr/>
          <a:lstStyle/>
          <a:p>
            <a:r>
              <a:rPr lang="fr-FR" cap="all" dirty="0" smtClean="0"/>
              <a:t>Webinaire Culture générale BTS 22 novembre 2023. Anne Belliard IA-IPR Lettres</a:t>
            </a:r>
            <a:endParaRPr lang="fr-FR" cap="all" dirty="0"/>
          </a:p>
        </p:txBody>
      </p:sp>
      <p:sp>
        <p:nvSpPr>
          <p:cNvPr id="6" name="Titre 5"/>
          <p:cNvSpPr>
            <a:spLocks noGrp="1"/>
          </p:cNvSpPr>
          <p:nvPr>
            <p:ph type="title"/>
          </p:nvPr>
        </p:nvSpPr>
        <p:spPr>
          <a:xfrm>
            <a:off x="0" y="682801"/>
            <a:ext cx="9144000" cy="539991"/>
          </a:xfrm>
        </p:spPr>
        <p:txBody>
          <a:bodyPr>
            <a:normAutofit/>
          </a:bodyPr>
          <a:lstStyle/>
          <a:p>
            <a:pPr algn="ctr"/>
            <a:r>
              <a:rPr lang="fr-FR" sz="2000" dirty="0" smtClean="0"/>
              <a:t>Les compétences à développer partie « Essai »</a:t>
            </a:r>
            <a:endParaRPr lang="fr-FR" sz="2000" dirty="0"/>
          </a:p>
        </p:txBody>
      </p:sp>
      <p:sp>
        <p:nvSpPr>
          <p:cNvPr id="9" name="Rectangle à coins arrondis 8"/>
          <p:cNvSpPr/>
          <p:nvPr/>
        </p:nvSpPr>
        <p:spPr>
          <a:xfrm>
            <a:off x="446567" y="1222792"/>
            <a:ext cx="3870251" cy="3391738"/>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dirty="0"/>
              <a:t>Il s’agit </a:t>
            </a:r>
            <a:r>
              <a:rPr lang="fr-FR" sz="1400" dirty="0" smtClean="0"/>
              <a:t>toujours d</a:t>
            </a:r>
            <a:r>
              <a:rPr lang="fr-FR" sz="1400" dirty="0"/>
              <a:t>’ argumenter à l’écrit en apportant une réponse personnelle à la question posée. </a:t>
            </a:r>
            <a:endParaRPr lang="fr-FR" sz="1400" dirty="0" smtClean="0"/>
          </a:p>
          <a:p>
            <a:r>
              <a:rPr lang="fr-FR" sz="1400" dirty="0" smtClean="0"/>
              <a:t>Il </a:t>
            </a:r>
            <a:r>
              <a:rPr lang="fr-FR" sz="1400" dirty="0"/>
              <a:t>s’agit toujours de mobiliser de manière personnelle une culture commune, générale, </a:t>
            </a:r>
            <a:endParaRPr lang="fr-FR" sz="1400" dirty="0" smtClean="0"/>
          </a:p>
          <a:p>
            <a:r>
              <a:rPr lang="fr-FR" sz="1400" dirty="0" smtClean="0"/>
              <a:t>et </a:t>
            </a:r>
            <a:r>
              <a:rPr lang="fr-FR" sz="1400" dirty="0"/>
              <a:t>de suffisamment maîtriser l’expression écrite pour être en mesure d’être fidèlement compris par son lecteur</a:t>
            </a:r>
            <a:r>
              <a:rPr lang="fr-FR" sz="1400" dirty="0" smtClean="0"/>
              <a:t> </a:t>
            </a:r>
            <a:endParaRPr lang="fr-FR" sz="1400" dirty="0"/>
          </a:p>
        </p:txBody>
      </p:sp>
      <p:sp>
        <p:nvSpPr>
          <p:cNvPr id="10" name="Rectangle à coins arrondis 9"/>
          <p:cNvSpPr/>
          <p:nvPr/>
        </p:nvSpPr>
        <p:spPr>
          <a:xfrm>
            <a:off x="5284381" y="1425682"/>
            <a:ext cx="3338624" cy="2635955"/>
          </a:xfrm>
          <a:prstGeom prst="roundRect">
            <a:avLst/>
          </a:prstGeom>
          <a:solidFill>
            <a:schemeClr val="accent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200" dirty="0"/>
              <a:t/>
            </a:r>
            <a:br>
              <a:rPr lang="fr-FR" sz="1200" dirty="0"/>
            </a:br>
            <a:r>
              <a:rPr lang="fr-FR" sz="1200" dirty="0"/>
              <a:t>L’essai est un exercice de réflexion plus libre que la dissertation </a:t>
            </a:r>
            <a:r>
              <a:rPr lang="fr-FR" sz="1200" dirty="0" smtClean="0"/>
              <a:t>(pas </a:t>
            </a:r>
            <a:r>
              <a:rPr lang="fr-FR" sz="1200" dirty="0"/>
              <a:t>de forme canonique, </a:t>
            </a:r>
            <a:r>
              <a:rPr lang="fr-FR" sz="1200" dirty="0" smtClean="0"/>
              <a:t>une possibilité </a:t>
            </a:r>
            <a:r>
              <a:rPr lang="fr-FR" sz="1200" dirty="0"/>
              <a:t>de s'emparer différemment du sujet : en utilisant de nombreuses références, en utilisant</a:t>
            </a:r>
            <a:br>
              <a:rPr lang="fr-FR" sz="1200" dirty="0"/>
            </a:br>
            <a:r>
              <a:rPr lang="fr-FR" sz="1200" dirty="0"/>
              <a:t>peu de références très analysées</a:t>
            </a:r>
            <a:r>
              <a:rPr lang="fr-FR" sz="1200" dirty="0" smtClean="0"/>
              <a:t>...).  il est plus ambitieux que l’écriture personnelle puisqu’il correspond à la moitié de la note finale dans cette nouvelle épreuve. Anciennement l’écriture personnelle valait pour un tiers seulement du total</a:t>
            </a:r>
            <a:endParaRPr lang="fr-FR" sz="1200" dirty="0"/>
          </a:p>
        </p:txBody>
      </p:sp>
    </p:spTree>
    <p:extLst>
      <p:ext uri="{BB962C8B-B14F-4D97-AF65-F5344CB8AC3E}">
        <p14:creationId xmlns:p14="http://schemas.microsoft.com/office/powerpoint/2010/main" val="273503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a:p>
        </p:txBody>
      </p:sp>
      <p:sp>
        <p:nvSpPr>
          <p:cNvPr id="4" name="Espace réservé de la date 3"/>
          <p:cNvSpPr>
            <a:spLocks noGrp="1"/>
          </p:cNvSpPr>
          <p:nvPr>
            <p:ph type="dt" sz="half" idx="2"/>
          </p:nvPr>
        </p:nvSpPr>
        <p:spPr>
          <a:xfrm>
            <a:off x="323850" y="4797631"/>
            <a:ext cx="4726615" cy="345869"/>
          </a:xfrm>
        </p:spPr>
        <p:txBody>
          <a:bodyPr/>
          <a:lstStyle/>
          <a:p>
            <a:r>
              <a:rPr lang="fr-FR" cap="all" dirty="0" smtClean="0"/>
              <a:t>Webinaire Culture générale BTS 22 novembre 2023. Anne Belliard IA-IPR Lettres</a:t>
            </a:r>
            <a:endParaRPr lang="fr-FR" cap="all" dirty="0"/>
          </a:p>
        </p:txBody>
      </p:sp>
      <p:sp>
        <p:nvSpPr>
          <p:cNvPr id="6" name="Titre 5"/>
          <p:cNvSpPr>
            <a:spLocks noGrp="1"/>
          </p:cNvSpPr>
          <p:nvPr>
            <p:ph type="title"/>
          </p:nvPr>
        </p:nvSpPr>
        <p:spPr>
          <a:xfrm>
            <a:off x="0" y="682801"/>
            <a:ext cx="9144000" cy="539991"/>
          </a:xfrm>
        </p:spPr>
        <p:txBody>
          <a:bodyPr>
            <a:normAutofit/>
          </a:bodyPr>
          <a:lstStyle/>
          <a:p>
            <a:pPr algn="ctr"/>
            <a:r>
              <a:rPr lang="fr-FR" sz="2000" dirty="0" smtClean="0"/>
              <a:t>Questionnements et réponses de bon sens</a:t>
            </a:r>
            <a:endParaRPr lang="fr-FR" sz="2000" dirty="0"/>
          </a:p>
        </p:txBody>
      </p:sp>
      <p:sp>
        <p:nvSpPr>
          <p:cNvPr id="9" name="Rectangle à coins arrondis 8"/>
          <p:cNvSpPr/>
          <p:nvPr/>
        </p:nvSpPr>
        <p:spPr>
          <a:xfrm>
            <a:off x="446567" y="1222792"/>
            <a:ext cx="3870251" cy="3391738"/>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dirty="0" smtClean="0"/>
              <a:t>Réponses aux questions </a:t>
            </a:r>
          </a:p>
          <a:p>
            <a:r>
              <a:rPr lang="fr-FR" sz="1400" dirty="0" smtClean="0"/>
              <a:t>Un </a:t>
            </a:r>
            <a:r>
              <a:rPr lang="fr-FR" sz="1400" dirty="0"/>
              <a:t>format de réponse est-il attendu ? Un nombre de lignes ? </a:t>
            </a:r>
            <a:r>
              <a:rPr lang="fr-FR" sz="1400" dirty="0" smtClean="0"/>
              <a:t> </a:t>
            </a:r>
            <a:r>
              <a:rPr lang="fr-FR" sz="1400" dirty="0"/>
              <a:t>L’important réside dans la </a:t>
            </a:r>
            <a:r>
              <a:rPr lang="fr-FR" sz="1400" b="1" dirty="0" smtClean="0"/>
              <a:t>qualité de </a:t>
            </a:r>
            <a:r>
              <a:rPr lang="fr-FR" sz="1400" b="1" dirty="0"/>
              <a:t>la réponse plutôt que dans sa longueur ou sa forme. </a:t>
            </a:r>
            <a:endParaRPr lang="fr-FR" sz="1400" b="1" dirty="0" smtClean="0"/>
          </a:p>
          <a:p>
            <a:r>
              <a:rPr lang="fr-FR" sz="1400" dirty="0" smtClean="0"/>
              <a:t>On </a:t>
            </a:r>
            <a:r>
              <a:rPr lang="fr-FR" sz="1400" dirty="0"/>
              <a:t>attend une réponse qui </a:t>
            </a:r>
            <a:r>
              <a:rPr lang="fr-FR" sz="1400" b="1" dirty="0"/>
              <a:t>fasse la preuve  que le document et sa </a:t>
            </a:r>
            <a:r>
              <a:rPr lang="fr-FR" sz="1400" b="1" dirty="0" smtClean="0"/>
              <a:t>visée </a:t>
            </a:r>
            <a:r>
              <a:rPr lang="fr-FR" sz="1400" b="1" dirty="0"/>
              <a:t>sont compris </a:t>
            </a:r>
            <a:r>
              <a:rPr lang="fr-FR" sz="1400" dirty="0"/>
              <a:t>et </a:t>
            </a:r>
            <a:r>
              <a:rPr lang="fr-FR" sz="1400" b="1" dirty="0"/>
              <a:t>non une structuration scolaire canonique </a:t>
            </a:r>
            <a:r>
              <a:rPr lang="fr-FR" sz="1400" dirty="0" smtClean="0"/>
              <a:t>souvent artificielle chez les élèves: </a:t>
            </a:r>
            <a:r>
              <a:rPr lang="fr-FR" sz="1400" strike="sngStrike" dirty="0"/>
              <a:t>présentation du document, résumé de son contenu et conclusion</a:t>
            </a:r>
            <a:r>
              <a:rPr lang="fr-FR" sz="1400" dirty="0"/>
              <a:t>. Ce n’est pas le </a:t>
            </a:r>
            <a:r>
              <a:rPr lang="fr-FR" sz="1400" dirty="0" smtClean="0"/>
              <a:t>format de cette épreuve.</a:t>
            </a:r>
            <a:endParaRPr lang="fr-FR" sz="1400" dirty="0"/>
          </a:p>
        </p:txBody>
      </p:sp>
      <p:sp>
        <p:nvSpPr>
          <p:cNvPr id="10" name="Rectangle à coins arrondis 9"/>
          <p:cNvSpPr/>
          <p:nvPr/>
        </p:nvSpPr>
        <p:spPr>
          <a:xfrm>
            <a:off x="4912242" y="1222792"/>
            <a:ext cx="3836471" cy="3391738"/>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200" dirty="0"/>
              <a:t>Longueur imposée </a:t>
            </a:r>
            <a:r>
              <a:rPr lang="fr-FR" sz="1200" dirty="0" smtClean="0"/>
              <a:t>pour l’essai ? </a:t>
            </a:r>
            <a:r>
              <a:rPr lang="fr-FR" sz="1200" dirty="0"/>
              <a:t>L’exercice est plus attaché à la </a:t>
            </a:r>
            <a:r>
              <a:rPr lang="fr-FR" sz="1200" b="1" dirty="0"/>
              <a:t>pensée en construction </a:t>
            </a:r>
            <a:r>
              <a:rPr lang="fr-FR" sz="1200" dirty="0"/>
              <a:t>qu’à la forme retenue. </a:t>
            </a:r>
            <a:r>
              <a:rPr lang="fr-FR" sz="1200" dirty="0" smtClean="0"/>
              <a:t>Qui </a:t>
            </a:r>
            <a:r>
              <a:rPr lang="fr-FR" sz="1200" b="1" dirty="0"/>
              <a:t>dit essai dit liberté </a:t>
            </a:r>
            <a:r>
              <a:rPr lang="fr-FR" sz="1200" dirty="0"/>
              <a:t>(cf. HLP)</a:t>
            </a:r>
          </a:p>
          <a:p>
            <a:r>
              <a:rPr lang="fr-FR" sz="1200" dirty="0"/>
              <a:t>Ecriture au « Je » ? </a:t>
            </a:r>
            <a:r>
              <a:rPr lang="fr-FR" sz="1200" dirty="0" smtClean="0"/>
              <a:t>On attend</a:t>
            </a:r>
            <a:r>
              <a:rPr lang="fr-FR" sz="1200" b="1" dirty="0" smtClean="0"/>
              <a:t> l’expression </a:t>
            </a:r>
            <a:r>
              <a:rPr lang="fr-FR" sz="1200" b="1" dirty="0"/>
              <a:t>d’une pensée personnelle; </a:t>
            </a:r>
            <a:r>
              <a:rPr lang="fr-FR" sz="1200" dirty="0"/>
              <a:t>sa modalité est </a:t>
            </a:r>
            <a:r>
              <a:rPr lang="fr-FR" sz="1200" dirty="0" smtClean="0"/>
              <a:t>laissée </a:t>
            </a:r>
            <a:r>
              <a:rPr lang="fr-FR" sz="1200" dirty="0"/>
              <a:t>à la liberté du candidat</a:t>
            </a:r>
          </a:p>
          <a:p>
            <a:r>
              <a:rPr lang="fr-FR" sz="1200" dirty="0"/>
              <a:t>Forme requise ? Il s’agit pour le candidat de </a:t>
            </a:r>
            <a:r>
              <a:rPr lang="fr-FR" sz="1200" dirty="0" smtClean="0"/>
              <a:t>s’emparer d’un </a:t>
            </a:r>
            <a:r>
              <a:rPr lang="fr-FR" sz="1200" dirty="0"/>
              <a:t>sujet </a:t>
            </a:r>
            <a:r>
              <a:rPr lang="fr-FR" sz="1200" dirty="0" smtClean="0"/>
              <a:t>et </a:t>
            </a:r>
            <a:r>
              <a:rPr lang="fr-FR" sz="1200" b="1" dirty="0"/>
              <a:t>de s’y « essayer » en proposant une pensée qui lui est </a:t>
            </a:r>
            <a:r>
              <a:rPr lang="fr-FR" sz="1200" b="1" dirty="0" smtClean="0"/>
              <a:t>propre</a:t>
            </a:r>
            <a:r>
              <a:rPr lang="fr-FR" sz="1200" b="1" dirty="0"/>
              <a:t/>
            </a:r>
            <a:br>
              <a:rPr lang="fr-FR" sz="1200" b="1" dirty="0"/>
            </a:br>
            <a:r>
              <a:rPr lang="fr-FR" sz="1200" b="1" dirty="0"/>
              <a:t>et sans la contrainte d’une forme prédéfinie</a:t>
            </a:r>
            <a:r>
              <a:rPr lang="fr-FR" sz="1200" dirty="0"/>
              <a:t>. C’est </a:t>
            </a:r>
            <a:r>
              <a:rPr lang="fr-FR" sz="1200" dirty="0" smtClean="0"/>
              <a:t>cet </a:t>
            </a:r>
            <a:r>
              <a:rPr lang="fr-FR" sz="1200" dirty="0"/>
              <a:t>itinéraire de pensée que l’on souhaite </a:t>
            </a:r>
            <a:r>
              <a:rPr lang="fr-FR" sz="1200" dirty="0" smtClean="0"/>
              <a:t>constater et saisir. </a:t>
            </a:r>
            <a:r>
              <a:rPr lang="fr-FR" sz="1200" dirty="0"/>
              <a:t>Rien n’impose le schéma canonique avec introduction, </a:t>
            </a:r>
            <a:r>
              <a:rPr lang="fr-FR" sz="1200" dirty="0" smtClean="0"/>
              <a:t>thèse-antithèse</a:t>
            </a:r>
            <a:r>
              <a:rPr lang="fr-FR" sz="1200" dirty="0"/>
              <a:t>; schéma souvent copié artificiellement dans les devoirs</a:t>
            </a:r>
          </a:p>
          <a:p>
            <a:endParaRPr lang="fr-FR" sz="1200" dirty="0"/>
          </a:p>
        </p:txBody>
      </p:sp>
    </p:spTree>
    <p:extLst>
      <p:ext uri="{BB962C8B-B14F-4D97-AF65-F5344CB8AC3E}">
        <p14:creationId xmlns:p14="http://schemas.microsoft.com/office/powerpoint/2010/main" val="316000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12</a:t>
            </a:fld>
            <a:endParaRPr lang="fr-FR"/>
          </a:p>
        </p:txBody>
      </p:sp>
      <p:sp>
        <p:nvSpPr>
          <p:cNvPr id="6" name="Espace réservé de la date 5"/>
          <p:cNvSpPr>
            <a:spLocks noGrp="1"/>
          </p:cNvSpPr>
          <p:nvPr>
            <p:ph type="dt" sz="half" idx="2"/>
          </p:nvPr>
        </p:nvSpPr>
        <p:spPr>
          <a:xfrm>
            <a:off x="323849" y="4797631"/>
            <a:ext cx="5258243" cy="345869"/>
          </a:xfrm>
        </p:spPr>
        <p:txBody>
          <a:bodyPr/>
          <a:lstStyle/>
          <a:p>
            <a:r>
              <a:rPr lang="fr-FR" cap="all" dirty="0" smtClean="0"/>
              <a:t>Webinaire Culture générale BTS 22 novembre 2023. Anne Belliard IA-IPR Lettres</a:t>
            </a:r>
            <a:endParaRPr lang="fr-FR" cap="all" dirty="0"/>
          </a:p>
        </p:txBody>
      </p:sp>
      <p:sp>
        <p:nvSpPr>
          <p:cNvPr id="8" name="Titre 7"/>
          <p:cNvSpPr>
            <a:spLocks noGrp="1"/>
          </p:cNvSpPr>
          <p:nvPr>
            <p:ph type="title"/>
          </p:nvPr>
        </p:nvSpPr>
        <p:spPr>
          <a:xfrm>
            <a:off x="1009564" y="329609"/>
            <a:ext cx="7738620" cy="531676"/>
          </a:xfrm>
        </p:spPr>
        <p:txBody>
          <a:bodyPr>
            <a:normAutofit fontScale="90000"/>
          </a:bodyPr>
          <a:lstStyle/>
          <a:p>
            <a:r>
              <a:rPr lang="fr-FR" dirty="0" smtClean="0"/>
              <a:t>Le référentiel de la disciplines: Annexe I  de l’arrêté </a:t>
            </a:r>
            <a:endParaRPr lang="fr-FR" dirty="0"/>
          </a:p>
        </p:txBody>
      </p:sp>
      <p:sp>
        <p:nvSpPr>
          <p:cNvPr id="10" name="Espace réservé du texte 9"/>
          <p:cNvSpPr>
            <a:spLocks noGrp="1"/>
          </p:cNvSpPr>
          <p:nvPr>
            <p:ph type="body" sz="quarter" idx="14"/>
          </p:nvPr>
        </p:nvSpPr>
        <p:spPr>
          <a:xfrm>
            <a:off x="116958" y="861285"/>
            <a:ext cx="8631225" cy="3689450"/>
          </a:xfrm>
        </p:spPr>
        <p:txBody>
          <a:bodyPr/>
          <a:lstStyle/>
          <a:p>
            <a:r>
              <a:rPr lang="fr-FR" dirty="0" smtClean="0">
                <a:solidFill>
                  <a:srgbClr val="0070C0"/>
                </a:solidFill>
              </a:rPr>
              <a:t>: </a:t>
            </a:r>
          </a:p>
        </p:txBody>
      </p:sp>
      <p:sp>
        <p:nvSpPr>
          <p:cNvPr id="3" name="Rectangle avec coins arrondis en diagonale 2"/>
          <p:cNvSpPr/>
          <p:nvPr/>
        </p:nvSpPr>
        <p:spPr>
          <a:xfrm>
            <a:off x="116957" y="861285"/>
            <a:ext cx="9027043" cy="3838307"/>
          </a:xfrm>
          <a:prstGeom prst="round2DiagRect">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marL="92075"/>
            <a:r>
              <a:rPr lang="fr-FR" sz="1400" dirty="0">
                <a:solidFill>
                  <a:srgbClr val="0070C0"/>
                </a:solidFill>
              </a:rPr>
              <a:t>L’enseignement du français dans les sections de techniciens supérieurs répond à deux </a:t>
            </a:r>
            <a:r>
              <a:rPr lang="fr-FR" sz="1400" dirty="0" smtClean="0">
                <a:solidFill>
                  <a:srgbClr val="0070C0"/>
                </a:solidFill>
              </a:rPr>
              <a:t>objectifs essentiels</a:t>
            </a:r>
          </a:p>
          <a:p>
            <a:pPr marL="92075"/>
            <a:endParaRPr lang="fr-FR" sz="1400" b="1" dirty="0" smtClean="0"/>
          </a:p>
          <a:p>
            <a:pPr marL="377825" indent="-285750">
              <a:buFont typeface="Courier New" panose="02070309020205020404" pitchFamily="49" charset="0"/>
              <a:buChar char="o"/>
            </a:pPr>
            <a:r>
              <a:rPr lang="fr-FR" sz="1400" b="1" dirty="0" smtClean="0"/>
              <a:t>consolider les compétences langagières des étudiants, notamment leur aisance dans l’expression orale et écrite </a:t>
            </a:r>
          </a:p>
          <a:p>
            <a:r>
              <a:rPr lang="fr-FR" sz="1400" dirty="0" smtClean="0"/>
              <a:t>- Une expression efficace à l’oral et à l’écrit suppose un bon niveau de maîtrise des compétences langagières. Les domaines de </a:t>
            </a:r>
            <a:r>
              <a:rPr lang="fr-FR" sz="1400" b="1" dirty="0" smtClean="0"/>
              <a:t>l’expression orale</a:t>
            </a:r>
            <a:r>
              <a:rPr lang="fr-FR" sz="1400" dirty="0" smtClean="0"/>
              <a:t>, </a:t>
            </a:r>
            <a:r>
              <a:rPr lang="fr-FR" sz="1400" u="sng" dirty="0" smtClean="0"/>
              <a:t>en continu </a:t>
            </a:r>
            <a:r>
              <a:rPr lang="fr-FR" sz="1400" dirty="0" smtClean="0"/>
              <a:t>et </a:t>
            </a:r>
            <a:r>
              <a:rPr lang="fr-FR" sz="1400" u="sng" dirty="0" smtClean="0"/>
              <a:t>en interaction</a:t>
            </a:r>
            <a:r>
              <a:rPr lang="fr-FR" sz="1400" dirty="0" smtClean="0"/>
              <a:t>, de </a:t>
            </a:r>
            <a:r>
              <a:rPr lang="fr-FR" sz="1400" b="1" dirty="0" smtClean="0"/>
              <a:t>l’écriture argumentative </a:t>
            </a:r>
            <a:r>
              <a:rPr lang="fr-FR" sz="1400" dirty="0" smtClean="0"/>
              <a:t>et </a:t>
            </a:r>
            <a:r>
              <a:rPr lang="fr-FR" sz="1400" b="1" dirty="0" smtClean="0"/>
              <a:t>créative</a:t>
            </a:r>
            <a:r>
              <a:rPr lang="fr-FR" sz="1400" dirty="0" smtClean="0"/>
              <a:t>, constituent les objectifs prioritaires. Ils ne peuvent toutefois être travaillés sans s’appuyer sur l’enrichissement des </a:t>
            </a:r>
            <a:r>
              <a:rPr lang="fr-FR" sz="1400" u="sng" dirty="0" smtClean="0"/>
              <a:t>compétences de lecture </a:t>
            </a:r>
            <a:r>
              <a:rPr lang="fr-FR" sz="1400" dirty="0" smtClean="0"/>
              <a:t>ni la poursuite de </a:t>
            </a:r>
            <a:r>
              <a:rPr lang="fr-FR" sz="1400" u="sng" dirty="0" smtClean="0"/>
              <a:t>l’étude de la langue </a:t>
            </a:r>
            <a:r>
              <a:rPr lang="fr-FR" sz="1400" dirty="0" smtClean="0"/>
              <a:t>(grammaire, orthographe et lexique). </a:t>
            </a:r>
          </a:p>
          <a:p>
            <a:pPr marL="377825" indent="-285750">
              <a:buFont typeface="Courier New" panose="02070309020205020404" pitchFamily="49" charset="0"/>
              <a:buChar char="o"/>
            </a:pPr>
            <a:r>
              <a:rPr lang="fr-FR" sz="1400" b="1" dirty="0" smtClean="0"/>
              <a:t>nourrir leur culture générale et humaniste. </a:t>
            </a:r>
          </a:p>
          <a:p>
            <a:r>
              <a:rPr lang="fr-FR" sz="1400" dirty="0" smtClean="0"/>
              <a:t>– créer une culture commune chez des étudiants arrivant d’horizons scolaires variés; – développer la </a:t>
            </a:r>
            <a:r>
              <a:rPr lang="fr-FR" sz="1400" b="1" dirty="0" smtClean="0"/>
              <a:t>curiosité</a:t>
            </a:r>
            <a:r>
              <a:rPr lang="fr-FR" sz="1400" dirty="0" smtClean="0"/>
              <a:t> des étudiants dans la perspective d’une culture humaniste ouverte sur </a:t>
            </a:r>
            <a:r>
              <a:rPr lang="fr-FR" sz="1400" b="1" dirty="0" smtClean="0"/>
              <a:t>les problèmes du monde contemporain </a:t>
            </a:r>
            <a:r>
              <a:rPr lang="fr-FR" sz="1400" dirty="0" smtClean="0"/>
              <a:t>(questions de société, de politique, d’éthique, d’esthétique); – développer </a:t>
            </a:r>
            <a:r>
              <a:rPr lang="fr-FR" sz="1400" b="1" dirty="0" smtClean="0"/>
              <a:t>le sens de la réflexion </a:t>
            </a:r>
            <a:r>
              <a:rPr lang="fr-FR" sz="1400" dirty="0" smtClean="0"/>
              <a:t>(précision des informations et des arguments, respect de la pensée d’autrui, formation à l’expression d’un jugement personnel) en proposant des œuvres, textes et documents de qualité. </a:t>
            </a:r>
            <a:endParaRPr lang="fr-FR" sz="1400" dirty="0"/>
          </a:p>
        </p:txBody>
      </p:sp>
    </p:spTree>
    <p:extLst>
      <p:ext uri="{BB962C8B-B14F-4D97-AF65-F5344CB8AC3E}">
        <p14:creationId xmlns:p14="http://schemas.microsoft.com/office/powerpoint/2010/main" val="2034464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13</a:t>
            </a:fld>
            <a:endParaRPr lang="fr-FR"/>
          </a:p>
        </p:txBody>
      </p:sp>
      <p:sp>
        <p:nvSpPr>
          <p:cNvPr id="6" name="Espace réservé de la date 5"/>
          <p:cNvSpPr>
            <a:spLocks noGrp="1"/>
          </p:cNvSpPr>
          <p:nvPr>
            <p:ph type="dt" sz="half" idx="2"/>
          </p:nvPr>
        </p:nvSpPr>
        <p:spPr>
          <a:xfrm>
            <a:off x="323850" y="4797631"/>
            <a:ext cx="5885564" cy="345869"/>
          </a:xfrm>
        </p:spPr>
        <p:txBody>
          <a:bodyPr/>
          <a:lstStyle/>
          <a:p>
            <a:r>
              <a:rPr lang="fr-FR" cap="all" dirty="0" smtClean="0"/>
              <a:t>Webinaire Culture générale BTS 22 novembre 2023. Anne Belliard IA-IPR Lettres</a:t>
            </a:r>
            <a:endParaRPr lang="fr-FR" cap="all" dirty="0"/>
          </a:p>
        </p:txBody>
      </p:sp>
      <p:sp>
        <p:nvSpPr>
          <p:cNvPr id="9" name="Espace réservé du texte 8"/>
          <p:cNvSpPr>
            <a:spLocks noGrp="1"/>
          </p:cNvSpPr>
          <p:nvPr>
            <p:ph type="body" sz="quarter" idx="13"/>
          </p:nvPr>
        </p:nvSpPr>
        <p:spPr>
          <a:xfrm>
            <a:off x="472707" y="776225"/>
            <a:ext cx="8424614" cy="242951"/>
          </a:xfrm>
        </p:spPr>
        <p:txBody>
          <a:bodyPr/>
          <a:lstStyle/>
          <a:p>
            <a:pPr algn="ctr"/>
            <a:r>
              <a:rPr lang="fr-FR" dirty="0" smtClean="0"/>
              <a:t>Et les pratiques de classe</a:t>
            </a:r>
            <a:endParaRPr lang="fr-FR" dirty="0"/>
          </a:p>
        </p:txBody>
      </p:sp>
      <p:sp>
        <p:nvSpPr>
          <p:cNvPr id="8" name="Titre 7"/>
          <p:cNvSpPr>
            <a:spLocks noGrp="1"/>
          </p:cNvSpPr>
          <p:nvPr>
            <p:ph type="title"/>
          </p:nvPr>
        </p:nvSpPr>
        <p:spPr>
          <a:xfrm>
            <a:off x="1153190" y="236234"/>
            <a:ext cx="8424863" cy="539991"/>
          </a:xfrm>
        </p:spPr>
        <p:txBody>
          <a:bodyPr/>
          <a:lstStyle/>
          <a:p>
            <a:r>
              <a:rPr lang="fr-FR" dirty="0" smtClean="0"/>
              <a:t>Les 8 compétences cibles : Annexe I  de l’arrêté </a:t>
            </a:r>
            <a:endParaRPr lang="fr-FR" dirty="0"/>
          </a:p>
        </p:txBody>
      </p:sp>
      <p:sp>
        <p:nvSpPr>
          <p:cNvPr id="3" name="Rectangle à coins arrondis 2"/>
          <p:cNvSpPr/>
          <p:nvPr/>
        </p:nvSpPr>
        <p:spPr>
          <a:xfrm>
            <a:off x="472707" y="1316216"/>
            <a:ext cx="8276006" cy="3224333"/>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t>S’exprimer à l’oral en interaction en s’adaptant au contexte </a:t>
            </a:r>
          </a:p>
          <a:p>
            <a:r>
              <a:rPr lang="fr-FR" sz="1400" dirty="0"/>
              <a:t>Dans le cadre des échanges en classe, au sein de travaux en groupe, ou à la faveur de situations spécifiquement proposées (débats préparés, débats interprétatifs), l’attention est portée sur la capacité à écouter et à prendre en considération les idées et les arguments d’autrui, à formuler son approbation, ses réserves ou son désaccord, à présenter, à étayer et à nuancer une opinion personnelle. </a:t>
            </a:r>
          </a:p>
          <a:p>
            <a:r>
              <a:rPr lang="fr-FR" sz="1400" b="1" dirty="0"/>
              <a:t>S’exprimer à l’oral en continu en s’adaptant au contexte </a:t>
            </a:r>
          </a:p>
          <a:p>
            <a:r>
              <a:rPr lang="fr-FR" sz="1400" dirty="0"/>
              <a:t>En ayant recours à des modalités et supports variés afin que cet exercice, le plus fréquent possible, puisse permettre une progression, les étudiants présentent des projets conduits seuls ou en groupe: restitution d’une lecture, exposé d’une recherche sur un auteur, un thème culturel ou d’actualité, entraînements aux soutenances de rapports de stage, écoute critique de productions orales en vue d’identifier les points et facteurs d’amélioration</a:t>
            </a:r>
            <a:r>
              <a:rPr lang="fr-FR" dirty="0"/>
              <a:t>. </a:t>
            </a:r>
          </a:p>
        </p:txBody>
      </p:sp>
    </p:spTree>
    <p:extLst>
      <p:ext uri="{BB962C8B-B14F-4D97-AF65-F5344CB8AC3E}">
        <p14:creationId xmlns:p14="http://schemas.microsoft.com/office/powerpoint/2010/main" val="23673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14</a:t>
            </a:fld>
            <a:endParaRPr lang="fr-FR"/>
          </a:p>
        </p:txBody>
      </p:sp>
      <p:sp>
        <p:nvSpPr>
          <p:cNvPr id="6" name="Espace réservé de la date 5"/>
          <p:cNvSpPr>
            <a:spLocks noGrp="1"/>
          </p:cNvSpPr>
          <p:nvPr>
            <p:ph type="dt" sz="half" idx="2"/>
          </p:nvPr>
        </p:nvSpPr>
        <p:spPr>
          <a:xfrm>
            <a:off x="323850" y="4797631"/>
            <a:ext cx="5885564" cy="345869"/>
          </a:xfrm>
        </p:spPr>
        <p:txBody>
          <a:bodyPr/>
          <a:lstStyle/>
          <a:p>
            <a:r>
              <a:rPr lang="fr-FR" cap="all" dirty="0" smtClean="0"/>
              <a:t>Webinaire Culture générale BTS 22 novembre 2023. Anne Belliard IA-IPR Lettres</a:t>
            </a:r>
            <a:endParaRPr lang="fr-FR" cap="all" dirty="0"/>
          </a:p>
        </p:txBody>
      </p:sp>
      <p:sp>
        <p:nvSpPr>
          <p:cNvPr id="9" name="Espace réservé du texte 8"/>
          <p:cNvSpPr>
            <a:spLocks noGrp="1"/>
          </p:cNvSpPr>
          <p:nvPr>
            <p:ph type="body" sz="quarter" idx="13"/>
          </p:nvPr>
        </p:nvSpPr>
        <p:spPr>
          <a:xfrm>
            <a:off x="472707" y="776225"/>
            <a:ext cx="8424614" cy="242951"/>
          </a:xfrm>
        </p:spPr>
        <p:txBody>
          <a:bodyPr/>
          <a:lstStyle/>
          <a:p>
            <a:pPr algn="ctr"/>
            <a:r>
              <a:rPr lang="fr-FR" dirty="0" smtClean="0"/>
              <a:t>Et les pratiques de classe</a:t>
            </a:r>
            <a:endParaRPr lang="fr-FR" dirty="0"/>
          </a:p>
        </p:txBody>
      </p:sp>
      <p:sp>
        <p:nvSpPr>
          <p:cNvPr id="8" name="Titre 7"/>
          <p:cNvSpPr>
            <a:spLocks noGrp="1"/>
          </p:cNvSpPr>
          <p:nvPr>
            <p:ph type="title"/>
          </p:nvPr>
        </p:nvSpPr>
        <p:spPr>
          <a:xfrm>
            <a:off x="1153190" y="236234"/>
            <a:ext cx="8424863" cy="539991"/>
          </a:xfrm>
        </p:spPr>
        <p:txBody>
          <a:bodyPr/>
          <a:lstStyle/>
          <a:p>
            <a:r>
              <a:rPr lang="fr-FR" dirty="0" smtClean="0"/>
              <a:t>Les 8 compétences cibles : Annexe I  de l’arrêté </a:t>
            </a:r>
            <a:endParaRPr lang="fr-FR" dirty="0"/>
          </a:p>
        </p:txBody>
      </p:sp>
      <p:sp>
        <p:nvSpPr>
          <p:cNvPr id="3" name="Rectangle à coins arrondis 2"/>
          <p:cNvSpPr/>
          <p:nvPr/>
        </p:nvSpPr>
        <p:spPr>
          <a:xfrm>
            <a:off x="323850" y="1019176"/>
            <a:ext cx="8424863" cy="3521373"/>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200" b="1" dirty="0"/>
              <a:t>Argumenter à l’écrit </a:t>
            </a:r>
            <a:endParaRPr lang="fr-FR" sz="1200" b="1" dirty="0" smtClean="0"/>
          </a:p>
          <a:p>
            <a:r>
              <a:rPr lang="fr-FR" sz="1200" dirty="0" smtClean="0"/>
              <a:t>Si </a:t>
            </a:r>
            <a:r>
              <a:rPr lang="fr-FR" sz="1200" dirty="0"/>
              <a:t>l’argumentation écrite constitue une compétence prioritaire, toutes les situations d’écriture proposées en classe concourent à son développement, y compris celles </a:t>
            </a:r>
            <a:r>
              <a:rPr lang="fr-FR" sz="1200" dirty="0">
                <a:solidFill>
                  <a:schemeClr val="accent1">
                    <a:lumMod val="75000"/>
                    <a:lumOff val="25000"/>
                  </a:schemeClr>
                </a:solidFill>
              </a:rPr>
              <a:t>laissant place à l’écriture créative. </a:t>
            </a:r>
            <a:r>
              <a:rPr lang="fr-FR" sz="1200" dirty="0"/>
              <a:t>Peuvent être envisagés: des débats interprétatifs à l’écrit, selon les </a:t>
            </a:r>
            <a:r>
              <a:rPr lang="fr-FR" sz="1200" dirty="0">
                <a:solidFill>
                  <a:schemeClr val="accent1">
                    <a:lumMod val="75000"/>
                    <a:lumOff val="25000"/>
                  </a:schemeClr>
                </a:solidFill>
              </a:rPr>
              <a:t>modalités et les attendus de l’essai </a:t>
            </a:r>
            <a:r>
              <a:rPr lang="fr-FR" sz="1200" dirty="0"/>
              <a:t>(écriture personnelle, structurée, rendant compte d’une réflexion cohérente et nuancée, mais avec peu de contraintes formelles); un travail explicite et constant sur l’écart entre les codes de l’oral et ceux de l’écrit, avec des </a:t>
            </a:r>
            <a:r>
              <a:rPr lang="fr-FR" sz="1200" dirty="0">
                <a:solidFill>
                  <a:schemeClr val="accent1">
                    <a:lumMod val="75000"/>
                    <a:lumOff val="25000"/>
                  </a:schemeClr>
                </a:solidFill>
              </a:rPr>
              <a:t>jeux de transposition de la formulation orale à la formulation écrite et inversement; </a:t>
            </a:r>
            <a:r>
              <a:rPr lang="fr-FR" sz="1200" dirty="0"/>
              <a:t>des travaux réguliers, parfois collaboratifs, d’amélioration et de révision de productions écrites; des </a:t>
            </a:r>
            <a:r>
              <a:rPr lang="fr-FR" sz="1200" u="sng" dirty="0"/>
              <a:t>entraînements qui peuvent s’appuyer sur des situations professionnelles </a:t>
            </a:r>
            <a:r>
              <a:rPr lang="fr-FR" sz="1200" dirty="0"/>
              <a:t>(rencontrées en stage, par exemple). </a:t>
            </a:r>
            <a:endParaRPr lang="fr-FR" sz="1200" dirty="0" smtClean="0"/>
          </a:p>
          <a:p>
            <a:endParaRPr lang="fr-FR" sz="1200" dirty="0" smtClean="0"/>
          </a:p>
          <a:p>
            <a:r>
              <a:rPr lang="fr-FR" sz="1200" b="1" dirty="0" smtClean="0"/>
              <a:t>Recourir </a:t>
            </a:r>
            <a:r>
              <a:rPr lang="fr-FR" sz="1200" b="1" dirty="0"/>
              <a:t>efficacement aux écrits de travail </a:t>
            </a:r>
            <a:endParaRPr lang="fr-FR" sz="1200" b="1" dirty="0" smtClean="0"/>
          </a:p>
          <a:p>
            <a:r>
              <a:rPr lang="fr-FR" sz="1200" dirty="0" smtClean="0"/>
              <a:t>La </a:t>
            </a:r>
            <a:r>
              <a:rPr lang="fr-FR" sz="1200" dirty="0"/>
              <a:t>capacité à ressaisir rapidement à l’écrit l’essentiel d’un discours entendu ou d’un texte lu, à garder trace à l’écrit d’une réflexion en cours, à planifier un écrit ou une présentation orale, doit être travaillée de manière suivie et parfois par des activités spécifiques: </a:t>
            </a:r>
            <a:r>
              <a:rPr lang="fr-FR" sz="1200" u="sng" dirty="0"/>
              <a:t>comparaison entre des prises de notes individuelles pour élaborer une synthèse collective; </a:t>
            </a:r>
            <a:r>
              <a:rPr lang="fr-FR" sz="1200" dirty="0"/>
              <a:t>recours au </a:t>
            </a:r>
            <a:r>
              <a:rPr lang="fr-FR" sz="1200" u="sng" dirty="0"/>
              <a:t>carnet de lecture pour </a:t>
            </a:r>
            <a:r>
              <a:rPr lang="fr-FR" sz="1200" u="sng" dirty="0" smtClean="0"/>
              <a:t>garder trace </a:t>
            </a:r>
            <a:r>
              <a:rPr lang="fr-FR" sz="1200" u="sng" dirty="0"/>
              <a:t>des livres lus </a:t>
            </a:r>
            <a:r>
              <a:rPr lang="fr-FR" sz="1200" dirty="0"/>
              <a:t>ou des références et des idées rencontrées, au regard des thématiques du programme</a:t>
            </a:r>
            <a:r>
              <a:rPr lang="fr-FR" sz="1400" dirty="0"/>
              <a:t>. </a:t>
            </a:r>
            <a:r>
              <a:rPr lang="fr-FR" sz="1400" dirty="0" smtClean="0"/>
              <a:t> </a:t>
            </a:r>
            <a:endParaRPr lang="fr-FR" sz="1400" dirty="0"/>
          </a:p>
        </p:txBody>
      </p:sp>
    </p:spTree>
    <p:extLst>
      <p:ext uri="{BB962C8B-B14F-4D97-AF65-F5344CB8AC3E}">
        <p14:creationId xmlns:p14="http://schemas.microsoft.com/office/powerpoint/2010/main" val="1945042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15</a:t>
            </a:fld>
            <a:endParaRPr lang="fr-FR"/>
          </a:p>
        </p:txBody>
      </p:sp>
      <p:sp>
        <p:nvSpPr>
          <p:cNvPr id="6" name="Espace réservé de la date 5"/>
          <p:cNvSpPr>
            <a:spLocks noGrp="1"/>
          </p:cNvSpPr>
          <p:nvPr>
            <p:ph type="dt" sz="half" idx="2"/>
          </p:nvPr>
        </p:nvSpPr>
        <p:spPr>
          <a:xfrm>
            <a:off x="323850" y="4797631"/>
            <a:ext cx="5885564" cy="345869"/>
          </a:xfrm>
        </p:spPr>
        <p:txBody>
          <a:bodyPr/>
          <a:lstStyle/>
          <a:p>
            <a:r>
              <a:rPr lang="fr-FR" cap="all" dirty="0" smtClean="0"/>
              <a:t>Webinaire Culture générale BTS 22 novembre 2023. Anne Belliard IA-IPR Lettres</a:t>
            </a:r>
            <a:endParaRPr lang="fr-FR" cap="all" dirty="0"/>
          </a:p>
        </p:txBody>
      </p:sp>
      <p:sp>
        <p:nvSpPr>
          <p:cNvPr id="9" name="Espace réservé du texte 8"/>
          <p:cNvSpPr>
            <a:spLocks noGrp="1"/>
          </p:cNvSpPr>
          <p:nvPr>
            <p:ph type="body" sz="quarter" idx="13"/>
          </p:nvPr>
        </p:nvSpPr>
        <p:spPr>
          <a:xfrm>
            <a:off x="472707" y="776225"/>
            <a:ext cx="8424614" cy="242951"/>
          </a:xfrm>
        </p:spPr>
        <p:txBody>
          <a:bodyPr/>
          <a:lstStyle/>
          <a:p>
            <a:pPr algn="ctr"/>
            <a:r>
              <a:rPr lang="fr-FR" dirty="0" smtClean="0"/>
              <a:t>Et les pratiques de classe</a:t>
            </a:r>
            <a:endParaRPr lang="fr-FR" dirty="0"/>
          </a:p>
        </p:txBody>
      </p:sp>
      <p:sp>
        <p:nvSpPr>
          <p:cNvPr id="8" name="Titre 7"/>
          <p:cNvSpPr>
            <a:spLocks noGrp="1"/>
          </p:cNvSpPr>
          <p:nvPr>
            <p:ph type="title"/>
          </p:nvPr>
        </p:nvSpPr>
        <p:spPr>
          <a:xfrm>
            <a:off x="1153190" y="236234"/>
            <a:ext cx="8424863" cy="539991"/>
          </a:xfrm>
        </p:spPr>
        <p:txBody>
          <a:bodyPr/>
          <a:lstStyle/>
          <a:p>
            <a:r>
              <a:rPr lang="fr-FR" dirty="0" smtClean="0"/>
              <a:t>Les 8 compétences cibles : Annexe I  de l’arrêté </a:t>
            </a:r>
            <a:endParaRPr lang="fr-FR" dirty="0"/>
          </a:p>
        </p:txBody>
      </p:sp>
      <p:sp>
        <p:nvSpPr>
          <p:cNvPr id="3" name="Rectangle à coins arrondis 2"/>
          <p:cNvSpPr/>
          <p:nvPr/>
        </p:nvSpPr>
        <p:spPr>
          <a:xfrm>
            <a:off x="472707" y="1316216"/>
            <a:ext cx="8276006" cy="3224333"/>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600" b="1" dirty="0" smtClean="0"/>
              <a:t>Comprendre </a:t>
            </a:r>
            <a:r>
              <a:rPr lang="fr-FR" sz="1600" b="1" dirty="0"/>
              <a:t>et interpréter un texte </a:t>
            </a:r>
            <a:endParaRPr lang="fr-FR" sz="1600" b="1" dirty="0" smtClean="0"/>
          </a:p>
          <a:p>
            <a:r>
              <a:rPr lang="fr-FR" sz="1600" dirty="0" smtClean="0"/>
              <a:t>L’entraînement </a:t>
            </a:r>
            <a:r>
              <a:rPr lang="fr-FR" sz="1600" dirty="0"/>
              <a:t>à la lecture et à la construction du sens est fréquent. Il prend des formes variées: </a:t>
            </a:r>
            <a:r>
              <a:rPr lang="fr-FR" sz="1600" dirty="0" smtClean="0">
                <a:solidFill>
                  <a:schemeClr val="accent1">
                    <a:lumMod val="75000"/>
                    <a:lumOff val="25000"/>
                  </a:schemeClr>
                </a:solidFill>
              </a:rPr>
              <a:t>échanges interprétatifs au sein de groupes </a:t>
            </a:r>
            <a:r>
              <a:rPr lang="fr-FR" sz="1600" dirty="0" smtClean="0"/>
              <a:t>et </a:t>
            </a:r>
            <a:r>
              <a:rPr lang="fr-FR" sz="1600" dirty="0"/>
              <a:t>présentation d’une lecture collective à confronter </a:t>
            </a:r>
            <a:r>
              <a:rPr lang="fr-FR" sz="1600" dirty="0" smtClean="0"/>
              <a:t>avec </a:t>
            </a:r>
            <a:r>
              <a:rPr lang="fr-FR" sz="1600" dirty="0"/>
              <a:t>d’autres, écrits de type analytique et </a:t>
            </a:r>
            <a:r>
              <a:rPr lang="fr-FR" sz="1600" dirty="0">
                <a:solidFill>
                  <a:schemeClr val="accent1">
                    <a:lumMod val="75000"/>
                    <a:lumOff val="25000"/>
                  </a:schemeClr>
                </a:solidFill>
              </a:rPr>
              <a:t>écrits d’appropriation ou d’intervention</a:t>
            </a:r>
            <a:r>
              <a:rPr lang="fr-FR" sz="1600" dirty="0"/>
              <a:t>, </a:t>
            </a:r>
            <a:r>
              <a:rPr lang="fr-FR" sz="1600" dirty="0">
                <a:solidFill>
                  <a:schemeClr val="bg2">
                    <a:lumMod val="60000"/>
                    <a:lumOff val="40000"/>
                  </a:schemeClr>
                </a:solidFill>
              </a:rPr>
              <a:t>temps réguliers de lecture autonome en classe</a:t>
            </a:r>
            <a:r>
              <a:rPr lang="fr-FR" sz="1600" dirty="0"/>
              <a:t>, attention portée à la langue des auteurs. </a:t>
            </a:r>
            <a:endParaRPr lang="fr-FR" sz="1600" dirty="0" smtClean="0"/>
          </a:p>
          <a:p>
            <a:endParaRPr lang="fr-FR" sz="1600" dirty="0" smtClean="0"/>
          </a:p>
          <a:p>
            <a:r>
              <a:rPr lang="fr-FR" sz="1600" b="1" dirty="0" smtClean="0">
                <a:solidFill>
                  <a:schemeClr val="bg2">
                    <a:lumMod val="60000"/>
                    <a:lumOff val="40000"/>
                  </a:schemeClr>
                </a:solidFill>
              </a:rPr>
              <a:t>Tisser </a:t>
            </a:r>
            <a:r>
              <a:rPr lang="fr-FR" sz="1600" b="1" dirty="0"/>
              <a:t>des liens entre des </a:t>
            </a:r>
            <a:r>
              <a:rPr lang="fr-FR" sz="1600" b="1" dirty="0" smtClean="0"/>
              <a:t>textes</a:t>
            </a:r>
          </a:p>
          <a:p>
            <a:r>
              <a:rPr lang="fr-FR" sz="1600" b="1" dirty="0" smtClean="0"/>
              <a:t> </a:t>
            </a:r>
            <a:r>
              <a:rPr lang="fr-FR" sz="1600" dirty="0"/>
              <a:t>La capacité à établir des liens judicieux entre des textes est travaillée à travers l’analyse, mais aussi par des activités de création de corpus par les étudiants; des productions orales ou écrites rendent compte régulièrement de lectures comparées. </a:t>
            </a:r>
          </a:p>
        </p:txBody>
      </p:sp>
    </p:spTree>
    <p:extLst>
      <p:ext uri="{BB962C8B-B14F-4D97-AF65-F5344CB8AC3E}">
        <p14:creationId xmlns:p14="http://schemas.microsoft.com/office/powerpoint/2010/main" val="34305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a:p>
        </p:txBody>
      </p:sp>
      <p:sp>
        <p:nvSpPr>
          <p:cNvPr id="6" name="Espace réservé de la date 5"/>
          <p:cNvSpPr>
            <a:spLocks noGrp="1"/>
          </p:cNvSpPr>
          <p:nvPr>
            <p:ph type="dt" sz="half" idx="2"/>
          </p:nvPr>
        </p:nvSpPr>
        <p:spPr>
          <a:xfrm>
            <a:off x="323850" y="4797631"/>
            <a:ext cx="5885564" cy="345869"/>
          </a:xfrm>
        </p:spPr>
        <p:txBody>
          <a:bodyPr/>
          <a:lstStyle/>
          <a:p>
            <a:r>
              <a:rPr lang="fr-FR" cap="all" dirty="0" smtClean="0"/>
              <a:t>Webinaire Culture générale BTS 22 novembre 2023. Anne Belliard IA-IPR Lettres</a:t>
            </a:r>
            <a:endParaRPr lang="fr-FR" cap="all" dirty="0"/>
          </a:p>
        </p:txBody>
      </p:sp>
      <p:sp>
        <p:nvSpPr>
          <p:cNvPr id="9" name="Espace réservé du texte 8"/>
          <p:cNvSpPr>
            <a:spLocks noGrp="1"/>
          </p:cNvSpPr>
          <p:nvPr>
            <p:ph type="body" sz="quarter" idx="13"/>
          </p:nvPr>
        </p:nvSpPr>
        <p:spPr>
          <a:xfrm>
            <a:off x="472707" y="776225"/>
            <a:ext cx="8424614" cy="242951"/>
          </a:xfrm>
        </p:spPr>
        <p:txBody>
          <a:bodyPr/>
          <a:lstStyle/>
          <a:p>
            <a:pPr algn="ctr"/>
            <a:r>
              <a:rPr lang="fr-FR" dirty="0" smtClean="0"/>
              <a:t>Et les pratiques de classe</a:t>
            </a:r>
            <a:endParaRPr lang="fr-FR" dirty="0"/>
          </a:p>
        </p:txBody>
      </p:sp>
      <p:sp>
        <p:nvSpPr>
          <p:cNvPr id="8" name="Titre 7"/>
          <p:cNvSpPr>
            <a:spLocks noGrp="1"/>
          </p:cNvSpPr>
          <p:nvPr>
            <p:ph type="title"/>
          </p:nvPr>
        </p:nvSpPr>
        <p:spPr>
          <a:xfrm>
            <a:off x="1153190" y="236234"/>
            <a:ext cx="8424863" cy="539991"/>
          </a:xfrm>
        </p:spPr>
        <p:txBody>
          <a:bodyPr/>
          <a:lstStyle/>
          <a:p>
            <a:r>
              <a:rPr lang="fr-FR" dirty="0" smtClean="0"/>
              <a:t>Les 8 compétences cibles : Annexe I  de l’arrêté </a:t>
            </a:r>
            <a:endParaRPr lang="fr-FR" dirty="0"/>
          </a:p>
        </p:txBody>
      </p:sp>
      <p:sp>
        <p:nvSpPr>
          <p:cNvPr id="3" name="Rectangle à coins arrondis 2"/>
          <p:cNvSpPr/>
          <p:nvPr/>
        </p:nvSpPr>
        <p:spPr>
          <a:xfrm>
            <a:off x="472707" y="1316216"/>
            <a:ext cx="8276006" cy="3224333"/>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t>Développer une réflexion sur la langue pour améliorer et réviser ses productions écrites et orales </a:t>
            </a:r>
            <a:endParaRPr lang="fr-FR" sz="1400" b="1" dirty="0" smtClean="0"/>
          </a:p>
          <a:p>
            <a:r>
              <a:rPr lang="fr-FR" sz="1400" dirty="0" smtClean="0"/>
              <a:t>L’étude </a:t>
            </a:r>
            <a:r>
              <a:rPr lang="fr-FR" sz="1400" dirty="0"/>
              <a:t>de la langue relève pleinement du champ de l’enseignement en culture générale et expression. Loin d’être un simple outil, la langue constitue une richesse: sa maîtrise est un atout professionnel et un facteur d’épanouissement personnel et d’insertion professionnelle. Des temps réguliers, même brefs, </a:t>
            </a:r>
            <a:r>
              <a:rPr lang="fr-FR" sz="1400" dirty="0">
                <a:solidFill>
                  <a:schemeClr val="accent1">
                    <a:lumMod val="75000"/>
                    <a:lumOff val="25000"/>
                  </a:schemeClr>
                </a:solidFill>
              </a:rPr>
              <a:t>d’entraînement à la réflexion linguistique et grammaticale</a:t>
            </a:r>
            <a:r>
              <a:rPr lang="fr-FR" sz="1400" dirty="0"/>
              <a:t>, éventuellement à partir de corpus issus de productions des étudiants, concourent à </a:t>
            </a:r>
            <a:r>
              <a:rPr lang="fr-FR" sz="1400" dirty="0">
                <a:solidFill>
                  <a:schemeClr val="accent1">
                    <a:lumMod val="75000"/>
                    <a:lumOff val="25000"/>
                  </a:schemeClr>
                </a:solidFill>
              </a:rPr>
              <a:t>faire percevoir la langue comme un système </a:t>
            </a:r>
            <a:r>
              <a:rPr lang="fr-FR" sz="1400" dirty="0"/>
              <a:t>et visent à renforcer les compétences langagières. </a:t>
            </a:r>
            <a:endParaRPr lang="fr-FR" sz="1400" dirty="0" smtClean="0"/>
          </a:p>
          <a:p>
            <a:endParaRPr lang="fr-FR" sz="1400" dirty="0" smtClean="0"/>
          </a:p>
          <a:p>
            <a:r>
              <a:rPr lang="fr-FR" sz="1400" b="1" dirty="0"/>
              <a:t>Mobiliser de manière personnelle une culture commune </a:t>
            </a:r>
            <a:endParaRPr lang="fr-FR" sz="1400" b="1" dirty="0" smtClean="0"/>
          </a:p>
          <a:p>
            <a:r>
              <a:rPr lang="fr-FR" sz="1400" dirty="0" smtClean="0"/>
              <a:t>Les </a:t>
            </a:r>
            <a:r>
              <a:rPr lang="fr-FR" sz="1400" dirty="0"/>
              <a:t>lectures variées, conduites en classe et hors de la classe, les notes de visites</a:t>
            </a:r>
            <a:r>
              <a:rPr lang="fr-FR" sz="1400" u="sng" dirty="0"/>
              <a:t>, les conférences </a:t>
            </a:r>
            <a:r>
              <a:rPr lang="fr-FR" sz="1400" dirty="0"/>
              <a:t>font l’objet de travaux individuels ou collectifs d’appropriation afin que les étudiants développent la capacité à convoquer des références pour enrichir leur réflexion personnelle. </a:t>
            </a:r>
          </a:p>
        </p:txBody>
      </p:sp>
    </p:spTree>
    <p:extLst>
      <p:ext uri="{BB962C8B-B14F-4D97-AF65-F5344CB8AC3E}">
        <p14:creationId xmlns:p14="http://schemas.microsoft.com/office/powerpoint/2010/main" val="3682500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22073" y="1222792"/>
            <a:ext cx="2588860" cy="323091"/>
          </a:xfrm>
        </p:spPr>
        <p:txBody>
          <a:bodyPr/>
          <a:lstStyle/>
          <a:p>
            <a:r>
              <a:rPr lang="fr-FR" dirty="0" smtClean="0"/>
              <a:t>Continuum </a:t>
            </a:r>
            <a:r>
              <a:rPr lang="fr-FR" dirty="0" smtClean="0"/>
              <a:t>Bac-Pro-BTS</a:t>
            </a:r>
            <a:endParaRPr lang="fr-FR" dirty="0"/>
          </a:p>
        </p:txBody>
      </p:sp>
      <p:sp>
        <p:nvSpPr>
          <p:cNvPr id="3" name="Titre 2"/>
          <p:cNvSpPr>
            <a:spLocks noGrp="1"/>
          </p:cNvSpPr>
          <p:nvPr>
            <p:ph type="title"/>
          </p:nvPr>
        </p:nvSpPr>
        <p:spPr/>
        <p:txBody>
          <a:bodyPr/>
          <a:lstStyle/>
          <a:p>
            <a:r>
              <a:rPr lang="fr-FR" dirty="0" smtClean="0"/>
              <a:t>Esprit de l’épreuve</a:t>
            </a:r>
            <a:endParaRPr lang="fr-FR" dirty="0"/>
          </a:p>
        </p:txBody>
      </p:sp>
      <p:sp>
        <p:nvSpPr>
          <p:cNvPr id="5" name="Ellipse 4"/>
          <p:cNvSpPr/>
          <p:nvPr/>
        </p:nvSpPr>
        <p:spPr>
          <a:xfrm>
            <a:off x="1690576" y="1116419"/>
            <a:ext cx="6719777" cy="3572540"/>
          </a:xfrm>
          <a:prstGeom prst="ellipse">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200" dirty="0"/>
              <a:t>Une épreuve de contrôle final qui s’inscrit </a:t>
            </a:r>
            <a:r>
              <a:rPr lang="fr-FR" sz="1200" b="1" dirty="0"/>
              <a:t>dans la continuité de celle du baccalauréat professionnel, </a:t>
            </a:r>
            <a:r>
              <a:rPr lang="fr-FR" sz="1200" dirty="0"/>
              <a:t>notamment en ce qui concerne les compétences d’écriture. L’idée est vraiment d’encourager les élèves à proposer une lecture fine des documents, tout en tissant des liens entre eux. L’enjeu n’est ainsi </a:t>
            </a:r>
            <a:r>
              <a:rPr lang="fr-FR" sz="1200" dirty="0" smtClean="0"/>
              <a:t>non </a:t>
            </a:r>
            <a:r>
              <a:rPr lang="fr-FR" sz="1200" dirty="0"/>
              <a:t>de les présenter dans une question liminaire, mais plutôt de construire progressivement leur confrontation. </a:t>
            </a:r>
          </a:p>
          <a:p>
            <a:r>
              <a:rPr lang="fr-FR" sz="1200" dirty="0"/>
              <a:t>Une épreuve qui s’inscrit également dans la continuité du baccalauréat technologique, avec l’exercice de l’essai.</a:t>
            </a:r>
          </a:p>
          <a:p>
            <a:r>
              <a:rPr lang="fr-FR" sz="1200" dirty="0">
                <a:solidFill>
                  <a:schemeClr val="accent4">
                    <a:lumMod val="75000"/>
                  </a:schemeClr>
                </a:solidFill>
              </a:rPr>
              <a:t>Elle présente bien sûr un palier en matière d’exigence, dans la réflexion attendue, le développement des réponses et la finesse des références.</a:t>
            </a:r>
          </a:p>
        </p:txBody>
      </p:sp>
      <p:sp>
        <p:nvSpPr>
          <p:cNvPr id="6" name="Espace réservé de la date 9"/>
          <p:cNvSpPr>
            <a:spLocks noGrp="1"/>
          </p:cNvSpPr>
          <p:nvPr>
            <p:ph type="dt" sz="half" idx="4294967295"/>
          </p:nvPr>
        </p:nvSpPr>
        <p:spPr>
          <a:xfrm>
            <a:off x="0" y="4783138"/>
            <a:ext cx="4795284" cy="274637"/>
          </a:xfrm>
        </p:spPr>
        <p:txBody>
          <a:bodyPr/>
          <a:lstStyle/>
          <a:p>
            <a:pPr algn="r"/>
            <a:r>
              <a:rPr lang="fr-FR" cap="all" dirty="0" smtClean="0"/>
              <a:t>Webinaire Culture générale BTS 22 novembre 2023. Anne Belliard IA-IPR Lettres</a:t>
            </a:r>
            <a:endParaRPr lang="fr-FR" cap="all" dirty="0"/>
          </a:p>
        </p:txBody>
      </p:sp>
    </p:spTree>
    <p:extLst>
      <p:ext uri="{BB962C8B-B14F-4D97-AF65-F5344CB8AC3E}">
        <p14:creationId xmlns:p14="http://schemas.microsoft.com/office/powerpoint/2010/main" val="1270236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a:p>
        </p:txBody>
      </p:sp>
      <p:sp>
        <p:nvSpPr>
          <p:cNvPr id="3" name="Espace réservé du texte 2"/>
          <p:cNvSpPr>
            <a:spLocks noGrp="1"/>
          </p:cNvSpPr>
          <p:nvPr>
            <p:ph type="body" sz="quarter" idx="14"/>
          </p:nvPr>
        </p:nvSpPr>
        <p:spPr/>
        <p:txBody>
          <a:bodyPr/>
          <a:lstStyle/>
          <a:p>
            <a:r>
              <a:rPr lang="fr-FR" sz="1200" b="1" dirty="0" smtClean="0"/>
              <a:t>CORPUS / </a:t>
            </a:r>
          </a:p>
          <a:p>
            <a:r>
              <a:rPr lang="fr-FR" sz="1200" dirty="0" smtClean="0"/>
              <a:t>André </a:t>
            </a:r>
            <a:r>
              <a:rPr lang="fr-FR" sz="1200" dirty="0"/>
              <a:t>Malraux, </a:t>
            </a:r>
            <a:r>
              <a:rPr lang="fr-FR" sz="1200" i="1" dirty="0"/>
              <a:t>La Condition humaine</a:t>
            </a:r>
            <a:r>
              <a:rPr lang="fr-FR" sz="1200" dirty="0"/>
              <a:t>, 1933.</a:t>
            </a:r>
            <a:endParaRPr lang="fr-FR" sz="1200" dirty="0" smtClean="0"/>
          </a:p>
          <a:p>
            <a:r>
              <a:rPr lang="fr-FR" sz="1200" i="1" dirty="0" smtClean="0"/>
              <a:t>Le </a:t>
            </a:r>
            <a:r>
              <a:rPr lang="fr-FR" sz="1200" i="1" dirty="0"/>
              <a:t>jeu est-il un problème ?</a:t>
            </a:r>
            <a:br>
              <a:rPr lang="fr-FR" sz="1200" i="1" dirty="0"/>
            </a:br>
            <a:r>
              <a:rPr lang="fr-FR" sz="1200" i="1" dirty="0"/>
              <a:t>Prendre conscience des mécanismes « en jeu </a:t>
            </a:r>
            <a:r>
              <a:rPr lang="fr-FR" sz="1200" dirty="0"/>
              <a:t>»</a:t>
            </a:r>
            <a:br>
              <a:rPr lang="fr-FR" sz="1200" dirty="0"/>
            </a:br>
            <a:r>
              <a:rPr lang="fr-FR" sz="1200" dirty="0"/>
              <a:t>Publication en ligne de Joueurs Info Service </a:t>
            </a:r>
            <a:r>
              <a:rPr lang="fr-FR" sz="1200" dirty="0" smtClean="0"/>
              <a:t>05/12/2022</a:t>
            </a:r>
          </a:p>
          <a:p>
            <a:r>
              <a:rPr lang="fr-FR" sz="1200" dirty="0"/>
              <a:t>Photographie de Peter </a:t>
            </a:r>
            <a:r>
              <a:rPr lang="fr-FR" sz="1200" dirty="0" err="1"/>
              <a:t>Stackpole</a:t>
            </a:r>
            <a:r>
              <a:rPr lang="fr-FR" sz="1200" dirty="0"/>
              <a:t>, </a:t>
            </a:r>
            <a:r>
              <a:rPr lang="fr-FR" sz="1200" i="1" dirty="0"/>
              <a:t>Las Vegas, </a:t>
            </a:r>
            <a:r>
              <a:rPr lang="fr-FR" sz="1200" dirty="0"/>
              <a:t>1942</a:t>
            </a:r>
          </a:p>
        </p:txBody>
      </p:sp>
      <p:sp>
        <p:nvSpPr>
          <p:cNvPr id="4" name="Espace réservé de la date 3"/>
          <p:cNvSpPr>
            <a:spLocks noGrp="1"/>
          </p:cNvSpPr>
          <p:nvPr>
            <p:ph type="dt" sz="half" idx="2"/>
          </p:nvPr>
        </p:nvSpPr>
        <p:spPr>
          <a:xfrm>
            <a:off x="323850" y="4797631"/>
            <a:ext cx="4439536" cy="345869"/>
          </a:xfrm>
        </p:spPr>
        <p:txBody>
          <a:bodyPr/>
          <a:lstStyle/>
          <a:p>
            <a:r>
              <a:rPr lang="fr-FR" cap="all" dirty="0" smtClean="0"/>
              <a:t>Webinaire Culture générale BTS 22 novembre 2023. Anne Belliard IA-IPR Lettres</a:t>
            </a:r>
            <a:endParaRPr lang="fr-FR" cap="all" dirty="0"/>
          </a:p>
        </p:txBody>
      </p:sp>
      <p:sp>
        <p:nvSpPr>
          <p:cNvPr id="5" name="Espace réservé du texte 4"/>
          <p:cNvSpPr>
            <a:spLocks noGrp="1"/>
          </p:cNvSpPr>
          <p:nvPr>
            <p:ph type="body" sz="quarter" idx="13"/>
          </p:nvPr>
        </p:nvSpPr>
        <p:spPr/>
        <p:txBody>
          <a:bodyPr/>
          <a:lstStyle/>
          <a:p>
            <a:r>
              <a:rPr lang="fr-FR" dirty="0" smtClean="0"/>
              <a:t>Programme  Français Terminale Pro 2022-23		   </a:t>
            </a:r>
            <a:r>
              <a:rPr lang="fr-FR" dirty="0" smtClean="0"/>
              <a:t>Sujet </a:t>
            </a:r>
            <a:r>
              <a:rPr lang="fr-FR" dirty="0" smtClean="0"/>
              <a:t>d’examen </a:t>
            </a:r>
            <a:r>
              <a:rPr lang="fr-FR" dirty="0" smtClean="0"/>
              <a:t>2023 </a:t>
            </a:r>
            <a:r>
              <a:rPr lang="fr-FR" dirty="0" err="1" smtClean="0"/>
              <a:t>Term.Pro</a:t>
            </a:r>
            <a:r>
              <a:rPr lang="fr-FR" dirty="0" smtClean="0"/>
              <a:t> </a:t>
            </a:r>
            <a:endParaRPr lang="fr-FR" dirty="0"/>
          </a:p>
        </p:txBody>
      </p:sp>
      <p:sp>
        <p:nvSpPr>
          <p:cNvPr id="6" name="Titre 5"/>
          <p:cNvSpPr>
            <a:spLocks noGrp="1"/>
          </p:cNvSpPr>
          <p:nvPr>
            <p:ph type="title"/>
          </p:nvPr>
        </p:nvSpPr>
        <p:spPr/>
        <p:txBody>
          <a:bodyPr>
            <a:normAutofit fontScale="90000"/>
          </a:bodyPr>
          <a:lstStyle/>
          <a:p>
            <a:r>
              <a:rPr lang="fr-FR" dirty="0" smtClean="0"/>
              <a:t>Continuum : Bac Professionnel – BTS  / Epreuve Bac Pro</a:t>
            </a:r>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2051715"/>
            <a:ext cx="5715000" cy="2171700"/>
          </a:xfrm>
          <a:prstGeom prst="rect">
            <a:avLst/>
          </a:prstGeom>
        </p:spPr>
      </p:pic>
    </p:spTree>
    <p:extLst>
      <p:ext uri="{BB962C8B-B14F-4D97-AF65-F5344CB8AC3E}">
        <p14:creationId xmlns:p14="http://schemas.microsoft.com/office/powerpoint/2010/main" val="1119264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19</a:t>
            </a:fld>
            <a:endParaRPr lang="fr-FR"/>
          </a:p>
        </p:txBody>
      </p:sp>
      <p:sp>
        <p:nvSpPr>
          <p:cNvPr id="4" name="Espace réservé de la date 3"/>
          <p:cNvSpPr>
            <a:spLocks noGrp="1"/>
          </p:cNvSpPr>
          <p:nvPr>
            <p:ph type="dt" sz="half" idx="2"/>
          </p:nvPr>
        </p:nvSpPr>
        <p:spPr>
          <a:xfrm>
            <a:off x="323850" y="4797631"/>
            <a:ext cx="4439536" cy="345869"/>
          </a:xfrm>
        </p:spPr>
        <p:txBody>
          <a:bodyPr/>
          <a:lstStyle/>
          <a:p>
            <a:r>
              <a:rPr lang="fr-FR" cap="all" dirty="0" smtClean="0"/>
              <a:t>Webinaire Culture générale BTS 22 novembre 2023. Anne Belliard IA-IPR Lettres</a:t>
            </a:r>
            <a:endParaRPr lang="fr-FR" cap="all" dirty="0"/>
          </a:p>
        </p:txBody>
      </p:sp>
      <p:sp>
        <p:nvSpPr>
          <p:cNvPr id="6" name="Titre 5"/>
          <p:cNvSpPr>
            <a:spLocks noGrp="1"/>
          </p:cNvSpPr>
          <p:nvPr>
            <p:ph type="title"/>
          </p:nvPr>
        </p:nvSpPr>
        <p:spPr>
          <a:xfrm>
            <a:off x="1190847" y="76745"/>
            <a:ext cx="8424863" cy="539991"/>
          </a:xfrm>
        </p:spPr>
        <p:txBody>
          <a:bodyPr/>
          <a:lstStyle/>
          <a:p>
            <a:r>
              <a:rPr lang="fr-FR" dirty="0" smtClean="0"/>
              <a:t>Continuum : Bac Professionnel - BTS</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77" y="762158"/>
            <a:ext cx="3939720" cy="3825816"/>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735" y="762158"/>
            <a:ext cx="4289969" cy="2342549"/>
          </a:xfrm>
          <a:prstGeom prst="rect">
            <a:avLst/>
          </a:prstGeom>
        </p:spPr>
      </p:pic>
      <p:sp>
        <p:nvSpPr>
          <p:cNvPr id="3" name="Ellipse 2"/>
          <p:cNvSpPr/>
          <p:nvPr/>
        </p:nvSpPr>
        <p:spPr>
          <a:xfrm>
            <a:off x="756356" y="2506133"/>
            <a:ext cx="620888" cy="248356"/>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56356" y="3838280"/>
            <a:ext cx="2144888" cy="27087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550735" y="1004711"/>
            <a:ext cx="2847978" cy="3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585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720000" y="1977655"/>
            <a:ext cx="7860474" cy="2498652"/>
          </a:xfrm>
        </p:spPr>
        <p:txBody>
          <a:bodyPr/>
          <a:lstStyle/>
          <a:p>
            <a:pPr algn="ctr"/>
            <a:endParaRPr lang="fr-FR" sz="2000" cap="none" dirty="0" smtClean="0">
              <a:solidFill>
                <a:schemeClr val="bg2">
                  <a:lumMod val="60000"/>
                  <a:lumOff val="40000"/>
                </a:schemeClr>
              </a:solidFill>
            </a:endParaRPr>
          </a:p>
          <a:p>
            <a:pPr algn="ctr"/>
            <a:r>
              <a:rPr lang="fr-FR" sz="2000" cap="none" dirty="0" smtClean="0">
                <a:solidFill>
                  <a:schemeClr val="accent3">
                    <a:lumMod val="75000"/>
                  </a:schemeClr>
                </a:solidFill>
              </a:rPr>
              <a:t>Nouvelle épreuve ponctuelle de culture générale et expression à partir de la session 2025</a:t>
            </a:r>
          </a:p>
          <a:p>
            <a:endParaRPr lang="fr-FR" sz="2000" b="0" cap="none" dirty="0"/>
          </a:p>
          <a:p>
            <a:pPr marL="377825" indent="-285750">
              <a:buFont typeface="Courier New" panose="02070309020205020404" pitchFamily="49" charset="0"/>
              <a:buChar char="o"/>
            </a:pPr>
            <a:r>
              <a:rPr lang="fr-FR" sz="1800" b="0" cap="none" dirty="0" smtClean="0"/>
              <a:t>Réécriture du référentiel de la discipline</a:t>
            </a:r>
          </a:p>
          <a:p>
            <a:pPr marL="377825" indent="-285750">
              <a:buFont typeface="Courier New" panose="02070309020205020404" pitchFamily="49" charset="0"/>
              <a:buChar char="o"/>
            </a:pPr>
            <a:endParaRPr lang="fr-FR" sz="1800" dirty="0"/>
          </a:p>
          <a:p>
            <a:pPr marL="377825" indent="-285750">
              <a:buFont typeface="Courier New" panose="02070309020205020404" pitchFamily="49" charset="0"/>
              <a:buChar char="o"/>
            </a:pPr>
            <a:r>
              <a:rPr lang="fr-FR" sz="1800" b="0" cap="none" dirty="0"/>
              <a:t>A</a:t>
            </a:r>
            <a:r>
              <a:rPr lang="fr-FR" sz="1800" b="0" cap="none" dirty="0" smtClean="0"/>
              <a:t>rrêté du 13 juillet 2023 relatif aux objectifs et contenus de l’enseignement de culture générale et expression </a:t>
            </a:r>
          </a:p>
          <a:p>
            <a:r>
              <a:rPr lang="fr-FR" sz="900" cap="none" dirty="0" smtClean="0">
                <a:hlinkClick r:id="rId2"/>
              </a:rPr>
              <a:t>https://www.legifrance.gouv.fr/jorf/id/jorftext000047915248</a:t>
            </a:r>
            <a:endParaRPr lang="fr-FR" sz="900" cap="none" dirty="0"/>
          </a:p>
        </p:txBody>
      </p:sp>
      <p:sp>
        <p:nvSpPr>
          <p:cNvPr id="6" name="Espace réservé de la date 5"/>
          <p:cNvSpPr>
            <a:spLocks noGrp="1"/>
          </p:cNvSpPr>
          <p:nvPr>
            <p:ph type="dt" sz="half" idx="2"/>
          </p:nvPr>
        </p:nvSpPr>
        <p:spPr>
          <a:xfrm>
            <a:off x="323850" y="4797631"/>
            <a:ext cx="4673452" cy="345869"/>
          </a:xfrm>
        </p:spPr>
        <p:txBody>
          <a:bodyPr/>
          <a:lstStyle/>
          <a:p>
            <a:r>
              <a:rPr lang="fr-FR" cap="all" dirty="0" smtClean="0"/>
              <a:t>Webinaire Culture générale BTS 22 novembre 2023. Anne Belliard IA-IPR Lettres</a:t>
            </a:r>
            <a:endParaRPr lang="fr-FR" cap="all"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2</a:t>
            </a:fld>
            <a:endParaRPr lang="fr-FR"/>
          </a:p>
        </p:txBody>
      </p:sp>
      <p:sp>
        <p:nvSpPr>
          <p:cNvPr id="10" name="Rectangle à coins arrondis 9"/>
          <p:cNvSpPr/>
          <p:nvPr/>
        </p:nvSpPr>
        <p:spPr>
          <a:xfrm>
            <a:off x="3327991" y="276447"/>
            <a:ext cx="5141321" cy="1233376"/>
          </a:xfrm>
          <a:prstGeom prst="roundRect">
            <a:avLst/>
          </a:prstGeom>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Session 2025</a:t>
            </a:r>
          </a:p>
          <a:p>
            <a:pPr algn="ctr"/>
            <a:r>
              <a:rPr lang="fr-FR" dirty="0" smtClean="0"/>
              <a:t>L’épreuve de Culture générale et expression française en BTS est modifiée</a:t>
            </a:r>
            <a:endParaRPr lang="fr-FR" dirty="0"/>
          </a:p>
        </p:txBody>
      </p:sp>
    </p:spTree>
    <p:extLst>
      <p:ext uri="{BB962C8B-B14F-4D97-AF65-F5344CB8AC3E}">
        <p14:creationId xmlns:p14="http://schemas.microsoft.com/office/powerpoint/2010/main" val="4229177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a:p>
        </p:txBody>
      </p:sp>
      <p:sp>
        <p:nvSpPr>
          <p:cNvPr id="9" name="Espace réservé du texte 8"/>
          <p:cNvSpPr>
            <a:spLocks noGrp="1"/>
          </p:cNvSpPr>
          <p:nvPr>
            <p:ph type="body" sz="quarter" idx="13"/>
          </p:nvPr>
        </p:nvSpPr>
        <p:spPr>
          <a:xfrm>
            <a:off x="323527" y="1563638"/>
            <a:ext cx="3514825" cy="2880320"/>
          </a:xfrm>
        </p:spPr>
        <p:txBody>
          <a:bodyPr/>
          <a:lstStyle/>
          <a:p>
            <a:endParaRPr lang="fr-FR" sz="1050" dirty="0"/>
          </a:p>
        </p:txBody>
      </p:sp>
      <p:sp>
        <p:nvSpPr>
          <p:cNvPr id="4" name="Espace réservé de la date 3"/>
          <p:cNvSpPr>
            <a:spLocks noGrp="1"/>
          </p:cNvSpPr>
          <p:nvPr>
            <p:ph type="dt" sz="half" idx="2"/>
          </p:nvPr>
        </p:nvSpPr>
        <p:spPr>
          <a:xfrm>
            <a:off x="323850" y="4797631"/>
            <a:ext cx="4801043" cy="345869"/>
          </a:xfrm>
        </p:spPr>
        <p:txBody>
          <a:bodyPr/>
          <a:lstStyle/>
          <a:p>
            <a:r>
              <a:rPr lang="fr-FR" cap="all" dirty="0" smtClean="0"/>
              <a:t>Webinaire Culture générale BTS 22 novembre 2023. Anne Belliard IA-IPR Lettres</a:t>
            </a:r>
            <a:r>
              <a:rPr lang="fr-FR" cap="all" dirty="0"/>
              <a:t> </a:t>
            </a:r>
          </a:p>
        </p:txBody>
      </p:sp>
      <p:sp>
        <p:nvSpPr>
          <p:cNvPr id="8" name="Titre 7"/>
          <p:cNvSpPr>
            <a:spLocks noGrp="1"/>
          </p:cNvSpPr>
          <p:nvPr>
            <p:ph type="title"/>
          </p:nvPr>
        </p:nvSpPr>
        <p:spPr>
          <a:xfrm>
            <a:off x="1075771" y="109589"/>
            <a:ext cx="8068229" cy="768603"/>
          </a:xfrm>
        </p:spPr>
        <p:txBody>
          <a:bodyPr>
            <a:normAutofit/>
          </a:bodyPr>
          <a:lstStyle/>
          <a:p>
            <a:r>
              <a:rPr lang="fr-FR" sz="1600" dirty="0"/>
              <a:t>Contrôle en cours de </a:t>
            </a:r>
            <a:r>
              <a:rPr lang="fr-FR" sz="1600" dirty="0" smtClean="0"/>
              <a:t>formation : </a:t>
            </a:r>
            <a:r>
              <a:rPr lang="fr-FR" sz="1100" dirty="0"/>
              <a:t>Deux situations d’évaluation de poids identique qui sont en relation avec le thème </a:t>
            </a:r>
            <a:r>
              <a:rPr lang="fr-FR" sz="1100" dirty="0" smtClean="0"/>
              <a:t>inscrit au </a:t>
            </a:r>
            <a:r>
              <a:rPr lang="fr-FR" sz="1100" dirty="0"/>
              <a:t>programme de la deuxième année de STS </a:t>
            </a:r>
            <a:r>
              <a:rPr lang="fr-FR" sz="1100" dirty="0" smtClean="0"/>
              <a:t>: – </a:t>
            </a:r>
            <a:r>
              <a:rPr lang="fr-FR" sz="1100" dirty="0"/>
              <a:t>en lien avec l’argumentation à l’écrit </a:t>
            </a:r>
            <a:r>
              <a:rPr lang="fr-FR" sz="1100" dirty="0" smtClean="0"/>
              <a:t>; – </a:t>
            </a:r>
            <a:r>
              <a:rPr lang="fr-FR" sz="1100" dirty="0"/>
              <a:t>en lien avec la lecture et l’interprétation et avec la production orale en interaction</a:t>
            </a:r>
          </a:p>
        </p:txBody>
      </p:sp>
      <p:sp>
        <p:nvSpPr>
          <p:cNvPr id="13" name="Rectangle 12"/>
          <p:cNvSpPr/>
          <p:nvPr/>
        </p:nvSpPr>
        <p:spPr>
          <a:xfrm>
            <a:off x="275680" y="1362875"/>
            <a:ext cx="3934813" cy="3081083"/>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fr-FR" sz="1100" dirty="0"/>
              <a:t>Première situation d’évaluation (durée indicative : 2h</a:t>
            </a:r>
            <a:r>
              <a:rPr lang="fr-FR" sz="1100" dirty="0" smtClean="0"/>
              <a:t>)</a:t>
            </a:r>
          </a:p>
          <a:p>
            <a:r>
              <a:rPr lang="fr-FR" sz="1100" dirty="0"/>
              <a:t/>
            </a:r>
            <a:br>
              <a:rPr lang="fr-FR" sz="1100" dirty="0"/>
            </a:br>
            <a:r>
              <a:rPr lang="fr-FR" sz="1100" u="sng" dirty="0"/>
              <a:t>Attendus </a:t>
            </a:r>
            <a:r>
              <a:rPr lang="fr-FR" sz="1100" dirty="0"/>
              <a:t>: le candidat propose un texte clair, cohérent et</a:t>
            </a:r>
            <a:br>
              <a:rPr lang="fr-FR" sz="1100" dirty="0"/>
            </a:br>
            <a:r>
              <a:rPr lang="fr-FR" sz="1100" dirty="0"/>
              <a:t>structuré ; son texte témoigne d’une </a:t>
            </a:r>
            <a:r>
              <a:rPr lang="fr-FR" sz="1100" dirty="0" smtClean="0"/>
              <a:t>maîtrise satisfaisante de la </a:t>
            </a:r>
            <a:r>
              <a:rPr lang="fr-FR" sz="1100" dirty="0"/>
              <a:t>langue écrite ; il fait preuve de nuance dans la </a:t>
            </a:r>
            <a:r>
              <a:rPr lang="fr-FR" sz="1100" dirty="0" smtClean="0"/>
              <a:t>formulation et </a:t>
            </a:r>
            <a:r>
              <a:rPr lang="fr-FR" sz="1100" dirty="0"/>
              <a:t>dans l’articulation des arguments ; il </a:t>
            </a:r>
            <a:r>
              <a:rPr lang="fr-FR" sz="1100" dirty="0" smtClean="0"/>
              <a:t>sait mettre </a:t>
            </a:r>
            <a:r>
              <a:rPr lang="fr-FR" sz="1100" dirty="0"/>
              <a:t>en avant </a:t>
            </a:r>
            <a:r>
              <a:rPr lang="fr-FR" sz="1100" dirty="0" smtClean="0"/>
              <a:t>un engagement </a:t>
            </a:r>
            <a:r>
              <a:rPr lang="fr-FR" sz="1100" dirty="0"/>
              <a:t>personnel </a:t>
            </a:r>
            <a:r>
              <a:rPr lang="fr-FR" sz="1100" dirty="0" smtClean="0"/>
              <a:t>dans l’argumentation.</a:t>
            </a:r>
          </a:p>
          <a:p>
            <a:r>
              <a:rPr lang="fr-FR" sz="1100" dirty="0"/>
              <a:t/>
            </a:r>
            <a:br>
              <a:rPr lang="fr-FR" sz="1100" dirty="0"/>
            </a:br>
            <a:r>
              <a:rPr lang="fr-FR" sz="1100" u="sng" dirty="0"/>
              <a:t>Exemple de situation </a:t>
            </a:r>
            <a:r>
              <a:rPr lang="fr-FR" sz="1100" dirty="0"/>
              <a:t>: rédaction de la version finale d’un </a:t>
            </a:r>
            <a:r>
              <a:rPr lang="fr-FR" sz="1100" dirty="0" smtClean="0"/>
              <a:t>essai dont </a:t>
            </a:r>
            <a:r>
              <a:rPr lang="fr-FR" sz="1100" dirty="0"/>
              <a:t>le sujet s’inscrit dans le thème inscrit </a:t>
            </a:r>
            <a:r>
              <a:rPr lang="fr-FR" sz="1100" dirty="0" smtClean="0"/>
              <a:t>au programme </a:t>
            </a:r>
            <a:r>
              <a:rPr lang="fr-FR" sz="1100" dirty="0"/>
              <a:t>de </a:t>
            </a:r>
            <a:r>
              <a:rPr lang="fr-FR" sz="1100" dirty="0" smtClean="0"/>
              <a:t>la deuxième </a:t>
            </a:r>
            <a:r>
              <a:rPr lang="fr-FR" sz="1100" dirty="0"/>
              <a:t>année de STS, </a:t>
            </a:r>
            <a:r>
              <a:rPr lang="fr-FR" sz="1100" dirty="0" smtClean="0"/>
              <a:t>après amélioration </a:t>
            </a:r>
            <a:r>
              <a:rPr lang="fr-FR" sz="1100" dirty="0"/>
              <a:t>de </a:t>
            </a:r>
            <a:r>
              <a:rPr lang="fr-FR" sz="1100" dirty="0" smtClean="0"/>
              <a:t>versions préparatoires </a:t>
            </a:r>
            <a:r>
              <a:rPr lang="fr-FR" sz="1100" dirty="0"/>
              <a:t>; prise de position dans un débat interprétatif </a:t>
            </a:r>
            <a:r>
              <a:rPr lang="fr-FR" sz="1100" dirty="0" smtClean="0"/>
              <a:t>sur un </a:t>
            </a:r>
            <a:r>
              <a:rPr lang="fr-FR" sz="1100" dirty="0"/>
              <a:t>texte ou une œuvre </a:t>
            </a:r>
            <a:r>
              <a:rPr lang="fr-FR" sz="1100" dirty="0" smtClean="0"/>
              <a:t>; justification </a:t>
            </a:r>
            <a:r>
              <a:rPr lang="fr-FR" sz="1100" dirty="0"/>
              <a:t>écrite du choix d’un </a:t>
            </a:r>
            <a:r>
              <a:rPr lang="fr-FR" sz="1100" dirty="0" smtClean="0"/>
              <a:t>texte ou </a:t>
            </a:r>
            <a:r>
              <a:rPr lang="fr-FR" sz="1100" dirty="0"/>
              <a:t>d’un document iconographique dans un corpus.</a:t>
            </a:r>
          </a:p>
          <a:p>
            <a:endParaRPr lang="fr-FR" sz="1100" dirty="0"/>
          </a:p>
        </p:txBody>
      </p:sp>
      <p:sp>
        <p:nvSpPr>
          <p:cNvPr id="14" name="Rectangle 13"/>
          <p:cNvSpPr/>
          <p:nvPr/>
        </p:nvSpPr>
        <p:spPr>
          <a:xfrm>
            <a:off x="4417827" y="1389998"/>
            <a:ext cx="4330886" cy="3015496"/>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fr-FR" sz="1050" dirty="0" smtClean="0"/>
              <a:t>Deuxième </a:t>
            </a:r>
            <a:r>
              <a:rPr lang="fr-FR" sz="1050" dirty="0"/>
              <a:t>situation d’évaluation (durée indicative : 1h, dont 20 </a:t>
            </a:r>
            <a:r>
              <a:rPr lang="fr-FR" sz="1050" dirty="0" smtClean="0"/>
              <a:t>minutes d’échanges </a:t>
            </a:r>
            <a:r>
              <a:rPr lang="fr-FR" sz="1050" dirty="0"/>
              <a:t>et 40 minutes de préparation</a:t>
            </a:r>
            <a:r>
              <a:rPr lang="fr-FR" sz="1050" dirty="0" smtClean="0"/>
              <a:t>)</a:t>
            </a:r>
          </a:p>
          <a:p>
            <a:r>
              <a:rPr lang="fr-FR" sz="1050" dirty="0"/>
              <a:t/>
            </a:r>
            <a:br>
              <a:rPr lang="fr-FR" sz="1050" dirty="0"/>
            </a:br>
            <a:r>
              <a:rPr lang="fr-FR" sz="1050" u="sng" dirty="0"/>
              <a:t>Attendus </a:t>
            </a:r>
            <a:r>
              <a:rPr lang="fr-FR" sz="1050" dirty="0"/>
              <a:t>: le candidat expose ses idées dans un discours </a:t>
            </a:r>
            <a:r>
              <a:rPr lang="fr-FR" sz="1050" dirty="0" smtClean="0"/>
              <a:t>clair, cohérent et structuré </a:t>
            </a:r>
            <a:r>
              <a:rPr lang="fr-FR" sz="1050" dirty="0"/>
              <a:t>; la langue choisie est adaptée au </a:t>
            </a:r>
            <a:r>
              <a:rPr lang="fr-FR" sz="1050" dirty="0" smtClean="0"/>
              <a:t>contexte ; </a:t>
            </a:r>
            <a:r>
              <a:rPr lang="fr-FR" sz="1050" dirty="0"/>
              <a:t>le candidat </a:t>
            </a:r>
            <a:r>
              <a:rPr lang="fr-FR" sz="1050" dirty="0" smtClean="0"/>
              <a:t>propose un </a:t>
            </a:r>
            <a:r>
              <a:rPr lang="fr-FR" sz="1050" dirty="0"/>
              <a:t>discours oral et non un écrit lu ou </a:t>
            </a:r>
            <a:r>
              <a:rPr lang="fr-FR" sz="1050" dirty="0" smtClean="0"/>
              <a:t>récité ; </a:t>
            </a:r>
            <a:r>
              <a:rPr lang="fr-FR" sz="1050" dirty="0"/>
              <a:t>il fait preuve de nuances </a:t>
            </a:r>
            <a:r>
              <a:rPr lang="fr-FR" sz="1050" dirty="0" smtClean="0"/>
              <a:t>et sait </a:t>
            </a:r>
            <a:r>
              <a:rPr lang="fr-FR" sz="1050" dirty="0"/>
              <a:t>mettre en avant la </a:t>
            </a:r>
            <a:r>
              <a:rPr lang="fr-FR" sz="1050" dirty="0" smtClean="0"/>
              <a:t>cohérence de sa réflexion </a:t>
            </a:r>
            <a:r>
              <a:rPr lang="fr-FR" sz="1050" dirty="0"/>
              <a:t>; le candidat </a:t>
            </a:r>
            <a:r>
              <a:rPr lang="fr-FR" sz="1050" dirty="0" smtClean="0"/>
              <a:t>sait reformuler </a:t>
            </a:r>
            <a:r>
              <a:rPr lang="fr-FR" sz="1050" dirty="0"/>
              <a:t>le sens global d’un </a:t>
            </a:r>
            <a:r>
              <a:rPr lang="fr-FR" sz="1050" dirty="0" smtClean="0"/>
              <a:t>texte complexe </a:t>
            </a:r>
            <a:r>
              <a:rPr lang="fr-FR" sz="1050" dirty="0"/>
              <a:t>(littéraire ou non littéraire) ; </a:t>
            </a:r>
            <a:r>
              <a:rPr lang="fr-FR" sz="1050" dirty="0" smtClean="0"/>
              <a:t>il répond </a:t>
            </a:r>
            <a:r>
              <a:rPr lang="fr-FR" sz="1050" dirty="0"/>
              <a:t>à des </a:t>
            </a:r>
            <a:r>
              <a:rPr lang="fr-FR" sz="1050" dirty="0" smtClean="0"/>
              <a:t>questions sur </a:t>
            </a:r>
            <a:r>
              <a:rPr lang="fr-FR" sz="1050" dirty="0"/>
              <a:t>des éléments explicites et implicites ; il </a:t>
            </a:r>
            <a:r>
              <a:rPr lang="fr-FR" sz="1050" dirty="0" smtClean="0"/>
              <a:t>sait établir </a:t>
            </a:r>
            <a:r>
              <a:rPr lang="fr-FR" sz="1050" dirty="0"/>
              <a:t>des </a:t>
            </a:r>
            <a:r>
              <a:rPr lang="fr-FR" sz="1050" dirty="0" smtClean="0"/>
              <a:t>liens avec </a:t>
            </a:r>
            <a:r>
              <a:rPr lang="fr-FR" sz="1050" dirty="0"/>
              <a:t>un texte lu auparavant ; il prend en compte </a:t>
            </a:r>
            <a:r>
              <a:rPr lang="fr-FR" sz="1050" dirty="0" smtClean="0"/>
              <a:t>les interventions </a:t>
            </a:r>
            <a:r>
              <a:rPr lang="fr-FR" sz="1050" dirty="0"/>
              <a:t>des autres et sait y articuler les siennes ; il </a:t>
            </a:r>
            <a:r>
              <a:rPr lang="fr-FR" sz="1050" dirty="0" smtClean="0"/>
              <a:t>sait formuler son approbation </a:t>
            </a:r>
            <a:r>
              <a:rPr lang="fr-FR" sz="1050" dirty="0"/>
              <a:t>et son désaccord et justifier sa position</a:t>
            </a:r>
            <a:r>
              <a:rPr lang="fr-FR" sz="1050" dirty="0" smtClean="0"/>
              <a:t>.</a:t>
            </a:r>
          </a:p>
          <a:p>
            <a:r>
              <a:rPr lang="fr-FR" sz="1050" dirty="0"/>
              <a:t/>
            </a:r>
            <a:br>
              <a:rPr lang="fr-FR" sz="1050" dirty="0"/>
            </a:br>
            <a:r>
              <a:rPr lang="fr-FR" sz="1050" u="sng" dirty="0"/>
              <a:t>Exemple de situation </a:t>
            </a:r>
            <a:r>
              <a:rPr lang="fr-FR" sz="1050" dirty="0"/>
              <a:t>: des candidats découvrent un texte en même </a:t>
            </a:r>
            <a:r>
              <a:rPr lang="fr-FR" sz="1050" dirty="0" smtClean="0"/>
              <a:t>temps, choisi </a:t>
            </a:r>
            <a:r>
              <a:rPr lang="fr-FR" sz="1050" dirty="0"/>
              <a:t>en référence avec le thème inscrit </a:t>
            </a:r>
            <a:r>
              <a:rPr lang="fr-FR" sz="1050" dirty="0" smtClean="0"/>
              <a:t>au programme </a:t>
            </a:r>
            <a:r>
              <a:rPr lang="fr-FR" sz="1050" dirty="0"/>
              <a:t>de la </a:t>
            </a:r>
            <a:r>
              <a:rPr lang="fr-FR" sz="1050" dirty="0" smtClean="0"/>
              <a:t>deuxième année </a:t>
            </a:r>
            <a:r>
              <a:rPr lang="fr-FR" sz="1050" dirty="0"/>
              <a:t>de STS, et échangent, </a:t>
            </a:r>
            <a:r>
              <a:rPr lang="fr-FR" sz="1050" dirty="0" smtClean="0"/>
              <a:t>après une </a:t>
            </a:r>
            <a:r>
              <a:rPr lang="fr-FR" sz="1050" dirty="0"/>
              <a:t>lecture individuelle, entre eux </a:t>
            </a:r>
            <a:r>
              <a:rPr lang="fr-FR" sz="1050" dirty="0" smtClean="0"/>
              <a:t>et avec </a:t>
            </a:r>
            <a:r>
              <a:rPr lang="fr-FR" sz="1050" dirty="0"/>
              <a:t>l’enseignant</a:t>
            </a:r>
          </a:p>
        </p:txBody>
      </p:sp>
      <p:sp>
        <p:nvSpPr>
          <p:cNvPr id="16" name="ZoneTexte 15"/>
          <p:cNvSpPr txBox="1"/>
          <p:nvPr/>
        </p:nvSpPr>
        <p:spPr>
          <a:xfrm>
            <a:off x="323527" y="831755"/>
            <a:ext cx="8256947" cy="400110"/>
          </a:xfrm>
          <a:prstGeom prst="rect">
            <a:avLst/>
          </a:prstGeom>
          <a:solidFill>
            <a:schemeClr val="accent1">
              <a:lumMod val="10000"/>
              <a:lumOff val="90000"/>
            </a:schemeClr>
          </a:solidFill>
        </p:spPr>
        <p:txBody>
          <a:bodyPr wrap="square" rtlCol="0">
            <a:spAutoFit/>
          </a:bodyPr>
          <a:lstStyle/>
          <a:p>
            <a:r>
              <a:rPr lang="fr-FR" sz="1000" dirty="0"/>
              <a:t>Aucune modification à ce niveau : l’immense </a:t>
            </a:r>
            <a:r>
              <a:rPr lang="fr-FR" sz="1000" dirty="0" smtClean="0"/>
              <a:t>majorité des </a:t>
            </a:r>
            <a:r>
              <a:rPr lang="fr-FR" sz="1000" dirty="0"/>
              <a:t>BTS est concernée par l’épreuve ponctuelle (finale). Chaque BTS est </a:t>
            </a:r>
            <a:r>
              <a:rPr lang="fr-FR" sz="1000" dirty="0" smtClean="0"/>
              <a:t>régi par </a:t>
            </a:r>
            <a:r>
              <a:rPr lang="fr-FR" sz="1000" dirty="0"/>
              <a:t>un référentiel</a:t>
            </a:r>
          </a:p>
        </p:txBody>
      </p:sp>
    </p:spTree>
    <p:extLst>
      <p:ext uri="{BB962C8B-B14F-4D97-AF65-F5344CB8AC3E}">
        <p14:creationId xmlns:p14="http://schemas.microsoft.com/office/powerpoint/2010/main" val="184783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23850" y="1478844"/>
            <a:ext cx="8424000" cy="2897637"/>
          </a:xfrm>
        </p:spPr>
        <p:txBody>
          <a:bodyPr/>
          <a:lstStyle/>
          <a:p>
            <a:pPr algn="ctr"/>
            <a:r>
              <a:rPr lang="fr-FR" sz="3200" dirty="0" smtClean="0"/>
              <a:t>PERSPECTIVES</a:t>
            </a:r>
            <a:endParaRPr lang="fr-FR" sz="3200" dirty="0"/>
          </a:p>
          <a:p>
            <a:pPr algn="ctr"/>
            <a:endParaRPr lang="fr-FR" dirty="0" smtClean="0"/>
          </a:p>
          <a:p>
            <a:pPr algn="ctr"/>
            <a:r>
              <a:rPr lang="fr-FR" sz="1800" cap="none" dirty="0"/>
              <a:t>U</a:t>
            </a:r>
            <a:r>
              <a:rPr lang="fr-FR" sz="1800" cap="none" dirty="0" smtClean="0"/>
              <a:t>n seul thème d’examen pour 2024-2025</a:t>
            </a:r>
          </a:p>
          <a:p>
            <a:pPr marL="549275" indent="-457200" algn="ctr">
              <a:buFont typeface="Courier New" panose="02070309020205020404" pitchFamily="49" charset="0"/>
              <a:buChar char="o"/>
            </a:pPr>
            <a:endParaRPr lang="fr-FR" sz="1800" cap="none" dirty="0" smtClean="0"/>
          </a:p>
          <a:p>
            <a:pPr algn="ctr"/>
            <a:r>
              <a:rPr lang="fr-FR" sz="1800" cap="none" dirty="0">
                <a:solidFill>
                  <a:schemeClr val="accent1">
                    <a:lumMod val="75000"/>
                    <a:lumOff val="25000"/>
                  </a:schemeClr>
                </a:solidFill>
              </a:rPr>
              <a:t>R</a:t>
            </a:r>
            <a:r>
              <a:rPr lang="fr-FR" sz="1800" cap="none" dirty="0" smtClean="0">
                <a:solidFill>
                  <a:schemeClr val="accent1">
                    <a:lumMod val="75000"/>
                    <a:lumOff val="25000"/>
                  </a:schemeClr>
                </a:solidFill>
              </a:rPr>
              <a:t>éinvestir la lecture, y compris Œuvre intégrale</a:t>
            </a:r>
          </a:p>
          <a:p>
            <a:pPr algn="ctr"/>
            <a:r>
              <a:rPr lang="fr-FR" sz="1800" cap="none" dirty="0" smtClean="0">
                <a:solidFill>
                  <a:schemeClr val="accent1">
                    <a:lumMod val="75000"/>
                    <a:lumOff val="25000"/>
                  </a:schemeClr>
                </a:solidFill>
              </a:rPr>
              <a:t>Travailler les compétences</a:t>
            </a:r>
          </a:p>
          <a:p>
            <a:pPr algn="ctr"/>
            <a:r>
              <a:rPr lang="fr-FR" sz="1800" cap="none" dirty="0" smtClean="0">
                <a:solidFill>
                  <a:schemeClr val="accent1">
                    <a:lumMod val="75000"/>
                    <a:lumOff val="25000"/>
                  </a:schemeClr>
                </a:solidFill>
              </a:rPr>
              <a:t>Intégrer des projets</a:t>
            </a:r>
          </a:p>
          <a:p>
            <a:pPr algn="ctr"/>
            <a:r>
              <a:rPr lang="fr-FR" sz="1800" cap="none" dirty="0" smtClean="0">
                <a:solidFill>
                  <a:schemeClr val="accent1">
                    <a:lumMod val="75000"/>
                    <a:lumOff val="25000"/>
                  </a:schemeClr>
                </a:solidFill>
              </a:rPr>
              <a:t> </a:t>
            </a:r>
            <a:endParaRPr lang="fr-FR" sz="1800" cap="none" dirty="0">
              <a:solidFill>
                <a:schemeClr val="accent1">
                  <a:lumMod val="75000"/>
                  <a:lumOff val="25000"/>
                </a:schemeClr>
              </a:solidFill>
            </a:endParaRPr>
          </a:p>
        </p:txBody>
      </p:sp>
      <p:sp>
        <p:nvSpPr>
          <p:cNvPr id="3" name="Espace réservé de la date 2"/>
          <p:cNvSpPr>
            <a:spLocks noGrp="1"/>
          </p:cNvSpPr>
          <p:nvPr>
            <p:ph type="dt" sz="half" idx="2"/>
          </p:nvPr>
        </p:nvSpPr>
        <p:spPr>
          <a:xfrm>
            <a:off x="323850" y="4797631"/>
            <a:ext cx="5647972" cy="345869"/>
          </a:xfrm>
        </p:spPr>
        <p:txBody>
          <a:bodyPr/>
          <a:lstStyle/>
          <a:p>
            <a:r>
              <a:rPr lang="fr-FR" cap="all" dirty="0" smtClean="0"/>
              <a:t>Webinaire Culture générale BTS 22 novembre 2023. Anne Belliard IA-IPR Lettres</a:t>
            </a:r>
            <a:endParaRPr lang="fr-FR" cap="all"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21</a:t>
            </a:fld>
            <a:endParaRPr lang="fr-FR"/>
          </a:p>
        </p:txBody>
      </p:sp>
    </p:spTree>
    <p:extLst>
      <p:ext uri="{BB962C8B-B14F-4D97-AF65-F5344CB8AC3E}">
        <p14:creationId xmlns:p14="http://schemas.microsoft.com/office/powerpoint/2010/main" val="3486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Webinaire Culture générale BTS 22 novembre 2023. Anne Belliard IA-IPR Lettres</a:t>
            </a:r>
            <a:endParaRPr lang="fr-FR"/>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22</a:t>
            </a:fld>
            <a:endParaRPr lang="fr-FR"/>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84322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2"/>
          </p:nvPr>
        </p:nvSpPr>
        <p:spPr>
          <a:xfrm>
            <a:off x="323850" y="4797631"/>
            <a:ext cx="4673452" cy="345869"/>
          </a:xfrm>
        </p:spPr>
        <p:txBody>
          <a:bodyPr/>
          <a:lstStyle/>
          <a:p>
            <a:r>
              <a:rPr lang="fr-FR" cap="all" dirty="0" smtClean="0"/>
              <a:t>Webinaire Culture générale BTS 22 novembre 2023. Anne Belliard IA-IPR Lettres</a:t>
            </a:r>
            <a:endParaRPr lang="fr-FR" cap="all"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3</a:t>
            </a:fld>
            <a:endParaRPr lang="fr-FR"/>
          </a:p>
        </p:txBody>
      </p:sp>
      <p:sp>
        <p:nvSpPr>
          <p:cNvPr id="3" name="Rectangle à coins arrondis 2"/>
          <p:cNvSpPr/>
          <p:nvPr/>
        </p:nvSpPr>
        <p:spPr>
          <a:xfrm>
            <a:off x="1062730" y="1620481"/>
            <a:ext cx="7272690" cy="24835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srgbClr val="C00000"/>
                </a:solidFill>
              </a:rPr>
              <a:t>Aucune modification pour la session de mai 2024</a:t>
            </a:r>
          </a:p>
          <a:p>
            <a:pPr algn="ctr"/>
            <a:endParaRPr lang="fr-FR" dirty="0">
              <a:solidFill>
                <a:schemeClr val="bg2">
                  <a:lumMod val="60000"/>
                  <a:lumOff val="40000"/>
                </a:schemeClr>
              </a:solidFill>
            </a:endParaRPr>
          </a:p>
          <a:p>
            <a:pPr algn="ctr"/>
            <a:endParaRPr lang="fr-FR" dirty="0">
              <a:solidFill>
                <a:schemeClr val="bg2">
                  <a:lumMod val="60000"/>
                  <a:lumOff val="40000"/>
                </a:schemeClr>
              </a:solidFill>
            </a:endParaRPr>
          </a:p>
          <a:p>
            <a:pPr algn="ctr"/>
            <a:r>
              <a:rPr lang="fr-FR" dirty="0"/>
              <a:t>Épreuve de culture générale </a:t>
            </a:r>
            <a:r>
              <a:rPr lang="fr-FR" b="1" dirty="0"/>
              <a:t>mercredi 15 mai </a:t>
            </a:r>
            <a:r>
              <a:rPr lang="fr-FR" b="1" dirty="0" smtClean="0"/>
              <a:t>2024, </a:t>
            </a:r>
          </a:p>
          <a:p>
            <a:pPr algn="ctr"/>
            <a:r>
              <a:rPr lang="fr-FR" b="1" dirty="0" smtClean="0"/>
              <a:t>durée 4 heures</a:t>
            </a:r>
          </a:p>
          <a:p>
            <a:pPr algn="ctr"/>
            <a:r>
              <a:rPr lang="fr-FR" b="1" dirty="0" smtClean="0"/>
              <a:t>Synthèse + écriture</a:t>
            </a:r>
            <a:endParaRPr lang="fr-FR" b="1" dirty="0"/>
          </a:p>
          <a:p>
            <a:pPr algn="ctr"/>
            <a:endParaRPr lang="fr-FR" sz="1600" dirty="0"/>
          </a:p>
          <a:p>
            <a:pPr algn="ctr"/>
            <a:r>
              <a:rPr lang="fr-FR" sz="1600" dirty="0" smtClean="0"/>
              <a:t>Les thèmes </a:t>
            </a:r>
            <a:r>
              <a:rPr lang="fr-FR" sz="1600" dirty="0"/>
              <a:t>sont </a:t>
            </a:r>
            <a:r>
              <a:rPr lang="fr-FR" sz="1600" b="1" dirty="0"/>
              <a:t>« </a:t>
            </a:r>
            <a:r>
              <a:rPr lang="fr-FR" sz="1600" b="1" dirty="0" smtClean="0"/>
              <a:t>Invitation </a:t>
            </a:r>
            <a:r>
              <a:rPr lang="fr-FR" sz="1600" b="1" dirty="0"/>
              <a:t>au voyage » </a:t>
            </a:r>
            <a:r>
              <a:rPr lang="fr-FR" sz="1600" dirty="0"/>
              <a:t>et </a:t>
            </a:r>
            <a:r>
              <a:rPr lang="fr-FR" sz="1600" b="1" dirty="0"/>
              <a:t>« Paris, ville capitale ?</a:t>
            </a:r>
            <a:endParaRPr lang="fr-FR" b="1" dirty="0"/>
          </a:p>
        </p:txBody>
      </p:sp>
    </p:spTree>
    <p:extLst>
      <p:ext uri="{BB962C8B-B14F-4D97-AF65-F5344CB8AC3E}">
        <p14:creationId xmlns:p14="http://schemas.microsoft.com/office/powerpoint/2010/main" val="1539523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2"/>
          </p:nvPr>
        </p:nvSpPr>
        <p:spPr>
          <a:xfrm>
            <a:off x="323850" y="4797631"/>
            <a:ext cx="4673452" cy="345869"/>
          </a:xfrm>
        </p:spPr>
        <p:txBody>
          <a:bodyPr/>
          <a:lstStyle/>
          <a:p>
            <a:r>
              <a:rPr lang="fr-FR" cap="all" dirty="0" smtClean="0"/>
              <a:t>Webinaire Culture générale BTS 22 novembre 2023. Anne Belliard IA-IPR Lettres</a:t>
            </a:r>
            <a:endParaRPr lang="fr-FR" cap="all"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4</a:t>
            </a:fld>
            <a:endParaRPr lang="fr-FR"/>
          </a:p>
        </p:txBody>
      </p:sp>
      <p:sp>
        <p:nvSpPr>
          <p:cNvPr id="10" name="Rectangle à coins arrondis 9"/>
          <p:cNvSpPr/>
          <p:nvPr/>
        </p:nvSpPr>
        <p:spPr>
          <a:xfrm>
            <a:off x="3327991" y="276447"/>
            <a:ext cx="5141321" cy="1233376"/>
          </a:xfrm>
          <a:prstGeom prst="roundRect">
            <a:avLst/>
          </a:prstGeom>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Session 2025</a:t>
            </a:r>
          </a:p>
          <a:p>
            <a:pPr algn="ctr"/>
            <a:r>
              <a:rPr lang="fr-FR" dirty="0" smtClean="0"/>
              <a:t>L’épreuve de Culture générale et expression Du commun avec les sessions précédentes</a:t>
            </a:r>
            <a:endParaRPr lang="fr-FR" dirty="0"/>
          </a:p>
        </p:txBody>
      </p:sp>
      <p:sp>
        <p:nvSpPr>
          <p:cNvPr id="3" name="Rectangle à coins arrondis 2"/>
          <p:cNvSpPr/>
          <p:nvPr/>
        </p:nvSpPr>
        <p:spPr>
          <a:xfrm>
            <a:off x="497311" y="1872503"/>
            <a:ext cx="8484781" cy="2562447"/>
          </a:xfrm>
          <a:prstGeom prst="roundRect">
            <a:avLst/>
          </a:prstGeom>
          <a:solidFill>
            <a:schemeClr val="bg1">
              <a:lumMod val="95000"/>
            </a:schemeClr>
          </a:solid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fr-FR" sz="1200" dirty="0"/>
              <a:t>L'objectif visé est de certifier l'acquisition de </a:t>
            </a:r>
            <a:r>
              <a:rPr lang="fr-FR" sz="1200" b="1" dirty="0"/>
              <a:t>compétences de lecture et d'expression </a:t>
            </a:r>
            <a:r>
              <a:rPr lang="fr-FR" sz="1200" dirty="0"/>
              <a:t>qui permettent au candidat de </a:t>
            </a:r>
            <a:r>
              <a:rPr lang="fr-FR" sz="1200" b="1" dirty="0"/>
              <a:t>communiquer avec efficacité </a:t>
            </a:r>
            <a:r>
              <a:rPr lang="fr-FR" sz="1200" dirty="0"/>
              <a:t>dans la vie courante et dans la vie professionnelle et d'adopter </a:t>
            </a:r>
            <a:r>
              <a:rPr lang="fr-FR" sz="1200" b="1" dirty="0"/>
              <a:t>une posture critique, propice à la nuance et à la réflexion</a:t>
            </a:r>
            <a:r>
              <a:rPr lang="fr-FR" sz="1200" dirty="0"/>
              <a:t>, face aux textes et aux discours.</a:t>
            </a:r>
          </a:p>
          <a:p>
            <a:endParaRPr lang="fr-FR" sz="1200" dirty="0"/>
          </a:p>
          <a:p>
            <a:r>
              <a:rPr lang="fr-FR" sz="1200" dirty="0"/>
              <a:t>L'évaluation sert donc à vérifier les capacités du candidat à :</a:t>
            </a:r>
          </a:p>
          <a:p>
            <a:endParaRPr lang="fr-FR" sz="1200" dirty="0"/>
          </a:p>
          <a:p>
            <a:pPr marL="377825" indent="-285750">
              <a:buFont typeface="Courier New" panose="02070309020205020404" pitchFamily="49" charset="0"/>
              <a:buChar char="o"/>
            </a:pPr>
            <a:r>
              <a:rPr lang="fr-FR" sz="1200" dirty="0"/>
              <a:t>comprendre, interpréter et apprécier des textes de nature variée ;</a:t>
            </a:r>
          </a:p>
          <a:p>
            <a:pPr marL="377825" indent="-285750">
              <a:buFont typeface="Courier New" panose="02070309020205020404" pitchFamily="49" charset="0"/>
              <a:buChar char="o"/>
            </a:pPr>
            <a:r>
              <a:rPr lang="fr-FR" sz="1200" dirty="0"/>
              <a:t>tisser des liens entre des connaissances acquises en cours de formation et un texte nouveau </a:t>
            </a:r>
          </a:p>
          <a:p>
            <a:pPr marL="377825" indent="-285750">
              <a:buFont typeface="Courier New" panose="02070309020205020404" pitchFamily="49" charset="0"/>
              <a:buChar char="o"/>
            </a:pPr>
            <a:r>
              <a:rPr lang="fr-FR" sz="1200" dirty="0"/>
              <a:t>rendre compte d'une culture acquise en cours de formation ;</a:t>
            </a:r>
          </a:p>
          <a:p>
            <a:pPr marL="377825" indent="-285750">
              <a:buFont typeface="Courier New" panose="02070309020205020404" pitchFamily="49" charset="0"/>
              <a:buChar char="o"/>
            </a:pPr>
            <a:r>
              <a:rPr lang="fr-FR" sz="1200" dirty="0"/>
              <a:t>raisonner, argumenter, faire part d'une opinion nuancée ;</a:t>
            </a:r>
          </a:p>
          <a:p>
            <a:pPr marL="377825" indent="-285750">
              <a:buFont typeface="Courier New" panose="02070309020205020404" pitchFamily="49" charset="0"/>
              <a:buChar char="o"/>
            </a:pPr>
            <a:r>
              <a:rPr lang="fr-FR" sz="1200" dirty="0"/>
              <a:t>formuler ses idées avec clarté et précision</a:t>
            </a:r>
            <a:r>
              <a:rPr lang="fr-FR" sz="1600" dirty="0"/>
              <a:t>.</a:t>
            </a:r>
          </a:p>
        </p:txBody>
      </p:sp>
    </p:spTree>
    <p:extLst>
      <p:ext uri="{BB962C8B-B14F-4D97-AF65-F5344CB8AC3E}">
        <p14:creationId xmlns:p14="http://schemas.microsoft.com/office/powerpoint/2010/main" val="292843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5</a:t>
            </a:fld>
            <a:endParaRPr lang="fr-FR"/>
          </a:p>
        </p:txBody>
      </p:sp>
      <p:sp>
        <p:nvSpPr>
          <p:cNvPr id="4" name="Titre 3"/>
          <p:cNvSpPr>
            <a:spLocks noGrp="1"/>
          </p:cNvSpPr>
          <p:nvPr>
            <p:ph type="title"/>
          </p:nvPr>
        </p:nvSpPr>
        <p:spPr>
          <a:xfrm>
            <a:off x="417661" y="662634"/>
            <a:ext cx="8331052" cy="673078"/>
          </a:xfrm>
        </p:spPr>
        <p:txBody>
          <a:bodyPr>
            <a:normAutofit/>
          </a:bodyPr>
          <a:lstStyle/>
          <a:p>
            <a:pPr algn="ctr"/>
            <a:r>
              <a:rPr lang="fr-FR" sz="2000" dirty="0"/>
              <a:t>Eléments d’éclairage sur la nouvelle épreuve de Culture </a:t>
            </a:r>
            <a:r>
              <a:rPr lang="fr-FR" sz="2000" dirty="0" smtClean="0"/>
              <a:t>générale</a:t>
            </a:r>
            <a:r>
              <a:rPr lang="fr-FR" sz="2800" dirty="0" smtClean="0"/>
              <a:t/>
            </a:r>
            <a:br>
              <a:rPr lang="fr-FR" sz="2800" dirty="0" smtClean="0"/>
            </a:br>
            <a:r>
              <a:rPr lang="fr-FR" sz="1600" dirty="0"/>
              <a:t>à partir de la </a:t>
            </a:r>
            <a:r>
              <a:rPr lang="fr-FR" sz="1600" dirty="0">
                <a:solidFill>
                  <a:schemeClr val="accent1">
                    <a:lumMod val="75000"/>
                    <a:lumOff val="25000"/>
                  </a:schemeClr>
                </a:solidFill>
              </a:rPr>
              <a:t>session </a:t>
            </a:r>
            <a:r>
              <a:rPr lang="fr-FR" sz="1600" dirty="0" smtClean="0">
                <a:solidFill>
                  <a:schemeClr val="accent1">
                    <a:lumMod val="75000"/>
                    <a:lumOff val="25000"/>
                  </a:schemeClr>
                </a:solidFill>
              </a:rPr>
              <a:t>25</a:t>
            </a:r>
            <a:r>
              <a:rPr lang="fr-FR" sz="1600" dirty="0" smtClean="0"/>
              <a:t> </a:t>
            </a:r>
            <a:endParaRPr lang="fr-FR" sz="1600" dirty="0"/>
          </a:p>
        </p:txBody>
      </p:sp>
      <p:sp>
        <p:nvSpPr>
          <p:cNvPr id="10" name="Espace réservé de la date 9"/>
          <p:cNvSpPr>
            <a:spLocks noGrp="1"/>
          </p:cNvSpPr>
          <p:nvPr>
            <p:ph type="dt" sz="half" idx="4294967295"/>
          </p:nvPr>
        </p:nvSpPr>
        <p:spPr>
          <a:xfrm>
            <a:off x="0" y="4783138"/>
            <a:ext cx="4603898" cy="274637"/>
          </a:xfrm>
        </p:spPr>
        <p:txBody>
          <a:bodyPr/>
          <a:lstStyle/>
          <a:p>
            <a:pPr algn="r"/>
            <a:r>
              <a:rPr lang="fr-FR" cap="all" smtClean="0"/>
              <a:t>Webinaire Culture générale BTS 22 novembre 2023. Anne Belliard IA-IPR Lettres</a:t>
            </a:r>
            <a:endParaRPr lang="fr-FR" cap="all"/>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7413"/>
            <a:ext cx="5532935" cy="2424224"/>
          </a:xfrm>
          <a:prstGeom prst="rect">
            <a:avLst/>
          </a:prstGeom>
        </p:spPr>
      </p:pic>
      <p:sp>
        <p:nvSpPr>
          <p:cNvPr id="18" name="Rectangle à coins arrondis 17"/>
          <p:cNvSpPr/>
          <p:nvPr/>
        </p:nvSpPr>
        <p:spPr>
          <a:xfrm>
            <a:off x="5816010" y="1520456"/>
            <a:ext cx="2849526" cy="3062177"/>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100" dirty="0"/>
              <a:t>LES MODIFICATIONS</a:t>
            </a:r>
          </a:p>
          <a:p>
            <a:r>
              <a:rPr lang="fr-FR" sz="1100" dirty="0"/>
              <a:t>▪ L’épreuve dure désormais 3 heures.</a:t>
            </a:r>
          </a:p>
          <a:p>
            <a:r>
              <a:rPr lang="fr-FR" sz="1100" dirty="0"/>
              <a:t>▪ La partie culture générale repose sur un seul thème en deuxième année</a:t>
            </a:r>
            <a:r>
              <a:rPr lang="fr-FR" sz="1100" dirty="0" smtClean="0"/>
              <a:t>. Le </a:t>
            </a:r>
            <a:r>
              <a:rPr lang="fr-FR" sz="1100" dirty="0"/>
              <a:t>thème est renouvelé chaque année.</a:t>
            </a:r>
          </a:p>
          <a:p>
            <a:r>
              <a:rPr lang="fr-FR" sz="1100" dirty="0"/>
              <a:t>« Il fait l’objet d’une publication au BO. Cette publication comprend un intitulé, une problématique et des indications bibliographiques qui orientent et délimitent la problématique de ce thème. »</a:t>
            </a:r>
          </a:p>
          <a:p>
            <a:r>
              <a:rPr lang="fr-FR" sz="1100" dirty="0"/>
              <a:t>▪ Le corpus contient deux ou trois </a:t>
            </a:r>
            <a:r>
              <a:rPr lang="fr-FR" sz="1100" dirty="0" smtClean="0"/>
              <a:t>documents  choisis en référence au thème de l’année. Ils sont de nature différente (littéraires, non littéraires, iconographiques, tableaux statistiques…)</a:t>
            </a:r>
            <a:endParaRPr lang="fr-FR" sz="1100" dirty="0"/>
          </a:p>
        </p:txBody>
      </p:sp>
    </p:spTree>
    <p:extLst>
      <p:ext uri="{BB962C8B-B14F-4D97-AF65-F5344CB8AC3E}">
        <p14:creationId xmlns:p14="http://schemas.microsoft.com/office/powerpoint/2010/main" val="705405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6</a:t>
            </a:fld>
            <a:endParaRPr lang="fr-FR"/>
          </a:p>
        </p:txBody>
      </p:sp>
      <p:sp>
        <p:nvSpPr>
          <p:cNvPr id="5" name="Espace réservé du texte 4"/>
          <p:cNvSpPr>
            <a:spLocks noGrp="1"/>
          </p:cNvSpPr>
          <p:nvPr>
            <p:ph type="body" sz="quarter" idx="14"/>
          </p:nvPr>
        </p:nvSpPr>
        <p:spPr>
          <a:xfrm>
            <a:off x="5975498" y="1707654"/>
            <a:ext cx="2772686" cy="3075484"/>
          </a:xfrm>
        </p:spPr>
        <p:txBody>
          <a:bodyPr/>
          <a:lstStyle/>
          <a:p>
            <a:r>
              <a:rPr lang="fr-FR" dirty="0" smtClean="0"/>
              <a:t>.</a:t>
            </a:r>
            <a:endParaRPr lang="fr-FR" dirty="0"/>
          </a:p>
        </p:txBody>
      </p:sp>
      <p:sp>
        <p:nvSpPr>
          <p:cNvPr id="4" name="Titre 3"/>
          <p:cNvSpPr>
            <a:spLocks noGrp="1"/>
          </p:cNvSpPr>
          <p:nvPr>
            <p:ph type="title"/>
          </p:nvPr>
        </p:nvSpPr>
        <p:spPr>
          <a:xfrm>
            <a:off x="244550" y="563527"/>
            <a:ext cx="8694981" cy="673078"/>
          </a:xfrm>
        </p:spPr>
        <p:txBody>
          <a:bodyPr>
            <a:normAutofit/>
          </a:bodyPr>
          <a:lstStyle/>
          <a:p>
            <a:pPr algn="ctr"/>
            <a:r>
              <a:rPr lang="fr-FR" sz="2000" dirty="0"/>
              <a:t>Eléments d’éclairage sur la nouvelle épreuve de Culture </a:t>
            </a:r>
            <a:r>
              <a:rPr lang="fr-FR" sz="2000" dirty="0" smtClean="0"/>
              <a:t>générale</a:t>
            </a:r>
            <a:r>
              <a:rPr lang="fr-FR" sz="2800" dirty="0" smtClean="0"/>
              <a:t/>
            </a:r>
            <a:br>
              <a:rPr lang="fr-FR" sz="2800" dirty="0" smtClean="0"/>
            </a:br>
            <a:r>
              <a:rPr lang="fr-FR" sz="1600" dirty="0"/>
              <a:t>à partir de la </a:t>
            </a:r>
            <a:r>
              <a:rPr lang="fr-FR" sz="1600" dirty="0">
                <a:solidFill>
                  <a:schemeClr val="accent1">
                    <a:lumMod val="75000"/>
                    <a:lumOff val="25000"/>
                  </a:schemeClr>
                </a:solidFill>
              </a:rPr>
              <a:t>session </a:t>
            </a:r>
            <a:r>
              <a:rPr lang="fr-FR" sz="1600" dirty="0" smtClean="0">
                <a:solidFill>
                  <a:schemeClr val="accent1">
                    <a:lumMod val="75000"/>
                    <a:lumOff val="25000"/>
                  </a:schemeClr>
                </a:solidFill>
              </a:rPr>
              <a:t>25</a:t>
            </a:r>
            <a:r>
              <a:rPr lang="fr-FR" sz="1600" dirty="0" smtClean="0"/>
              <a:t> </a:t>
            </a:r>
            <a:endParaRPr lang="fr-FR" sz="1600" dirty="0"/>
          </a:p>
        </p:txBody>
      </p:sp>
      <p:sp>
        <p:nvSpPr>
          <p:cNvPr id="10" name="Espace réservé de la date 9"/>
          <p:cNvSpPr>
            <a:spLocks noGrp="1"/>
          </p:cNvSpPr>
          <p:nvPr>
            <p:ph type="dt" sz="half" idx="4294967295"/>
          </p:nvPr>
        </p:nvSpPr>
        <p:spPr>
          <a:xfrm>
            <a:off x="-1" y="4783138"/>
            <a:ext cx="4699591" cy="274637"/>
          </a:xfrm>
        </p:spPr>
        <p:txBody>
          <a:bodyPr/>
          <a:lstStyle/>
          <a:p>
            <a:pPr algn="r"/>
            <a:r>
              <a:rPr lang="fr-FR" cap="all" dirty="0" smtClean="0"/>
              <a:t>Webinaire Culture générale BTS 22 novembre 2023. Anne Belliard IA-IPR Lettres</a:t>
            </a:r>
            <a:endParaRPr lang="fr-FR" cap="all"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 y="1263749"/>
            <a:ext cx="5686425" cy="3324225"/>
          </a:xfrm>
          <a:prstGeom prst="rect">
            <a:avLst/>
          </a:prstGeom>
        </p:spPr>
      </p:pic>
      <p:sp>
        <p:nvSpPr>
          <p:cNvPr id="3" name="Rectangle à coins arrondis 2"/>
          <p:cNvSpPr/>
          <p:nvPr/>
        </p:nvSpPr>
        <p:spPr>
          <a:xfrm>
            <a:off x="5784150" y="1263749"/>
            <a:ext cx="3155381" cy="3324225"/>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u="sng" dirty="0">
                <a:solidFill>
                  <a:schemeClr val="bg2">
                    <a:lumMod val="75000"/>
                  </a:schemeClr>
                </a:solidFill>
              </a:rPr>
              <a:t>L’épreuve comporte 2 parties, d’égale importance.</a:t>
            </a:r>
          </a:p>
          <a:p>
            <a:endParaRPr lang="fr-FR" sz="1400" b="1" dirty="0"/>
          </a:p>
          <a:p>
            <a:r>
              <a:rPr lang="fr-FR" sz="1400" b="1" dirty="0"/>
              <a:t>Première partie </a:t>
            </a:r>
            <a:r>
              <a:rPr lang="fr-FR" sz="1400" dirty="0"/>
              <a:t>: (notée sur 10 points)</a:t>
            </a:r>
            <a:br>
              <a:rPr lang="fr-FR" sz="1400" dirty="0"/>
            </a:br>
            <a:r>
              <a:rPr lang="fr-FR" sz="1400" b="1" dirty="0">
                <a:solidFill>
                  <a:srgbClr val="00B050"/>
                </a:solidFill>
              </a:rPr>
              <a:t>Questions </a:t>
            </a:r>
            <a:r>
              <a:rPr lang="fr-FR" sz="1400" dirty="0"/>
              <a:t>portant sur le corpus de textes et documents</a:t>
            </a:r>
            <a:br>
              <a:rPr lang="fr-FR" sz="1400" dirty="0"/>
            </a:br>
            <a:r>
              <a:rPr lang="fr-FR" sz="1400" dirty="0"/>
              <a:t/>
            </a:r>
            <a:br>
              <a:rPr lang="fr-FR" sz="1400" dirty="0"/>
            </a:br>
            <a:r>
              <a:rPr lang="fr-FR" sz="1400" dirty="0" smtClean="0"/>
              <a:t>« Le </a:t>
            </a:r>
            <a:r>
              <a:rPr lang="fr-FR" sz="1400" dirty="0"/>
              <a:t>candidat répond de manière </a:t>
            </a:r>
            <a:r>
              <a:rPr lang="fr-FR" sz="1400" dirty="0">
                <a:solidFill>
                  <a:srgbClr val="00B050"/>
                </a:solidFill>
              </a:rPr>
              <a:t>nuancée et argumentée </a:t>
            </a:r>
            <a:r>
              <a:rPr lang="fr-FR" sz="1400" dirty="0"/>
              <a:t>à des</a:t>
            </a:r>
            <a:br>
              <a:rPr lang="fr-FR" sz="1400" dirty="0"/>
            </a:br>
            <a:r>
              <a:rPr lang="fr-FR" sz="1400" dirty="0"/>
              <a:t>questions (entre deux et quatre), </a:t>
            </a:r>
            <a:r>
              <a:rPr lang="fr-FR" sz="1400" dirty="0">
                <a:solidFill>
                  <a:srgbClr val="00B050"/>
                </a:solidFill>
              </a:rPr>
              <a:t>confrontant les documents </a:t>
            </a:r>
            <a:r>
              <a:rPr lang="fr-FR" sz="1400" dirty="0"/>
              <a:t>et</a:t>
            </a:r>
            <a:br>
              <a:rPr lang="fr-FR" sz="1400" dirty="0"/>
            </a:br>
            <a:r>
              <a:rPr lang="fr-FR" sz="1400" dirty="0"/>
              <a:t>invitant à </a:t>
            </a:r>
            <a:r>
              <a:rPr lang="fr-FR" sz="1400" dirty="0">
                <a:solidFill>
                  <a:srgbClr val="00B050"/>
                </a:solidFill>
              </a:rPr>
              <a:t>les </a:t>
            </a:r>
            <a:r>
              <a:rPr lang="fr-FR" sz="1400" dirty="0" smtClean="0">
                <a:solidFill>
                  <a:srgbClr val="00B050"/>
                </a:solidFill>
              </a:rPr>
              <a:t>interpréter</a:t>
            </a:r>
            <a:r>
              <a:rPr lang="fr-FR" sz="1400" dirty="0" smtClean="0"/>
              <a:t> »</a:t>
            </a:r>
            <a:endParaRPr lang="fr-FR" sz="1400" dirty="0"/>
          </a:p>
        </p:txBody>
      </p:sp>
    </p:spTree>
    <p:extLst>
      <p:ext uri="{BB962C8B-B14F-4D97-AF65-F5344CB8AC3E}">
        <p14:creationId xmlns:p14="http://schemas.microsoft.com/office/powerpoint/2010/main" val="350691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7</a:t>
            </a:fld>
            <a:endParaRPr lang="fr-FR"/>
          </a:p>
        </p:txBody>
      </p:sp>
      <p:sp>
        <p:nvSpPr>
          <p:cNvPr id="5" name="Espace réservé du texte 4"/>
          <p:cNvSpPr>
            <a:spLocks noGrp="1"/>
          </p:cNvSpPr>
          <p:nvPr>
            <p:ph type="body" sz="quarter" idx="14"/>
          </p:nvPr>
        </p:nvSpPr>
        <p:spPr>
          <a:xfrm>
            <a:off x="5975498" y="1707654"/>
            <a:ext cx="2772686" cy="3075484"/>
          </a:xfrm>
        </p:spPr>
        <p:txBody>
          <a:bodyPr/>
          <a:lstStyle/>
          <a:p>
            <a:r>
              <a:rPr lang="fr-FR" dirty="0" smtClean="0"/>
              <a:t>.</a:t>
            </a:r>
            <a:endParaRPr lang="fr-FR" dirty="0"/>
          </a:p>
        </p:txBody>
      </p:sp>
      <p:sp>
        <p:nvSpPr>
          <p:cNvPr id="4" name="Titre 3"/>
          <p:cNvSpPr>
            <a:spLocks noGrp="1"/>
          </p:cNvSpPr>
          <p:nvPr>
            <p:ph type="title"/>
          </p:nvPr>
        </p:nvSpPr>
        <p:spPr>
          <a:xfrm>
            <a:off x="244550" y="563527"/>
            <a:ext cx="8694981" cy="673078"/>
          </a:xfrm>
        </p:spPr>
        <p:txBody>
          <a:bodyPr>
            <a:normAutofit/>
          </a:bodyPr>
          <a:lstStyle/>
          <a:p>
            <a:pPr algn="ctr"/>
            <a:r>
              <a:rPr lang="fr-FR" sz="2000" dirty="0"/>
              <a:t>Eléments d’éclairage sur la nouvelle épreuve de Culture </a:t>
            </a:r>
            <a:r>
              <a:rPr lang="fr-FR" sz="2000" dirty="0" smtClean="0"/>
              <a:t>générale</a:t>
            </a:r>
            <a:r>
              <a:rPr lang="fr-FR" sz="2800" dirty="0" smtClean="0"/>
              <a:t/>
            </a:r>
            <a:br>
              <a:rPr lang="fr-FR" sz="2800" dirty="0" smtClean="0"/>
            </a:br>
            <a:r>
              <a:rPr lang="fr-FR" sz="1600" dirty="0"/>
              <a:t>à partir de la </a:t>
            </a:r>
            <a:r>
              <a:rPr lang="fr-FR" sz="1600" dirty="0">
                <a:solidFill>
                  <a:schemeClr val="accent1">
                    <a:lumMod val="75000"/>
                    <a:lumOff val="25000"/>
                  </a:schemeClr>
                </a:solidFill>
              </a:rPr>
              <a:t>session </a:t>
            </a:r>
            <a:r>
              <a:rPr lang="fr-FR" sz="1600" dirty="0" smtClean="0">
                <a:solidFill>
                  <a:schemeClr val="accent1">
                    <a:lumMod val="75000"/>
                    <a:lumOff val="25000"/>
                  </a:schemeClr>
                </a:solidFill>
              </a:rPr>
              <a:t>25</a:t>
            </a:r>
            <a:r>
              <a:rPr lang="fr-FR" sz="1600" dirty="0" smtClean="0"/>
              <a:t> </a:t>
            </a:r>
            <a:endParaRPr lang="fr-FR" sz="1600" dirty="0"/>
          </a:p>
        </p:txBody>
      </p:sp>
      <p:sp>
        <p:nvSpPr>
          <p:cNvPr id="10" name="Espace réservé de la date 9"/>
          <p:cNvSpPr>
            <a:spLocks noGrp="1"/>
          </p:cNvSpPr>
          <p:nvPr>
            <p:ph type="dt" sz="half" idx="4294967295"/>
          </p:nvPr>
        </p:nvSpPr>
        <p:spPr>
          <a:xfrm>
            <a:off x="0" y="4783138"/>
            <a:ext cx="4795284" cy="274637"/>
          </a:xfrm>
        </p:spPr>
        <p:txBody>
          <a:bodyPr/>
          <a:lstStyle/>
          <a:p>
            <a:pPr algn="r"/>
            <a:r>
              <a:rPr lang="fr-FR" cap="all" dirty="0" smtClean="0"/>
              <a:t>Webinaire Culture générale BTS 22 novembre 2023. Anne Belliard IA-IPR Lettres</a:t>
            </a:r>
            <a:endParaRPr lang="fr-FR" cap="all"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 y="1263749"/>
            <a:ext cx="5686425" cy="3324225"/>
          </a:xfrm>
          <a:prstGeom prst="rect">
            <a:avLst/>
          </a:prstGeom>
        </p:spPr>
      </p:pic>
      <p:sp>
        <p:nvSpPr>
          <p:cNvPr id="3" name="Rectangle à coins arrondis 2"/>
          <p:cNvSpPr/>
          <p:nvPr/>
        </p:nvSpPr>
        <p:spPr>
          <a:xfrm>
            <a:off x="5784150" y="1263749"/>
            <a:ext cx="3155381" cy="3324225"/>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solidFill>
                  <a:schemeClr val="bg2">
                    <a:lumMod val="75000"/>
                  </a:schemeClr>
                </a:solidFill>
              </a:rPr>
              <a:t>L’épreuve comporte 2 parties, d’égale importance.</a:t>
            </a:r>
          </a:p>
          <a:p>
            <a:endParaRPr lang="fr-FR" sz="1400" b="1" dirty="0"/>
          </a:p>
          <a:p>
            <a:r>
              <a:rPr lang="fr-FR" sz="1400" b="1" dirty="0"/>
              <a:t>Première partie </a:t>
            </a:r>
            <a:r>
              <a:rPr lang="fr-FR" sz="1400" dirty="0"/>
              <a:t>: (notée sur 10 points)</a:t>
            </a:r>
            <a:br>
              <a:rPr lang="fr-FR" sz="1400" dirty="0"/>
            </a:br>
            <a:r>
              <a:rPr lang="fr-FR" sz="1400" b="1" dirty="0">
                <a:solidFill>
                  <a:srgbClr val="00B050"/>
                </a:solidFill>
              </a:rPr>
              <a:t>Questions </a:t>
            </a:r>
            <a:r>
              <a:rPr lang="fr-FR" sz="1400" dirty="0"/>
              <a:t>portant sur le corpus de textes et documents</a:t>
            </a:r>
            <a:br>
              <a:rPr lang="fr-FR" sz="1400" dirty="0"/>
            </a:br>
            <a:r>
              <a:rPr lang="fr-FR" sz="1400" dirty="0"/>
              <a:t/>
            </a:r>
            <a:br>
              <a:rPr lang="fr-FR" sz="1400" dirty="0"/>
            </a:br>
            <a:r>
              <a:rPr lang="fr-FR" sz="1400" dirty="0" smtClean="0"/>
              <a:t>« Le </a:t>
            </a:r>
            <a:r>
              <a:rPr lang="fr-FR" sz="1400" dirty="0"/>
              <a:t>candidat répond de manière </a:t>
            </a:r>
            <a:r>
              <a:rPr lang="fr-FR" sz="1400" dirty="0">
                <a:solidFill>
                  <a:srgbClr val="00B050"/>
                </a:solidFill>
              </a:rPr>
              <a:t>nuancée et argumentée </a:t>
            </a:r>
            <a:r>
              <a:rPr lang="fr-FR" sz="1400" dirty="0"/>
              <a:t>à des</a:t>
            </a:r>
            <a:br>
              <a:rPr lang="fr-FR" sz="1400" dirty="0"/>
            </a:br>
            <a:r>
              <a:rPr lang="fr-FR" sz="1400" dirty="0"/>
              <a:t>questions (entre deux et quatre), </a:t>
            </a:r>
            <a:r>
              <a:rPr lang="fr-FR" sz="1400" dirty="0">
                <a:solidFill>
                  <a:srgbClr val="00B050"/>
                </a:solidFill>
              </a:rPr>
              <a:t>confrontant les documents </a:t>
            </a:r>
            <a:r>
              <a:rPr lang="fr-FR" sz="1400" dirty="0"/>
              <a:t>et</a:t>
            </a:r>
            <a:br>
              <a:rPr lang="fr-FR" sz="1400" dirty="0"/>
            </a:br>
            <a:r>
              <a:rPr lang="fr-FR" sz="1400" dirty="0"/>
              <a:t>invitant à </a:t>
            </a:r>
            <a:r>
              <a:rPr lang="fr-FR" sz="1400" dirty="0">
                <a:solidFill>
                  <a:srgbClr val="00B050"/>
                </a:solidFill>
              </a:rPr>
              <a:t>les </a:t>
            </a:r>
            <a:r>
              <a:rPr lang="fr-FR" sz="1400" dirty="0" smtClean="0">
                <a:solidFill>
                  <a:srgbClr val="00B050"/>
                </a:solidFill>
              </a:rPr>
              <a:t>interpréter</a:t>
            </a:r>
            <a:r>
              <a:rPr lang="fr-FR" sz="1400" dirty="0" smtClean="0"/>
              <a:t> » </a:t>
            </a:r>
          </a:p>
          <a:p>
            <a:endParaRPr lang="fr-FR" sz="1400" dirty="0" smtClean="0"/>
          </a:p>
          <a:p>
            <a:r>
              <a:rPr lang="fr-FR" sz="900" b="1" dirty="0" smtClean="0">
                <a:hlinkClick r:id="rId4"/>
              </a:rPr>
              <a:t>JORF 2 août 2023</a:t>
            </a:r>
            <a:endParaRPr lang="fr-FR" sz="900" b="1" dirty="0"/>
          </a:p>
        </p:txBody>
      </p:sp>
    </p:spTree>
    <p:extLst>
      <p:ext uri="{BB962C8B-B14F-4D97-AF65-F5344CB8AC3E}">
        <p14:creationId xmlns:p14="http://schemas.microsoft.com/office/powerpoint/2010/main" val="3073542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8</a:t>
            </a:fld>
            <a:endParaRPr lang="fr-FR"/>
          </a:p>
        </p:txBody>
      </p:sp>
      <p:sp>
        <p:nvSpPr>
          <p:cNvPr id="5" name="Espace réservé du texte 4"/>
          <p:cNvSpPr>
            <a:spLocks noGrp="1"/>
          </p:cNvSpPr>
          <p:nvPr>
            <p:ph type="body" sz="quarter" idx="14"/>
          </p:nvPr>
        </p:nvSpPr>
        <p:spPr>
          <a:xfrm>
            <a:off x="5457050" y="1307046"/>
            <a:ext cx="3057218" cy="3082138"/>
          </a:xfrm>
        </p:spPr>
        <p:txBody>
          <a:bodyPr/>
          <a:lstStyle/>
          <a:p>
            <a:r>
              <a:rPr lang="fr-FR" dirty="0"/>
              <a:t/>
            </a:r>
            <a:br>
              <a:rPr lang="fr-FR" dirty="0"/>
            </a:br>
            <a:r>
              <a:rPr lang="fr-FR" dirty="0" smtClean="0"/>
              <a:t>, </a:t>
            </a:r>
            <a:endParaRPr lang="fr-FR" dirty="0"/>
          </a:p>
        </p:txBody>
      </p:sp>
      <p:sp>
        <p:nvSpPr>
          <p:cNvPr id="4" name="Titre 3"/>
          <p:cNvSpPr>
            <a:spLocks noGrp="1"/>
          </p:cNvSpPr>
          <p:nvPr>
            <p:ph type="title"/>
          </p:nvPr>
        </p:nvSpPr>
        <p:spPr>
          <a:xfrm>
            <a:off x="489098" y="563527"/>
            <a:ext cx="7719237" cy="673078"/>
          </a:xfrm>
        </p:spPr>
        <p:txBody>
          <a:bodyPr>
            <a:normAutofit fontScale="90000"/>
          </a:bodyPr>
          <a:lstStyle/>
          <a:p>
            <a:pPr algn="ctr"/>
            <a:r>
              <a:rPr lang="fr-FR" sz="2000" dirty="0"/>
              <a:t>Eléments d’éclairage sur la nouvelle épreuve de Culture </a:t>
            </a:r>
            <a:r>
              <a:rPr lang="fr-FR" sz="2000" dirty="0" smtClean="0"/>
              <a:t>générale</a:t>
            </a:r>
            <a:r>
              <a:rPr lang="fr-FR" sz="2800" dirty="0" smtClean="0"/>
              <a:t/>
            </a:r>
            <a:br>
              <a:rPr lang="fr-FR" sz="2800" dirty="0" smtClean="0"/>
            </a:br>
            <a:r>
              <a:rPr lang="fr-FR" sz="1600" dirty="0"/>
              <a:t>à partir de la </a:t>
            </a:r>
            <a:r>
              <a:rPr lang="fr-FR" sz="1600" dirty="0">
                <a:solidFill>
                  <a:schemeClr val="accent1">
                    <a:lumMod val="75000"/>
                    <a:lumOff val="25000"/>
                  </a:schemeClr>
                </a:solidFill>
              </a:rPr>
              <a:t>session </a:t>
            </a:r>
            <a:r>
              <a:rPr lang="fr-FR" sz="1600" dirty="0" smtClean="0">
                <a:solidFill>
                  <a:schemeClr val="accent1">
                    <a:lumMod val="75000"/>
                    <a:lumOff val="25000"/>
                  </a:schemeClr>
                </a:solidFill>
              </a:rPr>
              <a:t>25</a:t>
            </a:r>
            <a:r>
              <a:rPr lang="fr-FR" sz="1600" dirty="0" smtClean="0"/>
              <a:t> </a:t>
            </a:r>
            <a:endParaRPr lang="fr-FR" sz="1600" dirty="0"/>
          </a:p>
        </p:txBody>
      </p:sp>
      <p:sp>
        <p:nvSpPr>
          <p:cNvPr id="10" name="Espace réservé de la date 9"/>
          <p:cNvSpPr>
            <a:spLocks noGrp="1"/>
          </p:cNvSpPr>
          <p:nvPr>
            <p:ph type="dt" sz="half" idx="4294967295"/>
          </p:nvPr>
        </p:nvSpPr>
        <p:spPr>
          <a:xfrm>
            <a:off x="-1" y="4783138"/>
            <a:ext cx="4742121" cy="274637"/>
          </a:xfrm>
        </p:spPr>
        <p:txBody>
          <a:bodyPr/>
          <a:lstStyle/>
          <a:p>
            <a:pPr algn="r"/>
            <a:r>
              <a:rPr lang="fr-FR" cap="all" dirty="0" smtClean="0"/>
              <a:t>Webinaire Culture générale BTS 22 novembre 2023. Anne Belliard IA-IPR Lettres</a:t>
            </a:r>
            <a:endParaRPr lang="fr-FR" cap="all"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41" y="1505836"/>
            <a:ext cx="5534025" cy="2514600"/>
          </a:xfrm>
          <a:prstGeom prst="rect">
            <a:avLst/>
          </a:prstGeom>
        </p:spPr>
      </p:pic>
      <p:sp>
        <p:nvSpPr>
          <p:cNvPr id="3" name="Rectangle à coins arrondis 2"/>
          <p:cNvSpPr/>
          <p:nvPr/>
        </p:nvSpPr>
        <p:spPr>
          <a:xfrm>
            <a:off x="5690966" y="1236605"/>
            <a:ext cx="3301689" cy="3451777"/>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t>Deuxième partie </a:t>
            </a:r>
            <a:r>
              <a:rPr lang="fr-FR" sz="1400" dirty="0"/>
              <a:t>: (notée sur 10 points)</a:t>
            </a:r>
          </a:p>
          <a:p>
            <a:r>
              <a:rPr lang="fr-FR" sz="1400" dirty="0"/>
              <a:t/>
            </a:r>
            <a:br>
              <a:rPr lang="fr-FR" sz="1400" dirty="0"/>
            </a:br>
            <a:r>
              <a:rPr lang="fr-FR" sz="1400" b="1" dirty="0" smtClean="0">
                <a:solidFill>
                  <a:srgbClr val="00B050"/>
                </a:solidFill>
              </a:rPr>
              <a:t>Essai</a:t>
            </a:r>
            <a:r>
              <a:rPr lang="fr-FR" sz="1400" dirty="0"/>
              <a:t/>
            </a:r>
            <a:br>
              <a:rPr lang="fr-FR" sz="1400" dirty="0"/>
            </a:br>
            <a:r>
              <a:rPr lang="fr-FR" sz="1400" dirty="0" smtClean="0"/>
              <a:t>« </a:t>
            </a:r>
            <a:r>
              <a:rPr lang="fr-FR" sz="1400" dirty="0" smtClean="0">
                <a:solidFill>
                  <a:srgbClr val="00B050"/>
                </a:solidFill>
              </a:rPr>
              <a:t>Deux </a:t>
            </a:r>
            <a:r>
              <a:rPr lang="fr-FR" sz="1400" dirty="0">
                <a:solidFill>
                  <a:srgbClr val="00B050"/>
                </a:solidFill>
              </a:rPr>
              <a:t>sujets </a:t>
            </a:r>
            <a:r>
              <a:rPr lang="fr-FR" sz="1400" dirty="0"/>
              <a:t>d’essai sont proposés</a:t>
            </a:r>
            <a:r>
              <a:rPr lang="fr-FR" sz="1400" dirty="0">
                <a:solidFill>
                  <a:srgbClr val="00B050"/>
                </a:solidFill>
              </a:rPr>
              <a:t> au choix </a:t>
            </a:r>
            <a:r>
              <a:rPr lang="fr-FR" sz="1400" dirty="0"/>
              <a:t>du candidat. Il y répond</a:t>
            </a:r>
            <a:br>
              <a:rPr lang="fr-FR" sz="1400" dirty="0"/>
            </a:br>
            <a:r>
              <a:rPr lang="fr-FR" sz="1400" dirty="0"/>
              <a:t>de façon </a:t>
            </a:r>
            <a:r>
              <a:rPr lang="fr-FR" sz="1400" dirty="0">
                <a:solidFill>
                  <a:srgbClr val="00B050"/>
                </a:solidFill>
              </a:rPr>
              <a:t>argumentée </a:t>
            </a:r>
            <a:r>
              <a:rPr lang="fr-FR" sz="1400" dirty="0" smtClean="0">
                <a:solidFill>
                  <a:srgbClr val="00B050"/>
                </a:solidFill>
              </a:rPr>
              <a:t>et nuancée </a:t>
            </a:r>
            <a:r>
              <a:rPr lang="fr-FR" sz="1400" dirty="0" smtClean="0"/>
              <a:t>en </a:t>
            </a:r>
            <a:r>
              <a:rPr lang="fr-FR" sz="1400" dirty="0">
                <a:solidFill>
                  <a:srgbClr val="00B050"/>
                </a:solidFill>
              </a:rPr>
              <a:t>s’appuyant</a:t>
            </a:r>
            <a:r>
              <a:rPr lang="fr-FR" sz="1400" dirty="0"/>
              <a:t> sur le </a:t>
            </a:r>
            <a:r>
              <a:rPr lang="fr-FR" sz="1400" dirty="0" smtClean="0"/>
              <a:t>corpus donné</a:t>
            </a:r>
            <a:r>
              <a:rPr lang="fr-FR" sz="1400" dirty="0"/>
              <a:t>, sur </a:t>
            </a:r>
            <a:r>
              <a:rPr lang="fr-FR" sz="1400" dirty="0" smtClean="0"/>
              <a:t>ses connaissances </a:t>
            </a:r>
            <a:r>
              <a:rPr lang="fr-FR" sz="1400" dirty="0"/>
              <a:t>personnelles, </a:t>
            </a:r>
            <a:r>
              <a:rPr lang="fr-FR" sz="1400" dirty="0" smtClean="0"/>
              <a:t>sur le corpus et </a:t>
            </a:r>
            <a:r>
              <a:rPr lang="fr-FR" sz="1400" dirty="0"/>
              <a:t>sur les lectures et </a:t>
            </a:r>
            <a:r>
              <a:rPr lang="fr-FR" sz="1400" dirty="0" smtClean="0"/>
              <a:t>contenus d’enseignement </a:t>
            </a:r>
            <a:r>
              <a:rPr lang="fr-FR" sz="1400" dirty="0"/>
              <a:t>découverts en cours </a:t>
            </a:r>
            <a:r>
              <a:rPr lang="fr-FR" sz="1400" dirty="0">
                <a:solidFill>
                  <a:srgbClr val="00B050"/>
                </a:solidFill>
              </a:rPr>
              <a:t>de culture générale </a:t>
            </a:r>
            <a:r>
              <a:rPr lang="fr-FR" sz="1400" dirty="0" smtClean="0"/>
              <a:t>et expression. »</a:t>
            </a:r>
            <a:endParaRPr lang="fr-FR" sz="1400" dirty="0"/>
          </a:p>
        </p:txBody>
      </p:sp>
    </p:spTree>
    <p:extLst>
      <p:ext uri="{BB962C8B-B14F-4D97-AF65-F5344CB8AC3E}">
        <p14:creationId xmlns:p14="http://schemas.microsoft.com/office/powerpoint/2010/main" val="311842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9</a:t>
            </a:fld>
            <a:endParaRPr lang="fr-FR"/>
          </a:p>
        </p:txBody>
      </p:sp>
      <p:sp>
        <p:nvSpPr>
          <p:cNvPr id="4" name="Espace réservé de la date 3"/>
          <p:cNvSpPr>
            <a:spLocks noGrp="1"/>
          </p:cNvSpPr>
          <p:nvPr>
            <p:ph type="dt" sz="half" idx="2"/>
          </p:nvPr>
        </p:nvSpPr>
        <p:spPr>
          <a:xfrm>
            <a:off x="323850" y="4797631"/>
            <a:ext cx="4726615" cy="345869"/>
          </a:xfrm>
        </p:spPr>
        <p:txBody>
          <a:bodyPr/>
          <a:lstStyle/>
          <a:p>
            <a:r>
              <a:rPr lang="fr-FR" cap="all" dirty="0" smtClean="0"/>
              <a:t>Webinaire Culture générale BTS 22 novembre 2023. Anne Belliard IA-IPR Lettres</a:t>
            </a:r>
            <a:endParaRPr lang="fr-FR" cap="all" dirty="0"/>
          </a:p>
        </p:txBody>
      </p:sp>
      <p:sp>
        <p:nvSpPr>
          <p:cNvPr id="6" name="Titre 5"/>
          <p:cNvSpPr>
            <a:spLocks noGrp="1"/>
          </p:cNvSpPr>
          <p:nvPr>
            <p:ph type="title"/>
          </p:nvPr>
        </p:nvSpPr>
        <p:spPr>
          <a:xfrm>
            <a:off x="0" y="682801"/>
            <a:ext cx="9144000" cy="539991"/>
          </a:xfrm>
        </p:spPr>
        <p:txBody>
          <a:bodyPr>
            <a:normAutofit/>
          </a:bodyPr>
          <a:lstStyle/>
          <a:p>
            <a:pPr algn="ctr"/>
            <a:r>
              <a:rPr lang="fr-FR" sz="2000" dirty="0" smtClean="0"/>
              <a:t>Les compétences à développer partie « Réponses aux questions »</a:t>
            </a:r>
            <a:endParaRPr lang="fr-FR" sz="2000" dirty="0"/>
          </a:p>
        </p:txBody>
      </p:sp>
      <p:sp>
        <p:nvSpPr>
          <p:cNvPr id="9" name="Rectangle à coins arrondis 8"/>
          <p:cNvSpPr/>
          <p:nvPr/>
        </p:nvSpPr>
        <p:spPr>
          <a:xfrm>
            <a:off x="404037" y="1222792"/>
            <a:ext cx="3870251" cy="3391738"/>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dirty="0" smtClean="0"/>
              <a:t>Toujours les </a:t>
            </a:r>
            <a:r>
              <a:rPr lang="fr-FR" sz="1400" dirty="0"/>
              <a:t>même </a:t>
            </a:r>
            <a:r>
              <a:rPr lang="fr-FR" sz="1400" dirty="0" smtClean="0"/>
              <a:t>compétences fondamentales </a:t>
            </a:r>
            <a:endParaRPr lang="fr-FR" sz="1400" dirty="0"/>
          </a:p>
          <a:p>
            <a:endParaRPr lang="fr-FR" sz="1400" dirty="0"/>
          </a:p>
          <a:p>
            <a:pPr marL="285750" indent="-285750">
              <a:buFont typeface="Courier New" panose="02070309020205020404" pitchFamily="49" charset="0"/>
              <a:buChar char="o"/>
            </a:pPr>
            <a:r>
              <a:rPr lang="fr-FR" sz="1400" dirty="0" smtClean="0"/>
              <a:t>Comprendre - comparer </a:t>
            </a:r>
            <a:r>
              <a:rPr lang="fr-FR" sz="1400" dirty="0"/>
              <a:t>– confronter. L’utilisation comme outil d’un tableau de confrontation peut être poursuivie; plus ramassé</a:t>
            </a:r>
          </a:p>
          <a:p>
            <a:pPr marL="285750" indent="-285750">
              <a:buFont typeface="Courier New" panose="02070309020205020404" pitchFamily="49" charset="0"/>
              <a:buChar char="o"/>
            </a:pPr>
            <a:r>
              <a:rPr lang="fr-FR" sz="1400" dirty="0"/>
              <a:t>Les opérations de prélèvement d’informations, de mise en relation, de constitution du sens, d’interprétation sont  toujours essentielles. </a:t>
            </a:r>
          </a:p>
          <a:p>
            <a:pPr marL="285750" indent="-285750">
              <a:buFont typeface="Courier New" panose="02070309020205020404" pitchFamily="49" charset="0"/>
              <a:buChar char="o"/>
            </a:pPr>
            <a:r>
              <a:rPr lang="fr-FR" sz="1400" dirty="0"/>
              <a:t>Le travail sur la structuration d’un raisonnement, sur la  justification, l’insertion d’exemples est toujours au cœur de l’exercice</a:t>
            </a:r>
          </a:p>
        </p:txBody>
      </p:sp>
      <p:sp>
        <p:nvSpPr>
          <p:cNvPr id="10" name="Rectangle à coins arrondis 9"/>
          <p:cNvSpPr/>
          <p:nvPr/>
        </p:nvSpPr>
        <p:spPr>
          <a:xfrm>
            <a:off x="5284381" y="1425682"/>
            <a:ext cx="3104707" cy="2635955"/>
          </a:xfrm>
          <a:prstGeom prst="roundRect">
            <a:avLst/>
          </a:prstGeom>
          <a:solidFill>
            <a:schemeClr val="accent1">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dirty="0"/>
              <a:t>Abandon de la synthèse : exercice exigeant mais souvent ramené à son seul aspect formel au détriment de la compréhension réelle des documents. </a:t>
            </a:r>
          </a:p>
          <a:p>
            <a:r>
              <a:rPr lang="fr-FR" sz="1400" dirty="0"/>
              <a:t>La problématisation était à trouver : ici les questions tracent un itinéraire de compréhension et d’approfondissement du sens et de la visée du corpus</a:t>
            </a:r>
          </a:p>
        </p:txBody>
      </p:sp>
    </p:spTree>
    <p:extLst>
      <p:ext uri="{BB962C8B-B14F-4D97-AF65-F5344CB8AC3E}">
        <p14:creationId xmlns:p14="http://schemas.microsoft.com/office/powerpoint/2010/main" val="380009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INTITULE_OFFICIEL copi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C4E76648FC9E4EABCBDC03796CFEC3" ma:contentTypeVersion="17" ma:contentTypeDescription="Crée un document." ma:contentTypeScope="" ma:versionID="7f71692ce8f96a2ce658c6de6ec6aee8">
  <xsd:schema xmlns:xsd="http://www.w3.org/2001/XMLSchema" xmlns:xs="http://www.w3.org/2001/XMLSchema" xmlns:p="http://schemas.microsoft.com/office/2006/metadata/properties" xmlns:ns2="9051b3e9-77ef-4da6-a32c-39d3d04cf5ef" xmlns:ns3="4b518489-5523-4ea5-88c2-4ee965762eb3" targetNamespace="http://schemas.microsoft.com/office/2006/metadata/properties" ma:root="true" ma:fieldsID="87e16e8d527c7bccac8cd0c031c5319c" ns2:_="" ns3:_="">
    <xsd:import namespace="9051b3e9-77ef-4da6-a32c-39d3d04cf5ef"/>
    <xsd:import namespace="4b518489-5523-4ea5-88c2-4ee965762eb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1b3e9-77ef-4da6-a32c-39d3d04cf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cf6bd1ce-82a9-4cf9-beef-c50c053739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518489-5523-4ea5-88c2-4ee965762eb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93b7b4a4-10ae-405d-8836-8d148fce09fc}" ma:internalName="TaxCatchAll" ma:showField="CatchAllData" ma:web="4b518489-5523-4ea5-88c2-4ee965762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51b3e9-77ef-4da6-a32c-39d3d04cf5ef">
      <Terms xmlns="http://schemas.microsoft.com/office/infopath/2007/PartnerControls"/>
    </lcf76f155ced4ddcb4097134ff3c332f>
    <TaxCatchAll xmlns="4b518489-5523-4ea5-88c2-4ee965762eb3" xsi:nil="true"/>
  </documentManagement>
</p:properties>
</file>

<file path=customXml/itemProps1.xml><?xml version="1.0" encoding="utf-8"?>
<ds:datastoreItem xmlns:ds="http://schemas.openxmlformats.org/officeDocument/2006/customXml" ds:itemID="{6A132B07-4900-4FF2-8FBF-0F3870ABC780}">
  <ds:schemaRefs>
    <ds:schemaRef ds:uri="http://schemas.microsoft.com/sharepoint/v3/contenttype/forms"/>
  </ds:schemaRefs>
</ds:datastoreItem>
</file>

<file path=customXml/itemProps2.xml><?xml version="1.0" encoding="utf-8"?>
<ds:datastoreItem xmlns:ds="http://schemas.openxmlformats.org/officeDocument/2006/customXml" ds:itemID="{2C516361-F84F-4E3F-9F5B-47F8F7264F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51b3e9-77ef-4da6-a32c-39d3d04cf5ef"/>
    <ds:schemaRef ds:uri="4b518489-5523-4ea5-88c2-4ee965762e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CC2CF-1EDA-4B29-84C4-67EB55EA1ED6}">
  <ds:schemaRefs>
    <ds:schemaRef ds:uri="http://schemas.microsoft.com/office/2006/documentManagement/types"/>
    <ds:schemaRef ds:uri="http://schemas.microsoft.com/office/infopath/2007/PartnerControls"/>
    <ds:schemaRef ds:uri="4b518489-5523-4ea5-88c2-4ee965762eb3"/>
    <ds:schemaRef ds:uri="http://purl.org/dc/terms/"/>
    <ds:schemaRef ds:uri="http://schemas.openxmlformats.org/package/2006/metadata/core-properties"/>
    <ds:schemaRef ds:uri="9051b3e9-77ef-4da6-a32c-39d3d04cf5ef"/>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TEMPLATE_INTITULE_OFFICIEL copie.potx</Template>
  <TotalTime>1823</TotalTime>
  <Words>2880</Words>
  <Application>Microsoft Office PowerPoint</Application>
  <PresentationFormat>Affichage à l'écran (16:9)</PresentationFormat>
  <Paragraphs>193</Paragraphs>
  <Slides>22</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Courier New</vt:lpstr>
      <vt:lpstr>Marianne Regular</vt:lpstr>
      <vt:lpstr>Wingdings</vt:lpstr>
      <vt:lpstr>TEMPLATE_INTITULE_OFFICIEL copie</vt:lpstr>
      <vt:lpstr>Présentation PowerPoint</vt:lpstr>
      <vt:lpstr>Présentation PowerPoint</vt:lpstr>
      <vt:lpstr>Présentation PowerPoint</vt:lpstr>
      <vt:lpstr>Présentation PowerPoint</vt:lpstr>
      <vt:lpstr>Eléments d’éclairage sur la nouvelle épreuve de Culture générale à partir de la session 25 </vt:lpstr>
      <vt:lpstr>Eléments d’éclairage sur la nouvelle épreuve de Culture générale à partir de la session 25 </vt:lpstr>
      <vt:lpstr>Eléments d’éclairage sur la nouvelle épreuve de Culture générale à partir de la session 25 </vt:lpstr>
      <vt:lpstr>Eléments d’éclairage sur la nouvelle épreuve de Culture générale à partir de la session 25 </vt:lpstr>
      <vt:lpstr>Les compétences à développer partie « Réponses aux questions »</vt:lpstr>
      <vt:lpstr>Les compétences à développer partie « Essai »</vt:lpstr>
      <vt:lpstr>Questionnements et réponses de bon sens</vt:lpstr>
      <vt:lpstr>Le référentiel de la disciplines: Annexe I  de l’arrêté </vt:lpstr>
      <vt:lpstr>Les 8 compétences cibles : Annexe I  de l’arrêté </vt:lpstr>
      <vt:lpstr>Les 8 compétences cibles : Annexe I  de l’arrêté </vt:lpstr>
      <vt:lpstr>Les 8 compétences cibles : Annexe I  de l’arrêté </vt:lpstr>
      <vt:lpstr>Les 8 compétences cibles : Annexe I  de l’arrêté </vt:lpstr>
      <vt:lpstr>Esprit de l’épreuve</vt:lpstr>
      <vt:lpstr>Continuum : Bac Professionnel – BTS  / Epreuve Bac Pro</vt:lpstr>
      <vt:lpstr>Continuum : Bac Professionnel - BTS</vt:lpstr>
      <vt:lpstr>Contrôle en cours de formation : Deux situations d’évaluation de poids identique qui sont en relation avec le thème inscrit au programme de la deuxième année de STS : – en lien avec l’argumentation à l’écrit ; – en lien avec la lecture et l’interprétation et avec la production orale en interaction</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PPT</dc:title>
  <dc:subject>Client</dc:subject>
  <dc:creator>Utilisateur Microsoft Office</dc:creator>
  <cp:lastModifiedBy>abelliard</cp:lastModifiedBy>
  <cp:revision>351</cp:revision>
  <dcterms:created xsi:type="dcterms:W3CDTF">2020-04-03T14:41:51Z</dcterms:created>
  <dcterms:modified xsi:type="dcterms:W3CDTF">2023-11-22T20:07:34Z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0x01010076C4E76648FC9E4EABCBDC03796CFEC3</vt:lpwstr>
  </property>
</Properties>
</file>