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72" r:id="rId2"/>
    <p:sldId id="352" r:id="rId3"/>
    <p:sldId id="370" r:id="rId4"/>
    <p:sldId id="353" r:id="rId5"/>
    <p:sldId id="298" r:id="rId6"/>
    <p:sldId id="354" r:id="rId7"/>
    <p:sldId id="399" r:id="rId8"/>
    <p:sldId id="409" r:id="rId9"/>
    <p:sldId id="359" r:id="rId10"/>
    <p:sldId id="377" r:id="rId11"/>
    <p:sldId id="378" r:id="rId12"/>
    <p:sldId id="379" r:id="rId13"/>
    <p:sldId id="403" r:id="rId14"/>
    <p:sldId id="404" r:id="rId15"/>
    <p:sldId id="405" r:id="rId16"/>
    <p:sldId id="406" r:id="rId17"/>
    <p:sldId id="407" r:id="rId18"/>
    <p:sldId id="402" r:id="rId19"/>
    <p:sldId id="381" r:id="rId20"/>
    <p:sldId id="380" r:id="rId21"/>
    <p:sldId id="382" r:id="rId22"/>
    <p:sldId id="398" r:id="rId23"/>
    <p:sldId id="383" r:id="rId24"/>
    <p:sldId id="408" r:id="rId25"/>
    <p:sldId id="384" r:id="rId26"/>
    <p:sldId id="385" r:id="rId27"/>
    <p:sldId id="386" r:id="rId28"/>
    <p:sldId id="389" r:id="rId29"/>
    <p:sldId id="387" r:id="rId30"/>
    <p:sldId id="397" r:id="rId31"/>
    <p:sldId id="376" r:id="rId32"/>
    <p:sldId id="400" r:id="rId33"/>
    <p:sldId id="390" r:id="rId34"/>
    <p:sldId id="368" r:id="rId35"/>
    <p:sldId id="391" r:id="rId36"/>
    <p:sldId id="367" r:id="rId37"/>
    <p:sldId id="365" r:id="rId38"/>
    <p:sldId id="401" r:id="rId39"/>
    <p:sldId id="392" r:id="rId40"/>
    <p:sldId id="366" r:id="rId41"/>
    <p:sldId id="364" r:id="rId42"/>
    <p:sldId id="396" r:id="rId43"/>
    <p:sldId id="371" r:id="rId44"/>
    <p:sldId id="372" r:id="rId45"/>
    <p:sldId id="417" r:id="rId46"/>
    <p:sldId id="418" r:id="rId47"/>
    <p:sldId id="419" r:id="rId48"/>
    <p:sldId id="420" r:id="rId49"/>
    <p:sldId id="421" r:id="rId50"/>
    <p:sldId id="375" r:id="rId51"/>
    <p:sldId id="422" r:id="rId52"/>
    <p:sldId id="423" r:id="rId53"/>
    <p:sldId id="424" r:id="rId54"/>
    <p:sldId id="425" r:id="rId55"/>
    <p:sldId id="426" r:id="rId56"/>
    <p:sldId id="427" r:id="rId57"/>
    <p:sldId id="428" r:id="rId58"/>
    <p:sldId id="388" r:id="rId59"/>
    <p:sldId id="410" r:id="rId60"/>
    <p:sldId id="411" r:id="rId61"/>
    <p:sldId id="412" r:id="rId62"/>
    <p:sldId id="413" r:id="rId63"/>
    <p:sldId id="414" r:id="rId64"/>
    <p:sldId id="394" r:id="rId65"/>
    <p:sldId id="415" r:id="rId66"/>
    <p:sldId id="416" r:id="rId67"/>
  </p:sldIdLst>
  <p:sldSz cx="9144000" cy="6858000" type="screen4x3"/>
  <p:notesSz cx="6864350" cy="99949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83488" autoAdjust="0"/>
  </p:normalViewPr>
  <p:slideViewPr>
    <p:cSldViewPr>
      <p:cViewPr varScale="1">
        <p:scale>
          <a:sx n="66" d="100"/>
          <a:sy n="66" d="100"/>
        </p:scale>
        <p:origin x="1272"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5300" cy="500305"/>
          </a:xfrm>
          <a:prstGeom prst="rect">
            <a:avLst/>
          </a:prstGeom>
        </p:spPr>
        <p:txBody>
          <a:bodyPr vert="horz" lIns="92172" tIns="46086" rIns="92172" bIns="46086" rtlCol="0"/>
          <a:lstStyle>
            <a:lvl1pPr algn="l">
              <a:defRPr sz="1200"/>
            </a:lvl1pPr>
          </a:lstStyle>
          <a:p>
            <a:endParaRPr lang="fr-FR"/>
          </a:p>
        </p:txBody>
      </p:sp>
      <p:sp>
        <p:nvSpPr>
          <p:cNvPr id="3" name="Espace réservé de la date 2"/>
          <p:cNvSpPr>
            <a:spLocks noGrp="1"/>
          </p:cNvSpPr>
          <p:nvPr>
            <p:ph type="dt" idx="1"/>
          </p:nvPr>
        </p:nvSpPr>
        <p:spPr>
          <a:xfrm>
            <a:off x="3887448" y="0"/>
            <a:ext cx="2975300" cy="500305"/>
          </a:xfrm>
          <a:prstGeom prst="rect">
            <a:avLst/>
          </a:prstGeom>
        </p:spPr>
        <p:txBody>
          <a:bodyPr vert="horz" lIns="92172" tIns="46086" rIns="92172" bIns="46086" rtlCol="0"/>
          <a:lstStyle>
            <a:lvl1pPr algn="r">
              <a:defRPr sz="1200"/>
            </a:lvl1pPr>
          </a:lstStyle>
          <a:p>
            <a:fld id="{8DFB07DD-29E5-4132-AC9C-A925E074F3A4}" type="datetimeFigureOut">
              <a:rPr lang="fr-FR" smtClean="0"/>
              <a:pPr/>
              <a:t>01/04/2024</a:t>
            </a:fld>
            <a:endParaRPr lang="fr-FR"/>
          </a:p>
        </p:txBody>
      </p:sp>
      <p:sp>
        <p:nvSpPr>
          <p:cNvPr id="4" name="Espace réservé de l'image des diapositives 3"/>
          <p:cNvSpPr>
            <a:spLocks noGrp="1" noRot="1" noChangeAspect="1"/>
          </p:cNvSpPr>
          <p:nvPr>
            <p:ph type="sldImg" idx="2"/>
          </p:nvPr>
        </p:nvSpPr>
        <p:spPr>
          <a:xfrm>
            <a:off x="1182688" y="1249363"/>
            <a:ext cx="4498975" cy="3373437"/>
          </a:xfrm>
          <a:prstGeom prst="rect">
            <a:avLst/>
          </a:prstGeom>
          <a:noFill/>
          <a:ln w="12700">
            <a:solidFill>
              <a:prstClr val="black"/>
            </a:solidFill>
          </a:ln>
        </p:spPr>
        <p:txBody>
          <a:bodyPr vert="horz" lIns="92172" tIns="46086" rIns="92172" bIns="46086" rtlCol="0" anchor="ctr"/>
          <a:lstStyle/>
          <a:p>
            <a:endParaRPr lang="fr-FR"/>
          </a:p>
        </p:txBody>
      </p:sp>
      <p:sp>
        <p:nvSpPr>
          <p:cNvPr id="5" name="Espace réservé des notes 4"/>
          <p:cNvSpPr>
            <a:spLocks noGrp="1"/>
          </p:cNvSpPr>
          <p:nvPr>
            <p:ph type="body" sz="quarter" idx="3"/>
          </p:nvPr>
        </p:nvSpPr>
        <p:spPr>
          <a:xfrm>
            <a:off x="686115" y="4809637"/>
            <a:ext cx="5492121" cy="3935302"/>
          </a:xfrm>
          <a:prstGeom prst="rect">
            <a:avLst/>
          </a:prstGeom>
        </p:spPr>
        <p:txBody>
          <a:bodyPr vert="horz" lIns="92172" tIns="46086" rIns="92172" bIns="46086"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94595"/>
            <a:ext cx="2975300" cy="500305"/>
          </a:xfrm>
          <a:prstGeom prst="rect">
            <a:avLst/>
          </a:prstGeom>
        </p:spPr>
        <p:txBody>
          <a:bodyPr vert="horz" lIns="92172" tIns="46086" rIns="92172" bIns="4608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7448" y="9494595"/>
            <a:ext cx="2975300" cy="500305"/>
          </a:xfrm>
          <a:prstGeom prst="rect">
            <a:avLst/>
          </a:prstGeom>
        </p:spPr>
        <p:txBody>
          <a:bodyPr vert="horz" lIns="92172" tIns="46086" rIns="92172" bIns="46086" rtlCol="0" anchor="b"/>
          <a:lstStyle>
            <a:lvl1pPr algn="r">
              <a:defRPr sz="1200"/>
            </a:lvl1pPr>
          </a:lstStyle>
          <a:p>
            <a:fld id="{F2C0D052-0D05-4291-9EFE-F41D886BC616}" type="slidenum">
              <a:rPr lang="fr-FR" smtClean="0"/>
              <a:pPr/>
              <a:t>‹N°›</a:t>
            </a:fld>
            <a:endParaRPr lang="fr-FR"/>
          </a:p>
        </p:txBody>
      </p:sp>
    </p:spTree>
    <p:extLst>
      <p:ext uri="{BB962C8B-B14F-4D97-AF65-F5344CB8AC3E}">
        <p14:creationId xmlns:p14="http://schemas.microsoft.com/office/powerpoint/2010/main" val="3566459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C7CDAC3-C3C1-46A6-8D2E-B742F542A930}" type="datetime1">
              <a:rPr lang="fr-FR" smtClean="0"/>
              <a:pPr/>
              <a:t>01/04/2024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59F566B4-F419-4F95-8C0B-A10234D6AA1B}" type="datetime1">
              <a:rPr lang="fr-FR" smtClean="0"/>
              <a:pPr/>
              <a:t>01/04/2024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2815824-024A-4A16-A53D-F06F3A0B43AE}" type="datetime1">
              <a:rPr lang="fr-FR" smtClean="0"/>
              <a:pPr/>
              <a:t>01/04/2024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30374F9A-C56A-42CA-8775-5B384F47FFA8}" type="datetime1">
              <a:rPr lang="fr-FR" smtClean="0"/>
              <a:pPr/>
              <a:t>01/04/2024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580993F-746D-4748-8EE1-3E2F07B6F7E6}" type="datetime1">
              <a:rPr lang="fr-FR" smtClean="0"/>
              <a:pPr/>
              <a:t>01/04/2024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573C84AE-6A99-4CD8-A332-CD7D0E42C777}" type="datetime1">
              <a:rPr lang="fr-FR" smtClean="0"/>
              <a:pPr/>
              <a:t>01/04/2024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67501570-4DC4-47A4-9B91-F18F7FE6769E}" type="datetime1">
              <a:rPr lang="fr-FR" smtClean="0"/>
              <a:pPr/>
              <a:t>01/04/2024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9F078B51-2C0F-4595-8C0F-494D4955D69A}" type="datetime1">
              <a:rPr lang="fr-FR" smtClean="0"/>
              <a:pPr/>
              <a:t>01/04/2024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EB40DF5-0922-4F6C-82F4-9F4849316AAC}" type="datetime1">
              <a:rPr lang="fr-FR" smtClean="0"/>
              <a:pPr/>
              <a:t>01/04/2024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74C5CF4-7E12-4F01-BC1A-249E7AC23F28}" type="datetime1">
              <a:rPr lang="fr-FR" smtClean="0"/>
              <a:pPr/>
              <a:t>01/04/2024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B1847C6-2C2C-4F07-B975-9700727C61B1}" type="datetime1">
              <a:rPr lang="fr-FR" smtClean="0"/>
              <a:pPr/>
              <a:t>01/04/2024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53B1D-EAD0-4FB3-9A27-90832C3E2D5A}" type="datetime1">
              <a:rPr lang="fr-FR" smtClean="0"/>
              <a:pPr/>
              <a:t>01/04/2024</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7"/>
            <a:ext cx="7772400" cy="792087"/>
          </a:xfrm>
        </p:spPr>
        <p:txBody>
          <a:bodyPr/>
          <a:lstStyle/>
          <a:p>
            <a:endParaRPr lang="fr-FR" dirty="0"/>
          </a:p>
        </p:txBody>
      </p:sp>
      <p:sp>
        <p:nvSpPr>
          <p:cNvPr id="3" name="Sous-titre 2"/>
          <p:cNvSpPr>
            <a:spLocks noGrp="1"/>
          </p:cNvSpPr>
          <p:nvPr>
            <p:ph type="subTitle" idx="1"/>
          </p:nvPr>
        </p:nvSpPr>
        <p:spPr>
          <a:xfrm>
            <a:off x="0" y="476672"/>
            <a:ext cx="9144000" cy="6192688"/>
          </a:xfrm>
        </p:spPr>
        <p:txBody>
          <a:bodyPr/>
          <a:lstStyle/>
          <a:p>
            <a:endParaRPr lang="fr-FR" dirty="0"/>
          </a:p>
          <a:p>
            <a:r>
              <a:rPr lang="fr-FR" sz="4800" b="1" dirty="0">
                <a:solidFill>
                  <a:schemeClr val="tx1">
                    <a:lumMod val="95000"/>
                    <a:lumOff val="5000"/>
                  </a:schemeClr>
                </a:solidFill>
              </a:rPr>
              <a:t>Chapitre 2 :</a:t>
            </a:r>
          </a:p>
          <a:p>
            <a:endParaRPr lang="fr-FR" sz="4400" b="1" dirty="0">
              <a:solidFill>
                <a:schemeClr val="tx1">
                  <a:lumMod val="95000"/>
                  <a:lumOff val="5000"/>
                </a:schemeClr>
              </a:solidFill>
            </a:endParaRPr>
          </a:p>
          <a:p>
            <a:r>
              <a:rPr lang="fr-FR" sz="4400" b="1" dirty="0">
                <a:solidFill>
                  <a:schemeClr val="tx1">
                    <a:lumMod val="95000"/>
                    <a:lumOff val="5000"/>
                  </a:schemeClr>
                </a:solidFill>
              </a:rPr>
              <a:t>Concurrence imparfaite et politique de </a:t>
            </a:r>
            <a:r>
              <a:rPr lang="fr-FR" sz="4400" b="1">
                <a:solidFill>
                  <a:schemeClr val="tx1">
                    <a:lumMod val="95000"/>
                    <a:lumOff val="5000"/>
                  </a:schemeClr>
                </a:solidFill>
              </a:rPr>
              <a:t>la concurrence</a:t>
            </a:r>
            <a:endParaRPr lang="fr-FR" sz="4400" b="1" dirty="0">
              <a:solidFill>
                <a:schemeClr val="tx1">
                  <a:lumMod val="95000"/>
                  <a:lumOff val="5000"/>
                </a:schemeClr>
              </a:solidFill>
            </a:endParaRP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a:t>
            </a:fld>
            <a:endParaRPr lang="fr-BE"/>
          </a:p>
        </p:txBody>
      </p:sp>
    </p:spTree>
    <p:extLst>
      <p:ext uri="{BB962C8B-B14F-4D97-AF65-F5344CB8AC3E}">
        <p14:creationId xmlns:p14="http://schemas.microsoft.com/office/powerpoint/2010/main" val="499680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1124744"/>
          </a:xfrm>
          <a:solidFill>
            <a:schemeClr val="bg1">
              <a:lumMod val="95000"/>
            </a:schemeClr>
          </a:solidFill>
        </p:spPr>
        <p:txBody>
          <a:bodyPr>
            <a:normAutofit/>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179512" y="1124744"/>
            <a:ext cx="8964488" cy="5733256"/>
          </a:xfrm>
        </p:spPr>
        <p:txBody>
          <a:bodyPr>
            <a:normAutofit/>
          </a:bodyPr>
          <a:lstStyle/>
          <a:p>
            <a:pPr algn="l"/>
            <a:r>
              <a:rPr lang="fr-FR" sz="2800" b="1" u="sng" dirty="0">
                <a:solidFill>
                  <a:schemeClr val="tx1"/>
                </a:solidFill>
              </a:rPr>
              <a:t>Ex</a:t>
            </a:r>
            <a:r>
              <a:rPr lang="fr-FR" sz="2800" u="sng" dirty="0">
                <a:solidFill>
                  <a:schemeClr val="tx1"/>
                </a:solidFill>
              </a:rPr>
              <a:t>. d’une configuration particulière : le dilemme du prisonnier</a:t>
            </a:r>
          </a:p>
          <a:p>
            <a:pPr marL="358775" indent="-358775" algn="l"/>
            <a:r>
              <a:rPr lang="fr-FR" sz="2800" dirty="0">
                <a:solidFill>
                  <a:schemeClr val="tx1"/>
                </a:solidFill>
              </a:rPr>
              <a:t>2 prisonniers sont arrêtés (</a:t>
            </a:r>
            <a:r>
              <a:rPr lang="fr-FR" sz="2800" dirty="0">
                <a:solidFill>
                  <a:srgbClr val="FF0000"/>
                </a:solidFill>
              </a:rPr>
              <a:t>A</a:t>
            </a:r>
            <a:r>
              <a:rPr lang="fr-FR" sz="2800" dirty="0">
                <a:solidFill>
                  <a:schemeClr val="tx1"/>
                </a:solidFill>
              </a:rPr>
              <a:t>, </a:t>
            </a:r>
            <a:r>
              <a:rPr lang="fr-FR" sz="2800" dirty="0">
                <a:solidFill>
                  <a:srgbClr val="00B050"/>
                </a:solidFill>
              </a:rPr>
              <a:t>B</a:t>
            </a:r>
            <a:r>
              <a:rPr lang="fr-FR" sz="2800" dirty="0">
                <a:solidFill>
                  <a:schemeClr val="tx1"/>
                </a:solidFill>
              </a:rPr>
              <a:t>) pour le même crime ; chacun est isolé dans un cellule différente, et peut avouer ou ne pas avouer =&gt; les deux ne vont pas avouer, alors que la solution la meilleure pour les 2 aurait été qu’ils avouent tous les 2</a:t>
            </a:r>
          </a:p>
          <a:p>
            <a:pPr marL="358775" indent="-358775" algn="l"/>
            <a:endParaRPr lang="fr-FR" sz="28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10</a:t>
            </a:fld>
            <a:endParaRPr lang="fr-BE"/>
          </a:p>
        </p:txBody>
      </p:sp>
      <p:sp>
        <p:nvSpPr>
          <p:cNvPr id="6" name="Titre 1"/>
          <p:cNvSpPr txBox="1">
            <a:spLocks/>
          </p:cNvSpPr>
          <p:nvPr/>
        </p:nvSpPr>
        <p:spPr>
          <a:xfrm>
            <a:off x="0" y="1"/>
            <a:ext cx="9144000" cy="1124744"/>
          </a:xfrm>
          <a:prstGeom prst="rect">
            <a:avLst/>
          </a:prstGeom>
          <a:solidFill>
            <a:schemeClr val="bg1">
              <a:lumMod val="9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graphicFrame>
        <p:nvGraphicFramePr>
          <p:cNvPr id="7" name="Tableau 6"/>
          <p:cNvGraphicFramePr>
            <a:graphicFrameLocks noGrp="1"/>
          </p:cNvGraphicFramePr>
          <p:nvPr>
            <p:extLst>
              <p:ext uri="{D42A27DB-BD31-4B8C-83A1-F6EECF244321}">
                <p14:modId xmlns:p14="http://schemas.microsoft.com/office/powerpoint/2010/main" val="1798169183"/>
              </p:ext>
            </p:extLst>
          </p:nvPr>
        </p:nvGraphicFramePr>
        <p:xfrm>
          <a:off x="755576" y="4509120"/>
          <a:ext cx="6840761" cy="2055480"/>
        </p:xfrm>
        <a:graphic>
          <a:graphicData uri="http://schemas.openxmlformats.org/drawingml/2006/table">
            <a:tbl>
              <a:tblPr firstRow="1" bandRow="1">
                <a:tableStyleId>{5C22544A-7EE6-4342-B048-85BDC9FD1C3A}</a:tableStyleId>
              </a:tblPr>
              <a:tblGrid>
                <a:gridCol w="2181745">
                  <a:extLst>
                    <a:ext uri="{9D8B030D-6E8A-4147-A177-3AD203B41FA5}">
                      <a16:colId xmlns:a16="http://schemas.microsoft.com/office/drawing/2014/main" val="20000"/>
                    </a:ext>
                  </a:extLst>
                </a:gridCol>
                <a:gridCol w="1850703">
                  <a:extLst>
                    <a:ext uri="{9D8B030D-6E8A-4147-A177-3AD203B41FA5}">
                      <a16:colId xmlns:a16="http://schemas.microsoft.com/office/drawing/2014/main" val="20001"/>
                    </a:ext>
                  </a:extLst>
                </a:gridCol>
                <a:gridCol w="1098123">
                  <a:extLst>
                    <a:ext uri="{9D8B030D-6E8A-4147-A177-3AD203B41FA5}">
                      <a16:colId xmlns:a16="http://schemas.microsoft.com/office/drawing/2014/main" val="20002"/>
                    </a:ext>
                  </a:extLst>
                </a:gridCol>
                <a:gridCol w="1710190">
                  <a:extLst>
                    <a:ext uri="{9D8B030D-6E8A-4147-A177-3AD203B41FA5}">
                      <a16:colId xmlns:a16="http://schemas.microsoft.com/office/drawing/2014/main" val="20003"/>
                    </a:ext>
                  </a:extLst>
                </a:gridCol>
              </a:tblGrid>
              <a:tr h="252028">
                <a:tc rowSpan="2" gridSpan="2">
                  <a:txBody>
                    <a:bodyPr/>
                    <a:lstStyle/>
                    <a:p>
                      <a:r>
                        <a:rPr lang="fr-FR" sz="2400" dirty="0">
                          <a:solidFill>
                            <a:schemeClr val="tx1"/>
                          </a:solidFill>
                        </a:rPr>
                        <a:t>Années de prison</a:t>
                      </a:r>
                      <a:endParaRPr lang="fr-FR" sz="2400" dirty="0"/>
                    </a:p>
                  </a:txBody>
                  <a:tcPr>
                    <a:solidFill>
                      <a:schemeClr val="bg1"/>
                    </a:solidFill>
                  </a:tcPr>
                </a:tc>
                <a:tc rowSpan="2" hMerge="1">
                  <a:txBody>
                    <a:bodyPr/>
                    <a:lstStyle/>
                    <a:p>
                      <a:endParaRPr lang="fr-FR" dirty="0"/>
                    </a:p>
                  </a:txBody>
                  <a:tcPr>
                    <a:solidFill>
                      <a:schemeClr val="bg1"/>
                    </a:solidFill>
                  </a:tcPr>
                </a:tc>
                <a:tc gridSpan="2">
                  <a:txBody>
                    <a:bodyPr/>
                    <a:lstStyle/>
                    <a:p>
                      <a:pPr algn="ctr"/>
                      <a:r>
                        <a:rPr lang="fr-FR" sz="2800" dirty="0">
                          <a:solidFill>
                            <a:srgbClr val="FF0000"/>
                          </a:solidFill>
                        </a:rPr>
                        <a:t>Prisonnier A</a:t>
                      </a:r>
                    </a:p>
                  </a:txBody>
                  <a:tcPr>
                    <a:solidFill>
                      <a:schemeClr val="bg1">
                        <a:lumMod val="95000"/>
                      </a:schemeClr>
                    </a:solidFill>
                  </a:tcPr>
                </a:tc>
                <a:tc hMerge="1">
                  <a:txBody>
                    <a:bodyPr/>
                    <a:lstStyle/>
                    <a:p>
                      <a:endParaRPr lang="fr-FR" dirty="0"/>
                    </a:p>
                  </a:txBody>
                  <a:tcPr/>
                </a:tc>
                <a:extLst>
                  <a:ext uri="{0D108BD9-81ED-4DB2-BD59-A6C34878D82A}">
                    <a16:rowId xmlns:a16="http://schemas.microsoft.com/office/drawing/2014/main" val="10000"/>
                  </a:ext>
                </a:extLst>
              </a:tr>
              <a:tr h="540060">
                <a:tc gridSpan="2" vMerge="1">
                  <a:txBody>
                    <a:bodyPr/>
                    <a:lstStyle/>
                    <a:p>
                      <a:endParaRPr lang="fr-FR" dirty="0"/>
                    </a:p>
                  </a:txBody>
                  <a:tcPr>
                    <a:solidFill>
                      <a:schemeClr val="bg1"/>
                    </a:solidFill>
                  </a:tcPr>
                </a:tc>
                <a:tc hMerge="1" vMerge="1">
                  <a:txBody>
                    <a:bodyPr/>
                    <a:lstStyle/>
                    <a:p>
                      <a:endParaRPr lang="fr-FR" dirty="0"/>
                    </a:p>
                  </a:txBody>
                  <a:tcPr>
                    <a:solidFill>
                      <a:schemeClr val="bg1"/>
                    </a:solidFill>
                  </a:tcPr>
                </a:tc>
                <a:tc>
                  <a:txBody>
                    <a:bodyPr/>
                    <a:lstStyle/>
                    <a:p>
                      <a:r>
                        <a:rPr lang="fr-FR" sz="2400" dirty="0"/>
                        <a:t>Avoue</a:t>
                      </a:r>
                    </a:p>
                  </a:txBody>
                  <a:tcPr>
                    <a:solidFill>
                      <a:schemeClr val="bg1">
                        <a:lumMod val="95000"/>
                      </a:schemeClr>
                    </a:solidFill>
                  </a:tcPr>
                </a:tc>
                <a:tc>
                  <a:txBody>
                    <a:bodyPr/>
                    <a:lstStyle/>
                    <a:p>
                      <a:r>
                        <a:rPr lang="fr-FR" sz="2400" dirty="0"/>
                        <a:t>N’avoue pas</a:t>
                      </a:r>
                    </a:p>
                  </a:txBody>
                  <a:tcPr>
                    <a:solidFill>
                      <a:schemeClr val="bg1">
                        <a:lumMod val="95000"/>
                      </a:schemeClr>
                    </a:solidFill>
                  </a:tcPr>
                </a:tc>
                <a:extLst>
                  <a:ext uri="{0D108BD9-81ED-4DB2-BD59-A6C34878D82A}">
                    <a16:rowId xmlns:a16="http://schemas.microsoft.com/office/drawing/2014/main" val="10001"/>
                  </a:ext>
                </a:extLst>
              </a:tr>
              <a:tr h="432048">
                <a:tc rowSpan="2">
                  <a:txBody>
                    <a:bodyPr/>
                    <a:lstStyle/>
                    <a:p>
                      <a:pPr algn="ctr"/>
                      <a:r>
                        <a:rPr lang="fr-FR" sz="2800" b="1" dirty="0">
                          <a:solidFill>
                            <a:srgbClr val="00B050"/>
                          </a:solidFill>
                        </a:rPr>
                        <a:t>Prisonnier</a:t>
                      </a:r>
                    </a:p>
                    <a:p>
                      <a:pPr algn="ctr"/>
                      <a:r>
                        <a:rPr lang="fr-FR" sz="2800" b="1" dirty="0">
                          <a:solidFill>
                            <a:srgbClr val="00B050"/>
                          </a:solidFill>
                        </a:rPr>
                        <a:t>B</a:t>
                      </a:r>
                    </a:p>
                  </a:txBody>
                  <a:tcPr>
                    <a:solidFill>
                      <a:schemeClr val="bg1">
                        <a:lumMod val="95000"/>
                      </a:schemeClr>
                    </a:solidFill>
                  </a:tcPr>
                </a:tc>
                <a:tc>
                  <a:txBody>
                    <a:bodyPr/>
                    <a:lstStyle/>
                    <a:p>
                      <a:r>
                        <a:rPr lang="fr-FR" sz="2400" dirty="0"/>
                        <a:t>Avoue</a:t>
                      </a:r>
                    </a:p>
                  </a:txBody>
                  <a:tcPr>
                    <a:solidFill>
                      <a:schemeClr val="bg1">
                        <a:lumMod val="95000"/>
                      </a:schemeClr>
                    </a:solidFill>
                  </a:tcPr>
                </a:tc>
                <a:tc>
                  <a:txBody>
                    <a:bodyPr/>
                    <a:lstStyle/>
                    <a:p>
                      <a:pPr algn="ctr"/>
                      <a:r>
                        <a:rPr lang="fr-FR" sz="2400" dirty="0"/>
                        <a:t>(</a:t>
                      </a:r>
                      <a:r>
                        <a:rPr lang="fr-FR" sz="2400" dirty="0">
                          <a:solidFill>
                            <a:srgbClr val="FF0000"/>
                          </a:solidFill>
                        </a:rPr>
                        <a:t>10</a:t>
                      </a:r>
                      <a:r>
                        <a:rPr lang="fr-FR" sz="2400" dirty="0"/>
                        <a:t>,</a:t>
                      </a:r>
                      <a:r>
                        <a:rPr lang="fr-FR" sz="2400" dirty="0">
                          <a:solidFill>
                            <a:srgbClr val="00B050"/>
                          </a:solidFill>
                        </a:rPr>
                        <a:t>10</a:t>
                      </a:r>
                      <a:r>
                        <a:rPr lang="fr-FR" sz="2400" dirty="0"/>
                        <a:t>)</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a:t>(</a:t>
                      </a:r>
                      <a:r>
                        <a:rPr lang="fr-FR" sz="2400" dirty="0">
                          <a:solidFill>
                            <a:srgbClr val="FF0000"/>
                          </a:solidFill>
                        </a:rPr>
                        <a:t>5</a:t>
                      </a:r>
                      <a:r>
                        <a:rPr lang="fr-FR" sz="2400" dirty="0"/>
                        <a:t>,</a:t>
                      </a:r>
                      <a:r>
                        <a:rPr lang="fr-FR" sz="2400" dirty="0">
                          <a:solidFill>
                            <a:srgbClr val="00B050"/>
                          </a:solidFill>
                        </a:rPr>
                        <a:t>20</a:t>
                      </a:r>
                      <a:r>
                        <a:rPr lang="fr-FR" sz="2400" dirty="0"/>
                        <a:t>)</a:t>
                      </a:r>
                    </a:p>
                  </a:txBody>
                  <a:tcPr>
                    <a:solidFill>
                      <a:schemeClr val="bg1">
                        <a:lumMod val="95000"/>
                      </a:schemeClr>
                    </a:solidFill>
                  </a:tcPr>
                </a:tc>
                <a:extLst>
                  <a:ext uri="{0D108BD9-81ED-4DB2-BD59-A6C34878D82A}">
                    <a16:rowId xmlns:a16="http://schemas.microsoft.com/office/drawing/2014/main" val="10002"/>
                  </a:ext>
                </a:extLst>
              </a:tr>
              <a:tr h="540060">
                <a:tc vMerge="1">
                  <a:txBody>
                    <a:bodyPr/>
                    <a:lstStyle/>
                    <a:p>
                      <a:endParaRPr lang="fr-FR" dirty="0"/>
                    </a:p>
                  </a:txBody>
                  <a:tcPr>
                    <a:solidFill>
                      <a:schemeClr val="bg1">
                        <a:lumMod val="95000"/>
                      </a:schemeClr>
                    </a:solidFill>
                  </a:tcPr>
                </a:tc>
                <a:tc>
                  <a:txBody>
                    <a:bodyPr/>
                    <a:lstStyle/>
                    <a:p>
                      <a:r>
                        <a:rPr lang="fr-FR" sz="2400" dirty="0"/>
                        <a:t>N’avoue pas</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a:t>(</a:t>
                      </a:r>
                      <a:r>
                        <a:rPr lang="fr-FR" sz="2400" dirty="0">
                          <a:solidFill>
                            <a:srgbClr val="FF0000"/>
                          </a:solidFill>
                        </a:rPr>
                        <a:t>20</a:t>
                      </a:r>
                      <a:r>
                        <a:rPr lang="fr-FR" sz="2400" dirty="0"/>
                        <a:t>,</a:t>
                      </a:r>
                      <a:r>
                        <a:rPr lang="fr-FR" sz="2400" dirty="0">
                          <a:solidFill>
                            <a:srgbClr val="00B050"/>
                          </a:solidFill>
                        </a:rPr>
                        <a:t> 5</a:t>
                      </a:r>
                      <a:r>
                        <a:rPr lang="fr-FR" sz="2400" dirty="0"/>
                        <a:t>)</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a:t>(</a:t>
                      </a:r>
                      <a:r>
                        <a:rPr lang="fr-FR" sz="2400" dirty="0">
                          <a:solidFill>
                            <a:srgbClr val="FF0000"/>
                          </a:solidFill>
                        </a:rPr>
                        <a:t>15</a:t>
                      </a:r>
                      <a:r>
                        <a:rPr lang="fr-FR" sz="2400" dirty="0"/>
                        <a:t>,</a:t>
                      </a:r>
                      <a:r>
                        <a:rPr lang="fr-FR" sz="2400" dirty="0">
                          <a:solidFill>
                            <a:srgbClr val="00B050"/>
                          </a:solidFill>
                        </a:rPr>
                        <a:t>15</a:t>
                      </a:r>
                      <a:r>
                        <a:rPr lang="fr-FR" sz="2400" dirty="0"/>
                        <a:t>)</a:t>
                      </a:r>
                    </a:p>
                  </a:txBody>
                  <a:tcP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1124744"/>
          </a:xfrm>
          <a:solidFill>
            <a:schemeClr val="bg1">
              <a:lumMod val="95000"/>
            </a:schemeClr>
          </a:solidFill>
        </p:spPr>
        <p:txBody>
          <a:bodyPr>
            <a:normAutofit/>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179512" y="1124744"/>
            <a:ext cx="8964488" cy="5733255"/>
          </a:xfrm>
        </p:spPr>
        <p:txBody>
          <a:bodyPr>
            <a:normAutofit/>
          </a:bodyPr>
          <a:lstStyle/>
          <a:p>
            <a:pPr algn="l"/>
            <a:r>
              <a:rPr lang="fr-FR" sz="2800" u="sng" dirty="0">
                <a:solidFill>
                  <a:schemeClr val="tx1"/>
                </a:solidFill>
              </a:rPr>
              <a:t>Application au duopole</a:t>
            </a:r>
          </a:p>
          <a:p>
            <a:pPr marL="358775" indent="-358775" algn="l"/>
            <a:r>
              <a:rPr lang="fr-FR" sz="2800" dirty="0">
                <a:solidFill>
                  <a:schemeClr val="tx1"/>
                </a:solidFill>
              </a:rPr>
              <a:t>2 entreprises (</a:t>
            </a:r>
            <a:r>
              <a:rPr lang="fr-FR" sz="2800" dirty="0">
                <a:solidFill>
                  <a:srgbClr val="FF0000"/>
                </a:solidFill>
              </a:rPr>
              <a:t>A</a:t>
            </a:r>
            <a:r>
              <a:rPr lang="fr-FR" sz="2800" dirty="0">
                <a:solidFill>
                  <a:schemeClr val="tx1"/>
                </a:solidFill>
              </a:rPr>
              <a:t>, </a:t>
            </a:r>
            <a:r>
              <a:rPr lang="fr-FR" sz="2800" dirty="0">
                <a:solidFill>
                  <a:srgbClr val="00B050"/>
                </a:solidFill>
              </a:rPr>
              <a:t>B</a:t>
            </a:r>
            <a:r>
              <a:rPr lang="fr-FR" sz="2800" dirty="0">
                <a:solidFill>
                  <a:schemeClr val="tx1"/>
                </a:solidFill>
              </a:rPr>
              <a:t>) sur un même marché ; choix entre « stratégie agressive » (guerre des prix, campagne de pub…) ou non agressive (pacifique) =&gt; les deux vont avoir une attitude agressive alors qu’auraient eu intérêt à avoir </a:t>
            </a:r>
            <a:r>
              <a:rPr lang="fr-FR" sz="2800" u="sng" dirty="0">
                <a:solidFill>
                  <a:schemeClr val="tx1"/>
                </a:solidFill>
              </a:rPr>
              <a:t>toutes les 2</a:t>
            </a:r>
            <a:r>
              <a:rPr lang="fr-FR" sz="2800" dirty="0">
                <a:solidFill>
                  <a:schemeClr val="tx1"/>
                </a:solidFill>
              </a:rPr>
              <a:t> (ensemble, non pas séparément)  une attitude non agressive   =&gt; incitation à faire une entente.</a:t>
            </a:r>
          </a:p>
          <a:p>
            <a:pPr marL="358775" indent="-358775" algn="l"/>
            <a:endParaRPr lang="fr-FR" sz="28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11</a:t>
            </a:fld>
            <a:endParaRPr lang="fr-BE"/>
          </a:p>
        </p:txBody>
      </p:sp>
      <p:sp>
        <p:nvSpPr>
          <p:cNvPr id="6" name="Titre 1"/>
          <p:cNvSpPr txBox="1">
            <a:spLocks/>
          </p:cNvSpPr>
          <p:nvPr/>
        </p:nvSpPr>
        <p:spPr>
          <a:xfrm>
            <a:off x="0" y="1"/>
            <a:ext cx="9144000" cy="1124744"/>
          </a:xfrm>
          <a:prstGeom prst="rect">
            <a:avLst/>
          </a:prstGeom>
          <a:solidFill>
            <a:schemeClr val="bg1">
              <a:lumMod val="9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graphicFrame>
        <p:nvGraphicFramePr>
          <p:cNvPr id="7" name="Tableau 6"/>
          <p:cNvGraphicFramePr>
            <a:graphicFrameLocks noGrp="1"/>
          </p:cNvGraphicFramePr>
          <p:nvPr/>
        </p:nvGraphicFramePr>
        <p:xfrm>
          <a:off x="755576" y="4293096"/>
          <a:ext cx="6840761" cy="2304256"/>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098123">
                  <a:extLst>
                    <a:ext uri="{9D8B030D-6E8A-4147-A177-3AD203B41FA5}">
                      <a16:colId xmlns:a16="http://schemas.microsoft.com/office/drawing/2014/main" val="20002"/>
                    </a:ext>
                  </a:extLst>
                </a:gridCol>
                <a:gridCol w="1710190">
                  <a:extLst>
                    <a:ext uri="{9D8B030D-6E8A-4147-A177-3AD203B41FA5}">
                      <a16:colId xmlns:a16="http://schemas.microsoft.com/office/drawing/2014/main" val="20003"/>
                    </a:ext>
                  </a:extLst>
                </a:gridCol>
              </a:tblGrid>
              <a:tr h="580873">
                <a:tc rowSpan="2" gridSpan="2">
                  <a:txBody>
                    <a:bodyPr/>
                    <a:lstStyle/>
                    <a:p>
                      <a:r>
                        <a:rPr lang="fr-FR" sz="2400" dirty="0">
                          <a:solidFill>
                            <a:schemeClr val="tx1"/>
                          </a:solidFill>
                        </a:rPr>
                        <a:t>Montants du profit selon la stratégie</a:t>
                      </a:r>
                      <a:endParaRPr lang="fr-FR" sz="2400" dirty="0"/>
                    </a:p>
                  </a:txBody>
                  <a:tcPr>
                    <a:solidFill>
                      <a:schemeClr val="bg1"/>
                    </a:solidFill>
                  </a:tcPr>
                </a:tc>
                <a:tc rowSpan="2" hMerge="1">
                  <a:txBody>
                    <a:bodyPr/>
                    <a:lstStyle/>
                    <a:p>
                      <a:endParaRPr lang="fr-FR" dirty="0"/>
                    </a:p>
                  </a:txBody>
                  <a:tcPr>
                    <a:solidFill>
                      <a:schemeClr val="bg1"/>
                    </a:solidFill>
                  </a:tcPr>
                </a:tc>
                <a:tc gridSpan="2">
                  <a:txBody>
                    <a:bodyPr/>
                    <a:lstStyle/>
                    <a:p>
                      <a:pPr algn="ctr"/>
                      <a:r>
                        <a:rPr lang="fr-FR" sz="2800" dirty="0">
                          <a:solidFill>
                            <a:srgbClr val="FF0000"/>
                          </a:solidFill>
                        </a:rPr>
                        <a:t>Entreprise A</a:t>
                      </a:r>
                    </a:p>
                  </a:txBody>
                  <a:tcPr>
                    <a:solidFill>
                      <a:schemeClr val="bg1">
                        <a:lumMod val="95000"/>
                      </a:schemeClr>
                    </a:solidFill>
                  </a:tcPr>
                </a:tc>
                <a:tc hMerge="1">
                  <a:txBody>
                    <a:bodyPr/>
                    <a:lstStyle/>
                    <a:p>
                      <a:endParaRPr lang="fr-FR" dirty="0"/>
                    </a:p>
                  </a:txBody>
                  <a:tcPr/>
                </a:tc>
                <a:extLst>
                  <a:ext uri="{0D108BD9-81ED-4DB2-BD59-A6C34878D82A}">
                    <a16:rowId xmlns:a16="http://schemas.microsoft.com/office/drawing/2014/main" val="10000"/>
                  </a:ext>
                </a:extLst>
              </a:tr>
              <a:tr h="605424">
                <a:tc gridSpan="2" vMerge="1">
                  <a:txBody>
                    <a:bodyPr/>
                    <a:lstStyle/>
                    <a:p>
                      <a:endParaRPr lang="fr-FR" dirty="0"/>
                    </a:p>
                  </a:txBody>
                  <a:tcPr>
                    <a:solidFill>
                      <a:schemeClr val="bg1"/>
                    </a:solidFill>
                  </a:tcPr>
                </a:tc>
                <a:tc hMerge="1" vMerge="1">
                  <a:txBody>
                    <a:bodyPr/>
                    <a:lstStyle/>
                    <a:p>
                      <a:endParaRPr lang="fr-FR" dirty="0"/>
                    </a:p>
                  </a:txBody>
                  <a:tcPr>
                    <a:solidFill>
                      <a:schemeClr val="bg1"/>
                    </a:solidFill>
                  </a:tcPr>
                </a:tc>
                <a:tc>
                  <a:txBody>
                    <a:bodyPr/>
                    <a:lstStyle/>
                    <a:p>
                      <a:r>
                        <a:rPr lang="fr-FR" sz="2400" b="1" dirty="0" err="1"/>
                        <a:t>Agress</a:t>
                      </a:r>
                      <a:r>
                        <a:rPr lang="fr-FR" sz="2400" dirty="0"/>
                        <a:t>.</a:t>
                      </a:r>
                    </a:p>
                  </a:txBody>
                  <a:tcPr>
                    <a:solidFill>
                      <a:schemeClr val="bg1">
                        <a:lumMod val="95000"/>
                      </a:schemeClr>
                    </a:solidFill>
                  </a:tcPr>
                </a:tc>
                <a:tc>
                  <a:txBody>
                    <a:bodyPr/>
                    <a:lstStyle/>
                    <a:p>
                      <a:r>
                        <a:rPr lang="fr-FR" sz="2400" b="1" dirty="0"/>
                        <a:t>Non </a:t>
                      </a:r>
                      <a:r>
                        <a:rPr lang="fr-FR" sz="2400" b="1" dirty="0" err="1"/>
                        <a:t>agress</a:t>
                      </a:r>
                      <a:r>
                        <a:rPr lang="fr-FR" sz="2400" dirty="0"/>
                        <a:t>.</a:t>
                      </a:r>
                    </a:p>
                  </a:txBody>
                  <a:tcPr>
                    <a:solidFill>
                      <a:schemeClr val="bg1">
                        <a:lumMod val="95000"/>
                      </a:schemeClr>
                    </a:solidFill>
                  </a:tcPr>
                </a:tc>
                <a:extLst>
                  <a:ext uri="{0D108BD9-81ED-4DB2-BD59-A6C34878D82A}">
                    <a16:rowId xmlns:a16="http://schemas.microsoft.com/office/drawing/2014/main" val="10001"/>
                  </a:ext>
                </a:extLst>
              </a:tr>
              <a:tr h="512535">
                <a:tc rowSpan="2">
                  <a:txBody>
                    <a:bodyPr/>
                    <a:lstStyle/>
                    <a:p>
                      <a:pPr algn="ctr"/>
                      <a:r>
                        <a:rPr lang="fr-FR" sz="2800" b="1" dirty="0">
                          <a:solidFill>
                            <a:srgbClr val="00B050"/>
                          </a:solidFill>
                        </a:rPr>
                        <a:t>Entreprise</a:t>
                      </a:r>
                    </a:p>
                    <a:p>
                      <a:pPr algn="ctr"/>
                      <a:r>
                        <a:rPr lang="fr-FR" sz="2800" b="1" dirty="0">
                          <a:solidFill>
                            <a:srgbClr val="00B050"/>
                          </a:solidFill>
                        </a:rPr>
                        <a:t>B</a:t>
                      </a:r>
                    </a:p>
                  </a:txBody>
                  <a:tcPr>
                    <a:solidFill>
                      <a:schemeClr val="bg1">
                        <a:lumMod val="95000"/>
                      </a:schemeClr>
                    </a:solidFill>
                  </a:tcPr>
                </a:tc>
                <a:tc>
                  <a:txBody>
                    <a:bodyPr/>
                    <a:lstStyle/>
                    <a:p>
                      <a:r>
                        <a:rPr lang="fr-FR" sz="2400" b="1" dirty="0"/>
                        <a:t>Agressive</a:t>
                      </a:r>
                    </a:p>
                  </a:txBody>
                  <a:tcPr>
                    <a:solidFill>
                      <a:schemeClr val="bg1">
                        <a:lumMod val="95000"/>
                      </a:schemeClr>
                    </a:solidFill>
                  </a:tcPr>
                </a:tc>
                <a:tc>
                  <a:txBody>
                    <a:bodyPr/>
                    <a:lstStyle/>
                    <a:p>
                      <a:pPr algn="ctr"/>
                      <a:r>
                        <a:rPr lang="fr-FR" sz="2400" dirty="0"/>
                        <a:t>(</a:t>
                      </a:r>
                      <a:r>
                        <a:rPr lang="fr-FR" sz="2400" dirty="0">
                          <a:solidFill>
                            <a:srgbClr val="FF0000"/>
                          </a:solidFill>
                        </a:rPr>
                        <a:t>5</a:t>
                      </a:r>
                      <a:r>
                        <a:rPr lang="fr-FR" sz="2400" dirty="0"/>
                        <a:t>,</a:t>
                      </a:r>
                      <a:r>
                        <a:rPr lang="fr-FR" sz="2400" dirty="0">
                          <a:solidFill>
                            <a:srgbClr val="00B050"/>
                          </a:solidFill>
                        </a:rPr>
                        <a:t>5</a:t>
                      </a:r>
                      <a:r>
                        <a:rPr lang="fr-FR" sz="2400" dirty="0"/>
                        <a:t>)</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a:t>(</a:t>
                      </a:r>
                      <a:r>
                        <a:rPr lang="fr-FR" sz="2400" dirty="0">
                          <a:solidFill>
                            <a:srgbClr val="FF0000"/>
                          </a:solidFill>
                        </a:rPr>
                        <a:t>0</a:t>
                      </a:r>
                      <a:r>
                        <a:rPr lang="fr-FR" sz="2400" dirty="0"/>
                        <a:t>,</a:t>
                      </a:r>
                      <a:r>
                        <a:rPr lang="fr-FR" sz="2400" dirty="0">
                          <a:solidFill>
                            <a:srgbClr val="00B050"/>
                          </a:solidFill>
                        </a:rPr>
                        <a:t>20</a:t>
                      </a:r>
                      <a:r>
                        <a:rPr lang="fr-FR" sz="2400" dirty="0"/>
                        <a:t>)</a:t>
                      </a:r>
                    </a:p>
                  </a:txBody>
                  <a:tcPr>
                    <a:solidFill>
                      <a:schemeClr val="bg1">
                        <a:lumMod val="95000"/>
                      </a:schemeClr>
                    </a:solidFill>
                  </a:tcPr>
                </a:tc>
                <a:extLst>
                  <a:ext uri="{0D108BD9-81ED-4DB2-BD59-A6C34878D82A}">
                    <a16:rowId xmlns:a16="http://schemas.microsoft.com/office/drawing/2014/main" val="10002"/>
                  </a:ext>
                </a:extLst>
              </a:tr>
              <a:tr h="605424">
                <a:tc vMerge="1">
                  <a:txBody>
                    <a:bodyPr/>
                    <a:lstStyle/>
                    <a:p>
                      <a:endParaRPr lang="fr-FR" dirty="0"/>
                    </a:p>
                  </a:txBody>
                  <a:tcPr>
                    <a:solidFill>
                      <a:schemeClr val="bg1">
                        <a:lumMod val="95000"/>
                      </a:schemeClr>
                    </a:solidFill>
                  </a:tcPr>
                </a:tc>
                <a:tc>
                  <a:txBody>
                    <a:bodyPr/>
                    <a:lstStyle/>
                    <a:p>
                      <a:r>
                        <a:rPr lang="fr-FR" sz="2400" b="1" dirty="0"/>
                        <a:t>Non agressive</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a:t>(</a:t>
                      </a:r>
                      <a:r>
                        <a:rPr lang="fr-FR" sz="2400" dirty="0">
                          <a:solidFill>
                            <a:srgbClr val="FF0000"/>
                          </a:solidFill>
                        </a:rPr>
                        <a:t>20</a:t>
                      </a:r>
                      <a:r>
                        <a:rPr lang="fr-FR" sz="2400" dirty="0"/>
                        <a:t>,</a:t>
                      </a:r>
                      <a:r>
                        <a:rPr lang="fr-FR" sz="2400" dirty="0">
                          <a:solidFill>
                            <a:srgbClr val="00B050"/>
                          </a:solidFill>
                        </a:rPr>
                        <a:t> 0</a:t>
                      </a:r>
                      <a:r>
                        <a:rPr lang="fr-FR" sz="2400" dirty="0"/>
                        <a:t>)</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a:t>(</a:t>
                      </a:r>
                      <a:r>
                        <a:rPr lang="fr-FR" sz="2400" dirty="0">
                          <a:solidFill>
                            <a:srgbClr val="FF0000"/>
                          </a:solidFill>
                        </a:rPr>
                        <a:t>10</a:t>
                      </a:r>
                      <a:r>
                        <a:rPr lang="fr-FR" sz="2400" dirty="0"/>
                        <a:t>,</a:t>
                      </a:r>
                      <a:r>
                        <a:rPr lang="fr-FR" sz="2400" dirty="0">
                          <a:solidFill>
                            <a:srgbClr val="00B050"/>
                          </a:solidFill>
                        </a:rPr>
                        <a:t>10</a:t>
                      </a:r>
                      <a:r>
                        <a:rPr lang="fr-FR" sz="2400" dirty="0"/>
                        <a:t>)</a:t>
                      </a:r>
                    </a:p>
                  </a:txBody>
                  <a:tcP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92695"/>
          </a:xfrm>
          <a:solidFill>
            <a:schemeClr val="bg1">
              <a:lumMod val="95000"/>
            </a:schemeClr>
          </a:solidFill>
        </p:spPr>
        <p:txBody>
          <a:bodyPr>
            <a:normAutofit fontScale="90000"/>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179512" y="980728"/>
            <a:ext cx="8964488" cy="6165304"/>
          </a:xfrm>
        </p:spPr>
        <p:txBody>
          <a:bodyPr>
            <a:normAutofit/>
          </a:bodyPr>
          <a:lstStyle/>
          <a:p>
            <a:pPr marL="514350" indent="-514350" algn="l"/>
            <a:r>
              <a:rPr lang="fr-FR" sz="3500" dirty="0">
                <a:solidFill>
                  <a:srgbClr val="0070C0"/>
                </a:solidFill>
              </a:rPr>
              <a:t>c) </a:t>
            </a:r>
            <a:r>
              <a:rPr lang="fr-FR" dirty="0">
                <a:solidFill>
                  <a:srgbClr val="0070C0"/>
                </a:solidFill>
              </a:rPr>
              <a:t>D’où vient la concentration ? Les barrières à l’entrée</a:t>
            </a:r>
          </a:p>
          <a:p>
            <a:pPr algn="l"/>
            <a:r>
              <a:rPr lang="fr-FR" sz="2800" dirty="0">
                <a:solidFill>
                  <a:schemeClr val="tx1"/>
                </a:solidFill>
              </a:rPr>
              <a:t>Barrières  à l’entrée : tout ce qui empêche la libre entrée dans un marché (</a:t>
            </a:r>
            <a:r>
              <a:rPr lang="fr-FR" sz="2800" b="1" dirty="0">
                <a:solidFill>
                  <a:schemeClr val="tx1"/>
                </a:solidFill>
              </a:rPr>
              <a:t>H4</a:t>
            </a:r>
            <a:r>
              <a:rPr lang="fr-FR" sz="2800" dirty="0">
                <a:solidFill>
                  <a:schemeClr val="tx1"/>
                </a:solidFill>
              </a:rPr>
              <a:t> non vérifiée)</a:t>
            </a:r>
          </a:p>
          <a:p>
            <a:pPr algn="l"/>
            <a:endParaRPr lang="fr-FR" sz="2800" u="sng" dirty="0">
              <a:solidFill>
                <a:schemeClr val="tx1"/>
              </a:solidFill>
            </a:endParaRPr>
          </a:p>
          <a:p>
            <a:pPr algn="l"/>
            <a:r>
              <a:rPr lang="fr-FR" sz="2800" u="sng" dirty="0">
                <a:solidFill>
                  <a:schemeClr val="tx1"/>
                </a:solidFill>
              </a:rPr>
              <a:t>Rendements infiniment croissants : le monopole naturel</a:t>
            </a:r>
          </a:p>
          <a:p>
            <a:pPr algn="l"/>
            <a:endParaRPr lang="fr-FR" sz="2800" u="sng" dirty="0">
              <a:solidFill>
                <a:schemeClr val="tx1"/>
              </a:solidFill>
            </a:endParaRPr>
          </a:p>
          <a:p>
            <a:pPr algn="l"/>
            <a:r>
              <a:rPr lang="fr-FR" sz="2800" dirty="0">
                <a:solidFill>
                  <a:srgbClr val="FF0000"/>
                </a:solidFill>
              </a:rPr>
              <a:t>Quelques rappels sur le fonctionnement de l’entreprise</a:t>
            </a:r>
            <a:r>
              <a:rPr lang="fr-FR" sz="2800" dirty="0">
                <a:solidFill>
                  <a:schemeClr val="tx1"/>
                </a:solidFill>
              </a:rPr>
              <a:t> =&gt; </a:t>
            </a:r>
            <a:r>
              <a:rPr lang="fr-FR" sz="2800" dirty="0">
                <a:solidFill>
                  <a:srgbClr val="0070C0"/>
                </a:solidFill>
              </a:rPr>
              <a:t>diapos suivantes</a:t>
            </a:r>
            <a:endParaRPr lang="fr-FR" sz="1800" dirty="0">
              <a:solidFill>
                <a:srgbClr val="0070C0"/>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12</a:t>
            </a:fld>
            <a:endParaRPr lang="fr-BE"/>
          </a:p>
        </p:txBody>
      </p:sp>
      <p:sp>
        <p:nvSpPr>
          <p:cNvPr id="6" name="Titre 1"/>
          <p:cNvSpPr txBox="1">
            <a:spLocks/>
          </p:cNvSpPr>
          <p:nvPr/>
        </p:nvSpPr>
        <p:spPr>
          <a:xfrm>
            <a:off x="0" y="1"/>
            <a:ext cx="9144000" cy="692695"/>
          </a:xfrm>
          <a:prstGeom prst="rect">
            <a:avLst/>
          </a:prstGeom>
          <a:solidFill>
            <a:schemeClr val="bg1">
              <a:lumMod val="95000"/>
            </a:schemeClr>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0A7A2C-1F8D-928E-C4A9-D726CF5F24EB}"/>
              </a:ext>
            </a:extLst>
          </p:cNvPr>
          <p:cNvSpPr>
            <a:spLocks noGrp="1"/>
          </p:cNvSpPr>
          <p:nvPr>
            <p:ph type="title"/>
          </p:nvPr>
        </p:nvSpPr>
        <p:spPr>
          <a:xfrm>
            <a:off x="0" y="0"/>
            <a:ext cx="9144000" cy="457199"/>
          </a:xfrm>
          <a:solidFill>
            <a:srgbClr val="FFFF00"/>
          </a:solidFill>
        </p:spPr>
        <p:txBody>
          <a:bodyPr>
            <a:normAutofit fontScale="90000"/>
          </a:bodyPr>
          <a:lstStyle/>
          <a:p>
            <a:r>
              <a:rPr lang="fr-FR" dirty="0">
                <a:solidFill>
                  <a:srgbClr val="FF0000"/>
                </a:solidFill>
              </a:rPr>
              <a:t>Rappels</a:t>
            </a:r>
          </a:p>
        </p:txBody>
      </p:sp>
      <p:sp>
        <p:nvSpPr>
          <p:cNvPr id="3" name="Espace réservé du contenu 2">
            <a:extLst>
              <a:ext uri="{FF2B5EF4-FFF2-40B4-BE49-F238E27FC236}">
                <a16:creationId xmlns:a16="http://schemas.microsoft.com/office/drawing/2014/main" id="{940047BB-A18A-4013-6EC2-F15877CE1E18}"/>
              </a:ext>
            </a:extLst>
          </p:cNvPr>
          <p:cNvSpPr>
            <a:spLocks noGrp="1"/>
          </p:cNvSpPr>
          <p:nvPr>
            <p:ph idx="1"/>
          </p:nvPr>
        </p:nvSpPr>
        <p:spPr>
          <a:xfrm>
            <a:off x="0" y="731838"/>
            <a:ext cx="8686800" cy="6126162"/>
          </a:xfrm>
        </p:spPr>
        <p:txBody>
          <a:bodyPr>
            <a:normAutofit fontScale="92500" lnSpcReduction="10000"/>
          </a:bodyPr>
          <a:lstStyle/>
          <a:p>
            <a:r>
              <a:rPr lang="fr-FR" b="1" dirty="0"/>
              <a:t>Coût moyen</a:t>
            </a:r>
            <a:r>
              <a:rPr lang="fr-FR" dirty="0"/>
              <a:t> = coût moyen par unité produite = « </a:t>
            </a:r>
            <a:r>
              <a:rPr lang="fr-FR" b="1" dirty="0"/>
              <a:t>coût unitaire </a:t>
            </a:r>
            <a:r>
              <a:rPr lang="fr-FR" dirty="0"/>
              <a:t>» ou encore « prix de revient »  ; calculé comme la somme des coûts divisée par le nombre d’unités produites</a:t>
            </a:r>
          </a:p>
          <a:p>
            <a:r>
              <a:rPr lang="fr-FR" b="1" dirty="0"/>
              <a:t>Coût marginal</a:t>
            </a:r>
            <a:r>
              <a:rPr lang="fr-FR" dirty="0"/>
              <a:t> : coût de la dernière unité produite </a:t>
            </a:r>
          </a:p>
          <a:p>
            <a:pPr marL="0" indent="0">
              <a:buNone/>
            </a:pPr>
            <a:endParaRPr lang="fr-FR" dirty="0"/>
          </a:p>
          <a:p>
            <a:pPr marL="0" indent="0">
              <a:buNone/>
            </a:pPr>
            <a:r>
              <a:rPr lang="fr-FR" dirty="0"/>
              <a:t>&gt;&gt;&gt;&gt;  tant que le coût marginal est inférieur au coût moyen, le coût moyen baisse</a:t>
            </a:r>
          </a:p>
          <a:p>
            <a:pPr marL="0" indent="0">
              <a:buNone/>
            </a:pPr>
            <a:endParaRPr lang="fr-FR" dirty="0"/>
          </a:p>
          <a:p>
            <a:pPr marL="0" indent="0">
              <a:buNone/>
            </a:pPr>
            <a:r>
              <a:rPr lang="fr-FR" dirty="0"/>
              <a:t>Quand le coût moyen baisse = </a:t>
            </a:r>
            <a:r>
              <a:rPr lang="fr-FR" b="1" dirty="0"/>
              <a:t>rendements (d’échelle) croissants</a:t>
            </a:r>
            <a:r>
              <a:rPr lang="fr-FR" dirty="0"/>
              <a:t> (ou encore </a:t>
            </a:r>
            <a:r>
              <a:rPr lang="fr-FR" b="1" dirty="0"/>
              <a:t>« économie d’échelle »</a:t>
            </a:r>
            <a:r>
              <a:rPr lang="fr-FR" dirty="0"/>
              <a:t>) : plus la quantité produite est importante, plus le coût unitaire (le prix de revient) est faible =&gt; </a:t>
            </a:r>
            <a:r>
              <a:rPr lang="fr-FR" dirty="0">
                <a:solidFill>
                  <a:srgbClr val="0070C0"/>
                </a:solidFill>
              </a:rPr>
              <a:t>Figure diapo suivante</a:t>
            </a:r>
          </a:p>
        </p:txBody>
      </p:sp>
      <p:sp>
        <p:nvSpPr>
          <p:cNvPr id="4" name="Espace réservé du pied de page 3">
            <a:extLst>
              <a:ext uri="{FF2B5EF4-FFF2-40B4-BE49-F238E27FC236}">
                <a16:creationId xmlns:a16="http://schemas.microsoft.com/office/drawing/2014/main" id="{8BDF9154-54AD-DBAD-3061-A9CA5164FCCA}"/>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734AC3AB-AC0F-5B5C-DF92-4399984F10C6}"/>
              </a:ext>
            </a:extLst>
          </p:cNvPr>
          <p:cNvSpPr>
            <a:spLocks noGrp="1"/>
          </p:cNvSpPr>
          <p:nvPr>
            <p:ph type="sldNum" sz="quarter" idx="12"/>
          </p:nvPr>
        </p:nvSpPr>
        <p:spPr/>
        <p:txBody>
          <a:bodyPr/>
          <a:lstStyle/>
          <a:p>
            <a:fld id="{CF4668DC-857F-487D-BFFA-8C0CA5037977}" type="slidenum">
              <a:rPr lang="fr-BE" smtClean="0"/>
              <a:pPr/>
              <a:t>13</a:t>
            </a:fld>
            <a:endParaRPr lang="fr-BE"/>
          </a:p>
        </p:txBody>
      </p:sp>
    </p:spTree>
    <p:extLst>
      <p:ext uri="{BB962C8B-B14F-4D97-AF65-F5344CB8AC3E}">
        <p14:creationId xmlns:p14="http://schemas.microsoft.com/office/powerpoint/2010/main" val="3577214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085581-35B4-40E2-1BBB-A3D183B3776E}"/>
              </a:ext>
            </a:extLst>
          </p:cNvPr>
          <p:cNvSpPr>
            <a:spLocks noGrp="1"/>
          </p:cNvSpPr>
          <p:nvPr>
            <p:ph type="title"/>
          </p:nvPr>
        </p:nvSpPr>
        <p:spPr/>
        <p:txBody>
          <a:bodyPr/>
          <a:lstStyle/>
          <a:p>
            <a:endParaRPr lang="fr-FR"/>
          </a:p>
        </p:txBody>
      </p:sp>
      <p:pic>
        <p:nvPicPr>
          <p:cNvPr id="7" name="Espace réservé du contenu 6">
            <a:extLst>
              <a:ext uri="{FF2B5EF4-FFF2-40B4-BE49-F238E27FC236}">
                <a16:creationId xmlns:a16="http://schemas.microsoft.com/office/drawing/2014/main" id="{386F3BFC-03E3-3738-73F7-D16088F46C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469551"/>
            <a:ext cx="6275040" cy="6040791"/>
          </a:xfrm>
        </p:spPr>
      </p:pic>
      <p:sp>
        <p:nvSpPr>
          <p:cNvPr id="4" name="Espace réservé du pied de page 3">
            <a:extLst>
              <a:ext uri="{FF2B5EF4-FFF2-40B4-BE49-F238E27FC236}">
                <a16:creationId xmlns:a16="http://schemas.microsoft.com/office/drawing/2014/main" id="{966CACEC-A04F-2826-D11F-BB99F92BF78F}"/>
              </a:ext>
            </a:extLst>
          </p:cNvPr>
          <p:cNvSpPr>
            <a:spLocks noGrp="1"/>
          </p:cNvSpPr>
          <p:nvPr>
            <p:ph type="ftr" sz="quarter" idx="11"/>
          </p:nvPr>
        </p:nvSpPr>
        <p:spPr/>
        <p:txBody>
          <a:bodyPr/>
          <a:lstStyle/>
          <a:p>
            <a:endParaRPr lang="fr-BE" dirty="0"/>
          </a:p>
        </p:txBody>
      </p:sp>
      <p:sp>
        <p:nvSpPr>
          <p:cNvPr id="5" name="Espace réservé du numéro de diapositive 4">
            <a:extLst>
              <a:ext uri="{FF2B5EF4-FFF2-40B4-BE49-F238E27FC236}">
                <a16:creationId xmlns:a16="http://schemas.microsoft.com/office/drawing/2014/main" id="{6291091A-D50D-CE16-BA0F-F709C4E8D4DD}"/>
              </a:ext>
            </a:extLst>
          </p:cNvPr>
          <p:cNvSpPr>
            <a:spLocks noGrp="1"/>
          </p:cNvSpPr>
          <p:nvPr>
            <p:ph type="sldNum" sz="quarter" idx="12"/>
          </p:nvPr>
        </p:nvSpPr>
        <p:spPr/>
        <p:txBody>
          <a:bodyPr/>
          <a:lstStyle/>
          <a:p>
            <a:fld id="{CF4668DC-857F-487D-BFFA-8C0CA5037977}" type="slidenum">
              <a:rPr lang="fr-BE" smtClean="0"/>
              <a:pPr/>
              <a:t>14</a:t>
            </a:fld>
            <a:endParaRPr lang="fr-BE"/>
          </a:p>
        </p:txBody>
      </p:sp>
    </p:spTree>
    <p:extLst>
      <p:ext uri="{BB962C8B-B14F-4D97-AF65-F5344CB8AC3E}">
        <p14:creationId xmlns:p14="http://schemas.microsoft.com/office/powerpoint/2010/main" val="3622492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0A7A2C-1F8D-928E-C4A9-D726CF5F24EB}"/>
              </a:ext>
            </a:extLst>
          </p:cNvPr>
          <p:cNvSpPr>
            <a:spLocks noGrp="1"/>
          </p:cNvSpPr>
          <p:nvPr>
            <p:ph type="title"/>
          </p:nvPr>
        </p:nvSpPr>
        <p:spPr>
          <a:xfrm>
            <a:off x="0" y="1"/>
            <a:ext cx="9144000" cy="501652"/>
          </a:xfrm>
          <a:solidFill>
            <a:srgbClr val="FFFF00"/>
          </a:solidFill>
        </p:spPr>
        <p:txBody>
          <a:bodyPr>
            <a:normAutofit fontScale="90000"/>
          </a:bodyPr>
          <a:lstStyle/>
          <a:p>
            <a:r>
              <a:rPr lang="fr-FR" dirty="0">
                <a:solidFill>
                  <a:srgbClr val="FF0000"/>
                </a:solidFill>
              </a:rPr>
              <a:t>Rappels</a:t>
            </a:r>
          </a:p>
        </p:txBody>
      </p:sp>
      <p:sp>
        <p:nvSpPr>
          <p:cNvPr id="3" name="Espace réservé du contenu 2">
            <a:extLst>
              <a:ext uri="{FF2B5EF4-FFF2-40B4-BE49-F238E27FC236}">
                <a16:creationId xmlns:a16="http://schemas.microsoft.com/office/drawing/2014/main" id="{940047BB-A18A-4013-6EC2-F15877CE1E18}"/>
              </a:ext>
            </a:extLst>
          </p:cNvPr>
          <p:cNvSpPr>
            <a:spLocks noGrp="1"/>
          </p:cNvSpPr>
          <p:nvPr>
            <p:ph idx="1"/>
          </p:nvPr>
        </p:nvSpPr>
        <p:spPr>
          <a:xfrm>
            <a:off x="0" y="548680"/>
            <a:ext cx="9144000" cy="5976664"/>
          </a:xfrm>
        </p:spPr>
        <p:txBody>
          <a:bodyPr>
            <a:normAutofit lnSpcReduction="10000"/>
          </a:bodyPr>
          <a:lstStyle/>
          <a:p>
            <a:pPr marL="0" indent="0">
              <a:buNone/>
            </a:pPr>
            <a:r>
              <a:rPr lang="fr-FR" dirty="0"/>
              <a:t>Le coût (moyen ou marginal), est la somme des :</a:t>
            </a:r>
          </a:p>
          <a:p>
            <a:pPr>
              <a:buFontTx/>
              <a:buChar char="-"/>
            </a:pPr>
            <a:r>
              <a:rPr lang="fr-FR" b="1" dirty="0"/>
              <a:t>Coûts fixes </a:t>
            </a:r>
            <a:r>
              <a:rPr lang="fr-FR" dirty="0"/>
              <a:t>: la somme des coûts fixes est indépendante du nombre d’unités produites : le coût fixe par unité produite, soit le coût fixe moyen, est décroissant avec le nombre d’unités (= quantités) produites =&gt; rendements d’échelle croissants</a:t>
            </a:r>
          </a:p>
          <a:p>
            <a:pPr>
              <a:buFontTx/>
              <a:buChar char="-"/>
            </a:pPr>
            <a:r>
              <a:rPr lang="fr-FR" b="1" dirty="0"/>
              <a:t>Coûts variables </a:t>
            </a:r>
            <a:r>
              <a:rPr lang="fr-FR" dirty="0"/>
              <a:t>: ils sont proportionnels aux quantités produites ; s’ils sont strictement proportionnels =&gt; le coût variable par unité produite est constant, il ne varie pas en fonction des quantités produites</a:t>
            </a:r>
          </a:p>
          <a:p>
            <a:pPr marL="0" indent="0">
              <a:buNone/>
            </a:pPr>
            <a:endParaRPr lang="fr-FR" dirty="0"/>
          </a:p>
          <a:p>
            <a:pPr marL="0" indent="0">
              <a:buNone/>
            </a:pPr>
            <a:endParaRPr lang="fr-FR" dirty="0"/>
          </a:p>
          <a:p>
            <a:pPr marL="0" indent="0">
              <a:buNone/>
            </a:pPr>
            <a:endParaRPr lang="fr-FR" dirty="0"/>
          </a:p>
        </p:txBody>
      </p:sp>
      <p:sp>
        <p:nvSpPr>
          <p:cNvPr id="4" name="Espace réservé du pied de page 3">
            <a:extLst>
              <a:ext uri="{FF2B5EF4-FFF2-40B4-BE49-F238E27FC236}">
                <a16:creationId xmlns:a16="http://schemas.microsoft.com/office/drawing/2014/main" id="{8BDF9154-54AD-DBAD-3061-A9CA5164FCCA}"/>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734AC3AB-AC0F-5B5C-DF92-4399984F10C6}"/>
              </a:ext>
            </a:extLst>
          </p:cNvPr>
          <p:cNvSpPr>
            <a:spLocks noGrp="1"/>
          </p:cNvSpPr>
          <p:nvPr>
            <p:ph type="sldNum" sz="quarter" idx="12"/>
          </p:nvPr>
        </p:nvSpPr>
        <p:spPr/>
        <p:txBody>
          <a:bodyPr/>
          <a:lstStyle/>
          <a:p>
            <a:fld id="{CF4668DC-857F-487D-BFFA-8C0CA5037977}" type="slidenum">
              <a:rPr lang="fr-BE" smtClean="0"/>
              <a:pPr/>
              <a:t>15</a:t>
            </a:fld>
            <a:endParaRPr lang="fr-BE"/>
          </a:p>
        </p:txBody>
      </p:sp>
    </p:spTree>
    <p:extLst>
      <p:ext uri="{BB962C8B-B14F-4D97-AF65-F5344CB8AC3E}">
        <p14:creationId xmlns:p14="http://schemas.microsoft.com/office/powerpoint/2010/main" val="2975236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0A7A2C-1F8D-928E-C4A9-D726CF5F24EB}"/>
              </a:ext>
            </a:extLst>
          </p:cNvPr>
          <p:cNvSpPr>
            <a:spLocks noGrp="1"/>
          </p:cNvSpPr>
          <p:nvPr>
            <p:ph type="title"/>
          </p:nvPr>
        </p:nvSpPr>
        <p:spPr>
          <a:xfrm>
            <a:off x="0" y="1"/>
            <a:ext cx="9144000" cy="501652"/>
          </a:xfrm>
          <a:solidFill>
            <a:srgbClr val="FFFF00"/>
          </a:solidFill>
        </p:spPr>
        <p:txBody>
          <a:bodyPr>
            <a:normAutofit fontScale="90000"/>
          </a:bodyPr>
          <a:lstStyle/>
          <a:p>
            <a:r>
              <a:rPr lang="fr-FR" dirty="0">
                <a:solidFill>
                  <a:srgbClr val="FF0000"/>
                </a:solidFill>
              </a:rPr>
              <a:t>Rappels</a:t>
            </a:r>
          </a:p>
        </p:txBody>
      </p:sp>
      <p:sp>
        <p:nvSpPr>
          <p:cNvPr id="3" name="Espace réservé du contenu 2">
            <a:extLst>
              <a:ext uri="{FF2B5EF4-FFF2-40B4-BE49-F238E27FC236}">
                <a16:creationId xmlns:a16="http://schemas.microsoft.com/office/drawing/2014/main" id="{940047BB-A18A-4013-6EC2-F15877CE1E18}"/>
              </a:ext>
            </a:extLst>
          </p:cNvPr>
          <p:cNvSpPr>
            <a:spLocks noGrp="1"/>
          </p:cNvSpPr>
          <p:nvPr>
            <p:ph idx="1"/>
          </p:nvPr>
        </p:nvSpPr>
        <p:spPr>
          <a:xfrm>
            <a:off x="0" y="548680"/>
            <a:ext cx="9144000" cy="5976664"/>
          </a:xfrm>
        </p:spPr>
        <p:txBody>
          <a:bodyPr>
            <a:normAutofit/>
          </a:bodyPr>
          <a:lstStyle/>
          <a:p>
            <a:pPr marL="0" indent="0">
              <a:buNone/>
            </a:pPr>
            <a:r>
              <a:rPr lang="fr-FR" b="1" dirty="0"/>
              <a:t>Ex</a:t>
            </a:r>
            <a:r>
              <a:rPr lang="fr-FR" dirty="0"/>
              <a:t>. </a:t>
            </a:r>
            <a:r>
              <a:rPr lang="fr-FR" dirty="0">
                <a:solidFill>
                  <a:srgbClr val="0070C0"/>
                </a:solidFill>
              </a:rPr>
              <a:t>Une entreprise automobile</a:t>
            </a:r>
          </a:p>
          <a:p>
            <a:pPr>
              <a:buFontTx/>
              <a:buChar char="-"/>
            </a:pPr>
            <a:r>
              <a:rPr lang="fr-FR" b="1" dirty="0"/>
              <a:t>Coûts fixes </a:t>
            </a:r>
            <a:r>
              <a:rPr lang="fr-FR" dirty="0"/>
              <a:t>: 100 millions € de bâtiments, 50 millions € d’équipements, 50 millions de R&amp;D ; total = 200 millions € ; durée de vie des bâtiments et équipements et R&amp;D = 10 ans =&gt; somme des coûts fixes par an = 20 millions €  à répartir sur le nombre de voitures produites</a:t>
            </a:r>
          </a:p>
          <a:p>
            <a:pPr>
              <a:buFontTx/>
              <a:buChar char="-"/>
            </a:pPr>
            <a:r>
              <a:rPr lang="fr-FR" b="1" dirty="0"/>
              <a:t>Coûts variables </a:t>
            </a:r>
            <a:r>
              <a:rPr lang="fr-FR" dirty="0"/>
              <a:t>: électricité, heures de travail, consommations intermédiaires (peinture, métal, composantes…) = 8000€ par voiture</a:t>
            </a:r>
          </a:p>
          <a:p>
            <a:pPr marL="0" indent="0">
              <a:buNone/>
            </a:pPr>
            <a:endParaRPr lang="fr-FR" dirty="0"/>
          </a:p>
          <a:p>
            <a:pPr marL="0" indent="0">
              <a:buNone/>
            </a:pPr>
            <a:endParaRPr lang="fr-FR" dirty="0"/>
          </a:p>
          <a:p>
            <a:pPr marL="0" indent="0">
              <a:buNone/>
            </a:pPr>
            <a:endParaRPr lang="fr-FR" dirty="0"/>
          </a:p>
        </p:txBody>
      </p:sp>
      <p:sp>
        <p:nvSpPr>
          <p:cNvPr id="4" name="Espace réservé du pied de page 3">
            <a:extLst>
              <a:ext uri="{FF2B5EF4-FFF2-40B4-BE49-F238E27FC236}">
                <a16:creationId xmlns:a16="http://schemas.microsoft.com/office/drawing/2014/main" id="{8BDF9154-54AD-DBAD-3061-A9CA5164FCCA}"/>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734AC3AB-AC0F-5B5C-DF92-4399984F10C6}"/>
              </a:ext>
            </a:extLst>
          </p:cNvPr>
          <p:cNvSpPr>
            <a:spLocks noGrp="1"/>
          </p:cNvSpPr>
          <p:nvPr>
            <p:ph type="sldNum" sz="quarter" idx="12"/>
          </p:nvPr>
        </p:nvSpPr>
        <p:spPr/>
        <p:txBody>
          <a:bodyPr/>
          <a:lstStyle/>
          <a:p>
            <a:fld id="{CF4668DC-857F-487D-BFFA-8C0CA5037977}" type="slidenum">
              <a:rPr lang="fr-BE" smtClean="0"/>
              <a:pPr/>
              <a:t>16</a:t>
            </a:fld>
            <a:endParaRPr lang="fr-BE"/>
          </a:p>
        </p:txBody>
      </p:sp>
    </p:spTree>
    <p:extLst>
      <p:ext uri="{BB962C8B-B14F-4D97-AF65-F5344CB8AC3E}">
        <p14:creationId xmlns:p14="http://schemas.microsoft.com/office/powerpoint/2010/main" val="1686890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0A7A2C-1F8D-928E-C4A9-D726CF5F24EB}"/>
              </a:ext>
            </a:extLst>
          </p:cNvPr>
          <p:cNvSpPr>
            <a:spLocks noGrp="1"/>
          </p:cNvSpPr>
          <p:nvPr>
            <p:ph type="title"/>
          </p:nvPr>
        </p:nvSpPr>
        <p:spPr>
          <a:xfrm>
            <a:off x="0" y="1"/>
            <a:ext cx="9144000" cy="501652"/>
          </a:xfrm>
          <a:solidFill>
            <a:srgbClr val="FFFF00"/>
          </a:solidFill>
        </p:spPr>
        <p:txBody>
          <a:bodyPr>
            <a:normAutofit fontScale="90000"/>
          </a:bodyPr>
          <a:lstStyle/>
          <a:p>
            <a:r>
              <a:rPr lang="fr-FR" dirty="0">
                <a:solidFill>
                  <a:srgbClr val="FF0000"/>
                </a:solidFill>
              </a:rPr>
              <a:t>Rappels</a:t>
            </a:r>
          </a:p>
        </p:txBody>
      </p:sp>
      <p:sp>
        <p:nvSpPr>
          <p:cNvPr id="3" name="Espace réservé du contenu 2">
            <a:extLst>
              <a:ext uri="{FF2B5EF4-FFF2-40B4-BE49-F238E27FC236}">
                <a16:creationId xmlns:a16="http://schemas.microsoft.com/office/drawing/2014/main" id="{940047BB-A18A-4013-6EC2-F15877CE1E18}"/>
              </a:ext>
            </a:extLst>
          </p:cNvPr>
          <p:cNvSpPr>
            <a:spLocks noGrp="1"/>
          </p:cNvSpPr>
          <p:nvPr>
            <p:ph idx="1"/>
          </p:nvPr>
        </p:nvSpPr>
        <p:spPr>
          <a:xfrm>
            <a:off x="0" y="548680"/>
            <a:ext cx="9144000" cy="5976664"/>
          </a:xfrm>
        </p:spPr>
        <p:txBody>
          <a:bodyPr>
            <a:normAutofit/>
          </a:bodyPr>
          <a:lstStyle/>
          <a:p>
            <a:pPr marL="0" indent="0">
              <a:buNone/>
            </a:pPr>
            <a:endParaRPr lang="fr-FR" dirty="0"/>
          </a:p>
          <a:p>
            <a:pPr marL="0" indent="0">
              <a:buNone/>
            </a:pPr>
            <a:endParaRPr lang="fr-FR" dirty="0"/>
          </a:p>
          <a:p>
            <a:pPr marL="0" indent="0">
              <a:buNone/>
            </a:pPr>
            <a:endParaRPr lang="fr-FR" dirty="0"/>
          </a:p>
        </p:txBody>
      </p:sp>
      <p:sp>
        <p:nvSpPr>
          <p:cNvPr id="4" name="Espace réservé du pied de page 3">
            <a:extLst>
              <a:ext uri="{FF2B5EF4-FFF2-40B4-BE49-F238E27FC236}">
                <a16:creationId xmlns:a16="http://schemas.microsoft.com/office/drawing/2014/main" id="{8BDF9154-54AD-DBAD-3061-A9CA5164FCCA}"/>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734AC3AB-AC0F-5B5C-DF92-4399984F10C6}"/>
              </a:ext>
            </a:extLst>
          </p:cNvPr>
          <p:cNvSpPr>
            <a:spLocks noGrp="1"/>
          </p:cNvSpPr>
          <p:nvPr>
            <p:ph type="sldNum" sz="quarter" idx="12"/>
          </p:nvPr>
        </p:nvSpPr>
        <p:spPr/>
        <p:txBody>
          <a:bodyPr/>
          <a:lstStyle/>
          <a:p>
            <a:fld id="{CF4668DC-857F-487D-BFFA-8C0CA5037977}" type="slidenum">
              <a:rPr lang="fr-BE" smtClean="0"/>
              <a:pPr/>
              <a:t>17</a:t>
            </a:fld>
            <a:endParaRPr lang="fr-BE"/>
          </a:p>
        </p:txBody>
      </p:sp>
      <p:graphicFrame>
        <p:nvGraphicFramePr>
          <p:cNvPr id="7" name="Tableau 7">
            <a:extLst>
              <a:ext uri="{FF2B5EF4-FFF2-40B4-BE49-F238E27FC236}">
                <a16:creationId xmlns:a16="http://schemas.microsoft.com/office/drawing/2014/main" id="{0F6E168E-F254-D125-04BA-60FF96FBBC31}"/>
              </a:ext>
            </a:extLst>
          </p:cNvPr>
          <p:cNvGraphicFramePr>
            <a:graphicFrameLocks noGrp="1"/>
          </p:cNvGraphicFramePr>
          <p:nvPr>
            <p:extLst>
              <p:ext uri="{D42A27DB-BD31-4B8C-83A1-F6EECF244321}">
                <p14:modId xmlns:p14="http://schemas.microsoft.com/office/powerpoint/2010/main" val="3380591656"/>
              </p:ext>
            </p:extLst>
          </p:nvPr>
        </p:nvGraphicFramePr>
        <p:xfrm>
          <a:off x="251520" y="1397000"/>
          <a:ext cx="8640959" cy="5022696"/>
        </p:xfrm>
        <a:graphic>
          <a:graphicData uri="http://schemas.openxmlformats.org/drawingml/2006/table">
            <a:tbl>
              <a:tblPr firstRow="1" bandRow="1">
                <a:tableStyleId>{5C22544A-7EE6-4342-B048-85BDC9FD1C3A}</a:tableStyleId>
              </a:tblPr>
              <a:tblGrid>
                <a:gridCol w="3501079">
                  <a:extLst>
                    <a:ext uri="{9D8B030D-6E8A-4147-A177-3AD203B41FA5}">
                      <a16:colId xmlns:a16="http://schemas.microsoft.com/office/drawing/2014/main" val="1304984561"/>
                    </a:ext>
                  </a:extLst>
                </a:gridCol>
                <a:gridCol w="2532695">
                  <a:extLst>
                    <a:ext uri="{9D8B030D-6E8A-4147-A177-3AD203B41FA5}">
                      <a16:colId xmlns:a16="http://schemas.microsoft.com/office/drawing/2014/main" val="2710668218"/>
                    </a:ext>
                  </a:extLst>
                </a:gridCol>
                <a:gridCol w="2607185">
                  <a:extLst>
                    <a:ext uri="{9D8B030D-6E8A-4147-A177-3AD203B41FA5}">
                      <a16:colId xmlns:a16="http://schemas.microsoft.com/office/drawing/2014/main" val="1998802228"/>
                    </a:ext>
                  </a:extLst>
                </a:gridCol>
              </a:tblGrid>
              <a:tr h="1156072">
                <a:tc>
                  <a:txBody>
                    <a:bodyPr/>
                    <a:lstStyle/>
                    <a:p>
                      <a:endParaRPr lang="fr-FR"/>
                    </a:p>
                  </a:txBody>
                  <a:tcPr/>
                </a:tc>
                <a:tc>
                  <a:txBody>
                    <a:bodyPr/>
                    <a:lstStyle/>
                    <a:p>
                      <a:pPr algn="ctr"/>
                      <a:r>
                        <a:rPr lang="fr-FR" sz="2800" dirty="0"/>
                        <a:t>10 000 voitures par an</a:t>
                      </a:r>
                    </a:p>
                  </a:txBody>
                  <a:tcPr/>
                </a:tc>
                <a:tc>
                  <a:txBody>
                    <a:bodyPr/>
                    <a:lstStyle/>
                    <a:p>
                      <a:pPr algn="ctr"/>
                      <a:r>
                        <a:rPr lang="fr-FR" sz="2800" dirty="0"/>
                        <a:t>  100 000 voitures par an</a:t>
                      </a:r>
                    </a:p>
                  </a:txBody>
                  <a:tcPr/>
                </a:tc>
                <a:extLst>
                  <a:ext uri="{0D108BD9-81ED-4DB2-BD59-A6C34878D82A}">
                    <a16:rowId xmlns:a16="http://schemas.microsoft.com/office/drawing/2014/main" val="734398280"/>
                  </a:ext>
                </a:extLst>
              </a:tr>
              <a:tr h="1156072">
                <a:tc>
                  <a:txBody>
                    <a:bodyPr/>
                    <a:lstStyle/>
                    <a:p>
                      <a:r>
                        <a:rPr lang="fr-FR" sz="3200" dirty="0"/>
                        <a:t>Coût fixe par unité produite</a:t>
                      </a:r>
                    </a:p>
                  </a:txBody>
                  <a:tcPr/>
                </a:tc>
                <a:tc>
                  <a:txBody>
                    <a:bodyPr/>
                    <a:lstStyle/>
                    <a:p>
                      <a:pPr algn="ctr"/>
                      <a:r>
                        <a:rPr lang="fr-FR" sz="3200" dirty="0"/>
                        <a:t>2000€</a:t>
                      </a:r>
                    </a:p>
                  </a:txBody>
                  <a:tcPr/>
                </a:tc>
                <a:tc>
                  <a:txBody>
                    <a:bodyPr/>
                    <a:lstStyle/>
                    <a:p>
                      <a:pPr algn="ctr"/>
                      <a:r>
                        <a:rPr lang="fr-FR" sz="3200" dirty="0"/>
                        <a:t>200€</a:t>
                      </a:r>
                    </a:p>
                  </a:txBody>
                  <a:tcPr/>
                </a:tc>
                <a:extLst>
                  <a:ext uri="{0D108BD9-81ED-4DB2-BD59-A6C34878D82A}">
                    <a16:rowId xmlns:a16="http://schemas.microsoft.com/office/drawing/2014/main" val="3530942161"/>
                  </a:ext>
                </a:extLst>
              </a:tr>
              <a:tr h="1156072">
                <a:tc>
                  <a:txBody>
                    <a:bodyPr/>
                    <a:lstStyle/>
                    <a:p>
                      <a:r>
                        <a:rPr lang="fr-FR" sz="3200" dirty="0"/>
                        <a:t>Coût variable par unité produite</a:t>
                      </a:r>
                    </a:p>
                  </a:txBody>
                  <a:tcPr/>
                </a:tc>
                <a:tc>
                  <a:txBody>
                    <a:bodyPr/>
                    <a:lstStyle/>
                    <a:p>
                      <a:pPr algn="ctr"/>
                      <a:r>
                        <a:rPr lang="fr-FR" sz="3200" dirty="0"/>
                        <a:t>8000€</a:t>
                      </a:r>
                    </a:p>
                  </a:txBody>
                  <a:tcPr/>
                </a:tc>
                <a:tc>
                  <a:txBody>
                    <a:bodyPr/>
                    <a:lstStyle/>
                    <a:p>
                      <a:pPr algn="ctr"/>
                      <a:r>
                        <a:rPr lang="fr-FR" sz="3200" dirty="0"/>
                        <a:t>8000€</a:t>
                      </a:r>
                    </a:p>
                  </a:txBody>
                  <a:tcPr/>
                </a:tc>
                <a:extLst>
                  <a:ext uri="{0D108BD9-81ED-4DB2-BD59-A6C34878D82A}">
                    <a16:rowId xmlns:a16="http://schemas.microsoft.com/office/drawing/2014/main" val="1212415899"/>
                  </a:ext>
                </a:extLst>
              </a:tr>
              <a:tr h="1156072">
                <a:tc>
                  <a:txBody>
                    <a:bodyPr/>
                    <a:lstStyle/>
                    <a:p>
                      <a:r>
                        <a:rPr lang="fr-FR" sz="3200" b="1" dirty="0"/>
                        <a:t>Coût total par unité produite = coût moyen</a:t>
                      </a:r>
                    </a:p>
                  </a:txBody>
                  <a:tcPr/>
                </a:tc>
                <a:tc>
                  <a:txBody>
                    <a:bodyPr/>
                    <a:lstStyle/>
                    <a:p>
                      <a:pPr algn="ctr"/>
                      <a:endParaRPr lang="fr-FR" sz="3200" b="1" dirty="0"/>
                    </a:p>
                    <a:p>
                      <a:pPr algn="ctr"/>
                      <a:r>
                        <a:rPr lang="fr-FR" sz="3200" b="1" dirty="0"/>
                        <a:t>10 000€</a:t>
                      </a:r>
                    </a:p>
                  </a:txBody>
                  <a:tcPr/>
                </a:tc>
                <a:tc>
                  <a:txBody>
                    <a:bodyPr/>
                    <a:lstStyle/>
                    <a:p>
                      <a:pPr algn="ctr"/>
                      <a:endParaRPr lang="fr-FR" sz="3200" b="1" dirty="0"/>
                    </a:p>
                    <a:p>
                      <a:pPr algn="ctr"/>
                      <a:r>
                        <a:rPr lang="fr-FR" sz="3200" b="1" dirty="0"/>
                        <a:t>8200 €</a:t>
                      </a:r>
                    </a:p>
                  </a:txBody>
                  <a:tcPr/>
                </a:tc>
                <a:extLst>
                  <a:ext uri="{0D108BD9-81ED-4DB2-BD59-A6C34878D82A}">
                    <a16:rowId xmlns:a16="http://schemas.microsoft.com/office/drawing/2014/main" val="512403561"/>
                  </a:ext>
                </a:extLst>
              </a:tr>
            </a:tbl>
          </a:graphicData>
        </a:graphic>
      </p:graphicFrame>
    </p:spTree>
    <p:extLst>
      <p:ext uri="{BB962C8B-B14F-4D97-AF65-F5344CB8AC3E}">
        <p14:creationId xmlns:p14="http://schemas.microsoft.com/office/powerpoint/2010/main" val="3578911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92695"/>
          </a:xfrm>
          <a:solidFill>
            <a:schemeClr val="bg1">
              <a:lumMod val="95000"/>
            </a:schemeClr>
          </a:solidFill>
        </p:spPr>
        <p:txBody>
          <a:bodyPr>
            <a:normAutofit fontScale="90000"/>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179512" y="692696"/>
            <a:ext cx="8964488" cy="6165304"/>
          </a:xfrm>
        </p:spPr>
        <p:txBody>
          <a:bodyPr>
            <a:normAutofit/>
          </a:bodyPr>
          <a:lstStyle/>
          <a:p>
            <a:pPr marL="514350" indent="-514350" algn="l"/>
            <a:endParaRPr lang="fr-FR" sz="2800" dirty="0">
              <a:solidFill>
                <a:schemeClr val="tx1"/>
              </a:solidFill>
            </a:endParaRPr>
          </a:p>
          <a:p>
            <a:pPr marL="514350" indent="-514350" algn="l"/>
            <a:r>
              <a:rPr lang="fr-FR" sz="2800" dirty="0">
                <a:solidFill>
                  <a:schemeClr val="tx1"/>
                </a:solidFill>
              </a:rPr>
              <a:t>Situation de </a:t>
            </a:r>
            <a:r>
              <a:rPr lang="fr-FR" sz="2800" b="1" dirty="0">
                <a:solidFill>
                  <a:schemeClr val="tx1"/>
                </a:solidFill>
              </a:rPr>
              <a:t>monopole naturel</a:t>
            </a:r>
            <a:r>
              <a:rPr lang="fr-FR" sz="2800" dirty="0">
                <a:solidFill>
                  <a:schemeClr val="tx1"/>
                </a:solidFill>
              </a:rPr>
              <a:t> : si une entreprise peut à elle toute seule produire toute la quantité demandée (</a:t>
            </a:r>
            <a:r>
              <a:rPr lang="fr-FR" sz="2800" dirty="0" err="1">
                <a:solidFill>
                  <a:schemeClr val="tx1"/>
                </a:solidFill>
              </a:rPr>
              <a:t>Q</a:t>
            </a:r>
            <a:r>
              <a:rPr lang="fr-FR" sz="1800" dirty="0" err="1">
                <a:solidFill>
                  <a:schemeClr val="tx1"/>
                </a:solidFill>
              </a:rPr>
              <a:t>Totale</a:t>
            </a:r>
            <a:r>
              <a:rPr lang="fr-FR" sz="2800" dirty="0">
                <a:solidFill>
                  <a:schemeClr val="tx1"/>
                </a:solidFill>
              </a:rPr>
              <a:t>) sur le marché du B&amp;S considéré et peut le faire à moindre coût que ne le feraient plusieurs entreprises (par exemple deux entreprises qui produiraient respectivement Q</a:t>
            </a:r>
            <a:r>
              <a:rPr lang="fr-FR" sz="1800" dirty="0">
                <a:solidFill>
                  <a:schemeClr val="tx1"/>
                </a:solidFill>
              </a:rPr>
              <a:t>1</a:t>
            </a:r>
            <a:r>
              <a:rPr lang="fr-FR" sz="2800" dirty="0">
                <a:solidFill>
                  <a:schemeClr val="tx1"/>
                </a:solidFill>
              </a:rPr>
              <a:t> et Q</a:t>
            </a:r>
            <a:r>
              <a:rPr lang="fr-FR" sz="1800" dirty="0">
                <a:solidFill>
                  <a:schemeClr val="tx1"/>
                </a:solidFill>
              </a:rPr>
              <a:t>2</a:t>
            </a:r>
            <a:r>
              <a:rPr lang="fr-FR" sz="2800" dirty="0">
                <a:solidFill>
                  <a:schemeClr val="tx1"/>
                </a:solidFill>
              </a:rPr>
              <a:t> telles que Q</a:t>
            </a:r>
            <a:r>
              <a:rPr lang="fr-FR" sz="1800" dirty="0">
                <a:solidFill>
                  <a:schemeClr val="tx1"/>
                </a:solidFill>
              </a:rPr>
              <a:t>1</a:t>
            </a:r>
            <a:r>
              <a:rPr lang="fr-FR" sz="2800" dirty="0">
                <a:solidFill>
                  <a:schemeClr val="tx1"/>
                </a:solidFill>
              </a:rPr>
              <a:t> + Q</a:t>
            </a:r>
            <a:r>
              <a:rPr lang="fr-FR" sz="1800" dirty="0">
                <a:solidFill>
                  <a:schemeClr val="tx1"/>
                </a:solidFill>
              </a:rPr>
              <a:t>2</a:t>
            </a:r>
            <a:r>
              <a:rPr lang="fr-FR" sz="2800" dirty="0">
                <a:solidFill>
                  <a:schemeClr val="tx1"/>
                </a:solidFill>
              </a:rPr>
              <a:t> = </a:t>
            </a:r>
            <a:r>
              <a:rPr lang="fr-FR" sz="2800" dirty="0" err="1">
                <a:solidFill>
                  <a:schemeClr val="tx1"/>
                </a:solidFill>
              </a:rPr>
              <a:t>Q</a:t>
            </a:r>
            <a:r>
              <a:rPr lang="fr-FR" sz="1800" dirty="0" err="1">
                <a:solidFill>
                  <a:schemeClr val="tx1"/>
                </a:solidFill>
              </a:rPr>
              <a:t>Totale</a:t>
            </a:r>
            <a:r>
              <a:rPr lang="fr-FR" sz="2800" dirty="0">
                <a:solidFill>
                  <a:schemeClr val="tx1"/>
                </a:solidFill>
              </a:rPr>
              <a:t> )</a:t>
            </a:r>
            <a:endParaRPr lang="fr-FR" sz="18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18</a:t>
            </a:fld>
            <a:endParaRPr lang="fr-BE"/>
          </a:p>
        </p:txBody>
      </p:sp>
      <p:sp>
        <p:nvSpPr>
          <p:cNvPr id="6" name="Titre 1"/>
          <p:cNvSpPr txBox="1">
            <a:spLocks/>
          </p:cNvSpPr>
          <p:nvPr/>
        </p:nvSpPr>
        <p:spPr>
          <a:xfrm>
            <a:off x="0" y="1"/>
            <a:ext cx="9144000" cy="692695"/>
          </a:xfrm>
          <a:prstGeom prst="rect">
            <a:avLst/>
          </a:prstGeom>
          <a:solidFill>
            <a:schemeClr val="bg1">
              <a:lumMod val="95000"/>
            </a:schemeClr>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spTree>
    <p:extLst>
      <p:ext uri="{BB962C8B-B14F-4D97-AF65-F5344CB8AC3E}">
        <p14:creationId xmlns:p14="http://schemas.microsoft.com/office/powerpoint/2010/main" val="241283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92695"/>
          </a:xfrm>
          <a:solidFill>
            <a:schemeClr val="bg1">
              <a:lumMod val="95000"/>
            </a:schemeClr>
          </a:solidFill>
        </p:spPr>
        <p:txBody>
          <a:bodyPr>
            <a:normAutofit fontScale="90000"/>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179512" y="692696"/>
            <a:ext cx="8964488" cy="6165304"/>
          </a:xfrm>
        </p:spPr>
        <p:txBody>
          <a:bodyPr>
            <a:normAutofit/>
          </a:bodyPr>
          <a:lstStyle/>
          <a:p>
            <a:pPr algn="l"/>
            <a:endParaRPr lang="fr-FR" sz="2800" dirty="0">
              <a:solidFill>
                <a:schemeClr val="tx1"/>
              </a:solidFill>
            </a:endParaRPr>
          </a:p>
          <a:p>
            <a:pPr algn="l"/>
            <a:r>
              <a:rPr lang="fr-FR" sz="2800" dirty="0">
                <a:solidFill>
                  <a:schemeClr val="tx1"/>
                </a:solidFill>
              </a:rPr>
              <a:t>C’est le cas si </a:t>
            </a:r>
            <a:r>
              <a:rPr lang="fr-FR" sz="2800" b="1" dirty="0">
                <a:solidFill>
                  <a:schemeClr val="tx1"/>
                </a:solidFill>
              </a:rPr>
              <a:t>rendements d’échelle infiniment croissants </a:t>
            </a:r>
            <a:r>
              <a:rPr lang="fr-FR" sz="2800" dirty="0">
                <a:solidFill>
                  <a:schemeClr val="tx1"/>
                </a:solidFill>
              </a:rPr>
              <a:t>(et donc Cm décroissants) : situation notamment des activités où coûts fixe très importants et coûts variables faibles.</a:t>
            </a:r>
          </a:p>
          <a:p>
            <a:pPr algn="l"/>
            <a:r>
              <a:rPr lang="fr-FR" sz="2800" dirty="0">
                <a:solidFill>
                  <a:schemeClr val="tx1"/>
                </a:solidFill>
              </a:rPr>
              <a:t>C’est le cas notamment des </a:t>
            </a:r>
            <a:r>
              <a:rPr lang="fr-FR" sz="2800" b="1" dirty="0">
                <a:solidFill>
                  <a:schemeClr val="tx1"/>
                </a:solidFill>
              </a:rPr>
              <a:t>industries de réseaux-infrastructures </a:t>
            </a:r>
            <a:r>
              <a:rPr lang="fr-FR" sz="2800" dirty="0">
                <a:solidFill>
                  <a:schemeClr val="tx1"/>
                </a:solidFill>
              </a:rPr>
              <a:t>de distribution / service sur un certain territoire, nécessitant des investissements très lourds (énergie, eau, poste et télécommunication, transport…)</a:t>
            </a:r>
          </a:p>
          <a:p>
            <a:pPr algn="l"/>
            <a:endParaRPr lang="fr-FR" sz="2800" dirty="0">
              <a:solidFill>
                <a:schemeClr val="tx1"/>
              </a:solidFill>
            </a:endParaRPr>
          </a:p>
          <a:p>
            <a:r>
              <a:rPr lang="fr-FR" sz="2800" b="1" dirty="0">
                <a:solidFill>
                  <a:srgbClr val="0070C0"/>
                </a:solidFill>
              </a:rPr>
              <a:t>Schéma 2.1 </a:t>
            </a:r>
            <a:endParaRPr lang="fr-FR" sz="3500" dirty="0">
              <a:solidFill>
                <a:srgbClr val="0070C0"/>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19</a:t>
            </a:fld>
            <a:endParaRPr lang="fr-BE"/>
          </a:p>
        </p:txBody>
      </p:sp>
      <p:sp>
        <p:nvSpPr>
          <p:cNvPr id="6" name="Titre 1"/>
          <p:cNvSpPr txBox="1">
            <a:spLocks/>
          </p:cNvSpPr>
          <p:nvPr/>
        </p:nvSpPr>
        <p:spPr>
          <a:xfrm>
            <a:off x="0" y="1"/>
            <a:ext cx="9144000" cy="692695"/>
          </a:xfrm>
          <a:prstGeom prst="rect">
            <a:avLst/>
          </a:prstGeom>
          <a:solidFill>
            <a:schemeClr val="bg1">
              <a:lumMod val="95000"/>
            </a:schemeClr>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908719"/>
          </a:xfrm>
          <a:solidFill>
            <a:srgbClr val="FFC000"/>
          </a:solidFill>
        </p:spPr>
        <p:txBody>
          <a:bodyPr>
            <a:normAutofit/>
          </a:bodyPr>
          <a:lstStyle/>
          <a:p>
            <a:r>
              <a:rPr lang="fr-FR" b="1" cap="small" dirty="0">
                <a:solidFill>
                  <a:srgbClr val="0070C0"/>
                </a:solidFill>
              </a:rPr>
              <a:t>Introduction</a:t>
            </a:r>
          </a:p>
        </p:txBody>
      </p:sp>
      <p:sp>
        <p:nvSpPr>
          <p:cNvPr id="3" name="Sous-titre 2"/>
          <p:cNvSpPr>
            <a:spLocks noGrp="1"/>
          </p:cNvSpPr>
          <p:nvPr>
            <p:ph type="subTitle" idx="1"/>
          </p:nvPr>
        </p:nvSpPr>
        <p:spPr>
          <a:xfrm>
            <a:off x="0" y="908720"/>
            <a:ext cx="9144000" cy="5949280"/>
          </a:xfrm>
        </p:spPr>
        <p:txBody>
          <a:bodyPr>
            <a:normAutofit lnSpcReduction="10000"/>
          </a:bodyPr>
          <a:lstStyle/>
          <a:p>
            <a:pPr algn="l"/>
            <a:r>
              <a:rPr lang="fr-FR" sz="2800" dirty="0">
                <a:solidFill>
                  <a:schemeClr val="tx1"/>
                </a:solidFill>
              </a:rPr>
              <a:t>Le fonctionnement du marché dépend en réalité du degré et des fromes de la concurrence.  La </a:t>
            </a:r>
            <a:r>
              <a:rPr lang="fr-FR" sz="2800" b="1" dirty="0">
                <a:solidFill>
                  <a:schemeClr val="tx1"/>
                </a:solidFill>
              </a:rPr>
              <a:t>concurrence parfaite </a:t>
            </a:r>
            <a:r>
              <a:rPr lang="fr-FR" sz="2800" dirty="0">
                <a:solidFill>
                  <a:schemeClr val="tx1"/>
                </a:solidFill>
              </a:rPr>
              <a:t>(</a:t>
            </a:r>
            <a:r>
              <a:rPr lang="fr-FR" sz="2800" b="1" u="sng" dirty="0">
                <a:solidFill>
                  <a:schemeClr val="tx1"/>
                </a:solidFill>
              </a:rPr>
              <a:t>CP</a:t>
            </a:r>
            <a:r>
              <a:rPr lang="fr-FR" sz="2800" dirty="0">
                <a:solidFill>
                  <a:schemeClr val="tx1"/>
                </a:solidFill>
              </a:rPr>
              <a:t>), avec les hypothèses (</a:t>
            </a:r>
            <a:r>
              <a:rPr lang="fr-FR" sz="2800" b="1" dirty="0">
                <a:solidFill>
                  <a:schemeClr val="tx1"/>
                </a:solidFill>
              </a:rPr>
              <a:t>H</a:t>
            </a:r>
            <a:r>
              <a:rPr lang="fr-FR" sz="2800" dirty="0">
                <a:solidFill>
                  <a:schemeClr val="tx1"/>
                </a:solidFill>
              </a:rPr>
              <a:t>) suivantes :</a:t>
            </a:r>
          </a:p>
          <a:p>
            <a:pPr algn="l">
              <a:buFontTx/>
              <a:buChar char="-"/>
            </a:pPr>
            <a:r>
              <a:rPr lang="fr-FR" sz="2800" dirty="0">
                <a:solidFill>
                  <a:schemeClr val="tx1"/>
                </a:solidFill>
              </a:rPr>
              <a:t> </a:t>
            </a:r>
            <a:r>
              <a:rPr lang="fr-FR" sz="2800" b="1" dirty="0">
                <a:solidFill>
                  <a:schemeClr val="tx1"/>
                </a:solidFill>
              </a:rPr>
              <a:t>H1</a:t>
            </a:r>
            <a:r>
              <a:rPr lang="fr-FR" sz="2800" dirty="0">
                <a:solidFill>
                  <a:schemeClr val="tx1"/>
                </a:solidFill>
              </a:rPr>
              <a:t> : « Atomicité » : demandeurs et offreurs sont suffisamment nombreux et « petits » pour ne pas pouvoir influer sur le prix du marché =&gt; ils sont « preneurs de prix » (« </a:t>
            </a:r>
            <a:r>
              <a:rPr lang="fr-FR" sz="2800" i="1" dirty="0" err="1">
                <a:solidFill>
                  <a:schemeClr val="tx1"/>
                </a:solidFill>
              </a:rPr>
              <a:t>price</a:t>
            </a:r>
            <a:r>
              <a:rPr lang="fr-FR" sz="2800" i="1" dirty="0">
                <a:solidFill>
                  <a:schemeClr val="tx1"/>
                </a:solidFill>
              </a:rPr>
              <a:t> </a:t>
            </a:r>
            <a:r>
              <a:rPr lang="fr-FR" sz="2800" i="1" dirty="0" err="1">
                <a:solidFill>
                  <a:schemeClr val="tx1"/>
                </a:solidFill>
              </a:rPr>
              <a:t>takers</a:t>
            </a:r>
            <a:r>
              <a:rPr lang="fr-FR" sz="2800" dirty="0">
                <a:solidFill>
                  <a:schemeClr val="tx1"/>
                </a:solidFill>
              </a:rPr>
              <a:t> »)</a:t>
            </a:r>
          </a:p>
          <a:p>
            <a:pPr algn="l">
              <a:buFontTx/>
              <a:buChar char="-"/>
            </a:pPr>
            <a:r>
              <a:rPr lang="fr-FR" sz="2800" dirty="0">
                <a:solidFill>
                  <a:schemeClr val="tx1"/>
                </a:solidFill>
              </a:rPr>
              <a:t> </a:t>
            </a:r>
            <a:r>
              <a:rPr lang="fr-FR" sz="2800" b="1" dirty="0">
                <a:solidFill>
                  <a:schemeClr val="tx1"/>
                </a:solidFill>
              </a:rPr>
              <a:t>H2 : </a:t>
            </a:r>
            <a:r>
              <a:rPr lang="fr-FR" sz="2800" dirty="0">
                <a:solidFill>
                  <a:schemeClr val="tx1"/>
                </a:solidFill>
              </a:rPr>
              <a:t>Homogénéité des biens et services B&amp;S (pas de « différenciation des produits ») </a:t>
            </a:r>
          </a:p>
          <a:p>
            <a:pPr algn="l">
              <a:buFontTx/>
              <a:buChar char="-"/>
            </a:pPr>
            <a:r>
              <a:rPr lang="fr-FR" sz="2800" dirty="0">
                <a:solidFill>
                  <a:schemeClr val="tx1"/>
                </a:solidFill>
              </a:rPr>
              <a:t> </a:t>
            </a:r>
            <a:r>
              <a:rPr lang="fr-FR" sz="2800" b="1" dirty="0">
                <a:solidFill>
                  <a:schemeClr val="tx1"/>
                </a:solidFill>
              </a:rPr>
              <a:t>H3 : </a:t>
            </a:r>
            <a:r>
              <a:rPr lang="fr-FR" sz="2800" dirty="0">
                <a:solidFill>
                  <a:schemeClr val="tx1"/>
                </a:solidFill>
              </a:rPr>
              <a:t>Demandeurs et offreurs  ont une information parfaite ;</a:t>
            </a:r>
          </a:p>
          <a:p>
            <a:pPr algn="l">
              <a:buFontTx/>
              <a:buChar char="-"/>
            </a:pPr>
            <a:r>
              <a:rPr lang="fr-FR" sz="2800" dirty="0">
                <a:solidFill>
                  <a:schemeClr val="tx1"/>
                </a:solidFill>
              </a:rPr>
              <a:t> </a:t>
            </a:r>
            <a:r>
              <a:rPr lang="fr-FR" sz="2800" b="1" dirty="0">
                <a:solidFill>
                  <a:schemeClr val="tx1"/>
                </a:solidFill>
              </a:rPr>
              <a:t>H4 : </a:t>
            </a:r>
            <a:r>
              <a:rPr lang="fr-FR" sz="2800" dirty="0">
                <a:solidFill>
                  <a:schemeClr val="tx1"/>
                </a:solidFill>
              </a:rPr>
              <a:t>Libre entrée sur le marché (pas de « barrières à l’entrée » limitant l’entrée de nouveaux offreurs)</a:t>
            </a:r>
          </a:p>
          <a:p>
            <a:pPr algn="l">
              <a:buFontTx/>
              <a:buChar char="-"/>
            </a:pPr>
            <a:r>
              <a:rPr lang="fr-FR" sz="2800" dirty="0">
                <a:solidFill>
                  <a:schemeClr val="tx1"/>
                </a:solidFill>
              </a:rPr>
              <a:t> </a:t>
            </a:r>
            <a:r>
              <a:rPr lang="fr-FR" sz="2800" b="1" dirty="0">
                <a:solidFill>
                  <a:schemeClr val="tx1"/>
                </a:solidFill>
              </a:rPr>
              <a:t>H5 : </a:t>
            </a:r>
            <a:r>
              <a:rPr lang="fr-FR" sz="2800" dirty="0">
                <a:solidFill>
                  <a:schemeClr val="tx1"/>
                </a:solidFill>
              </a:rPr>
              <a:t>Libre mobilité (= absence de coûts de</a:t>
            </a:r>
            <a:r>
              <a:rPr lang="fr-FR" sz="2600" dirty="0">
                <a:solidFill>
                  <a:schemeClr val="tx1"/>
                </a:solidFill>
              </a:rPr>
              <a:t> mobilité) des facteurs de production (travail et capital)</a:t>
            </a:r>
            <a:endParaRPr lang="fr-FR" sz="2400" dirty="0">
              <a:solidFill>
                <a:schemeClr val="tx1"/>
              </a:solidFill>
            </a:endParaRPr>
          </a:p>
          <a:p>
            <a:pPr algn="l"/>
            <a:endParaRPr lang="fr-FR"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a:t>
            </a:fld>
            <a:endParaRPr lang="fr-BE"/>
          </a:p>
        </p:txBody>
      </p:sp>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504" y="836712"/>
            <a:ext cx="9036496" cy="6021288"/>
          </a:xfrm>
        </p:spPr>
        <p:txBody>
          <a:bodyPr>
            <a:normAutofit/>
          </a:bodyPr>
          <a:lstStyle/>
          <a:p>
            <a:pPr algn="l"/>
            <a:r>
              <a:rPr lang="fr-FR" b="1" dirty="0">
                <a:solidFill>
                  <a:srgbClr val="0070C0"/>
                </a:solidFill>
              </a:rPr>
              <a:t>Schéma 2.1 </a:t>
            </a:r>
            <a:r>
              <a:rPr lang="fr-FR" dirty="0">
                <a:solidFill>
                  <a:schemeClr val="tx1"/>
                </a:solidFill>
              </a:rPr>
              <a:t>:</a:t>
            </a:r>
            <a:r>
              <a:rPr lang="fr-FR" b="1" dirty="0">
                <a:solidFill>
                  <a:srgbClr val="0070C0"/>
                </a:solidFill>
              </a:rPr>
              <a:t> </a:t>
            </a:r>
            <a:r>
              <a:rPr lang="fr-FR" b="1" dirty="0">
                <a:solidFill>
                  <a:schemeClr val="tx1"/>
                </a:solidFill>
              </a:rPr>
              <a:t>Le monopole naturel</a:t>
            </a:r>
          </a:p>
          <a:p>
            <a:pPr algn="l"/>
            <a:endParaRPr lang="fr-FR" dirty="0">
              <a:solidFill>
                <a:schemeClr val="tx1"/>
              </a:solidFill>
            </a:endParaRP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20</a:t>
            </a:fld>
            <a:endParaRPr lang="fr-BE"/>
          </a:p>
        </p:txBody>
      </p:sp>
      <p:sp>
        <p:nvSpPr>
          <p:cNvPr id="6" name="Titre 1"/>
          <p:cNvSpPr txBox="1">
            <a:spLocks/>
          </p:cNvSpPr>
          <p:nvPr/>
        </p:nvSpPr>
        <p:spPr>
          <a:xfrm>
            <a:off x="0" y="1"/>
            <a:ext cx="9144000" cy="692695"/>
          </a:xfrm>
          <a:prstGeom prst="rect">
            <a:avLst/>
          </a:prstGeom>
          <a:solidFill>
            <a:schemeClr val="bg1">
              <a:lumMod val="95000"/>
            </a:schemeClr>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pic>
        <p:nvPicPr>
          <p:cNvPr id="162817" name="Picture 1"/>
          <p:cNvPicPr>
            <a:picLocks noChangeAspect="1" noChangeArrowheads="1"/>
          </p:cNvPicPr>
          <p:nvPr/>
        </p:nvPicPr>
        <p:blipFill>
          <a:blip r:embed="rId2" cstate="print"/>
          <a:srcRect/>
          <a:stretch>
            <a:fillRect/>
          </a:stretch>
        </p:blipFill>
        <p:spPr bwMode="auto">
          <a:xfrm>
            <a:off x="539552" y="1556792"/>
            <a:ext cx="7630815" cy="4984054"/>
          </a:xfrm>
          <a:prstGeom prst="rect">
            <a:avLst/>
          </a:prstGeom>
          <a:noFill/>
          <a:ln w="9525">
            <a:noFill/>
            <a:miter lim="800000"/>
            <a:headEnd/>
            <a:tailEnd/>
          </a:ln>
        </p:spPr>
      </p:pic>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92695"/>
          </a:xfrm>
          <a:solidFill>
            <a:schemeClr val="bg1">
              <a:lumMod val="95000"/>
            </a:schemeClr>
          </a:solidFill>
        </p:spPr>
        <p:txBody>
          <a:bodyPr>
            <a:normAutofit fontScale="90000"/>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179512" y="692696"/>
            <a:ext cx="8964488" cy="6165304"/>
          </a:xfrm>
        </p:spPr>
        <p:txBody>
          <a:bodyPr>
            <a:normAutofit fontScale="92500" lnSpcReduction="10000"/>
          </a:bodyPr>
          <a:lstStyle/>
          <a:p>
            <a:pPr algn="l"/>
            <a:r>
              <a:rPr lang="fr-FR" sz="2800" u="sng" dirty="0">
                <a:solidFill>
                  <a:schemeClr val="tx1"/>
                </a:solidFill>
              </a:rPr>
              <a:t>Coûts fixes élevés, « coûts irrécupérables » et marchés non contestables</a:t>
            </a:r>
          </a:p>
          <a:p>
            <a:pPr algn="l"/>
            <a:r>
              <a:rPr lang="fr-FR" sz="2800" dirty="0">
                <a:solidFill>
                  <a:schemeClr val="tx1"/>
                </a:solidFill>
              </a:rPr>
              <a:t>Monopole naturel : cas extrême où rendements infiniment croissants ; dans beaucoup d’activités (notamment industrielles : automobile, aéronautique, sidérurgie…)  rendement croissants mais pas infiniment ; traduit des coûts fixes qui peuvent être très importants =&gt; oligopoles, pour profiter des économies d’échelle ;</a:t>
            </a:r>
          </a:p>
          <a:p>
            <a:pPr algn="l"/>
            <a:r>
              <a:rPr lang="fr-FR" sz="2800" dirty="0">
                <a:solidFill>
                  <a:schemeClr val="tx1"/>
                </a:solidFill>
              </a:rPr>
              <a:t>Mais du coup, un nouvel entrant, pour être compétitif, doit dès le départ investir beaucoup et produire une quantité importante .</a:t>
            </a:r>
          </a:p>
          <a:p>
            <a:pPr algn="l"/>
            <a:r>
              <a:rPr lang="fr-FR" sz="2800" dirty="0">
                <a:solidFill>
                  <a:schemeClr val="tx1"/>
                </a:solidFill>
              </a:rPr>
              <a:t>D’autant plus dissuasif dans le cas où  les investissements (les coûts fixes) sont « </a:t>
            </a:r>
            <a:r>
              <a:rPr lang="fr-FR" sz="2800" b="1" dirty="0">
                <a:solidFill>
                  <a:schemeClr val="tx1"/>
                </a:solidFill>
              </a:rPr>
              <a:t>irrécupérables</a:t>
            </a:r>
            <a:r>
              <a:rPr lang="fr-FR" sz="2800" dirty="0">
                <a:solidFill>
                  <a:schemeClr val="tx1"/>
                </a:solidFill>
              </a:rPr>
              <a:t> » (« </a:t>
            </a:r>
            <a:r>
              <a:rPr lang="fr-FR" sz="2800" i="1" dirty="0" err="1">
                <a:solidFill>
                  <a:schemeClr val="tx1"/>
                </a:solidFill>
              </a:rPr>
              <a:t>sunk</a:t>
            </a:r>
            <a:r>
              <a:rPr lang="fr-FR" sz="2800" i="1" dirty="0">
                <a:solidFill>
                  <a:schemeClr val="tx1"/>
                </a:solidFill>
              </a:rPr>
              <a:t> </a:t>
            </a:r>
            <a:r>
              <a:rPr lang="fr-FR" sz="2800" i="1" dirty="0" err="1">
                <a:solidFill>
                  <a:schemeClr val="tx1"/>
                </a:solidFill>
              </a:rPr>
              <a:t>costs</a:t>
            </a:r>
            <a:r>
              <a:rPr lang="fr-FR" sz="2800" dirty="0">
                <a:solidFill>
                  <a:schemeClr val="tx1"/>
                </a:solidFill>
              </a:rPr>
              <a:t> ») ; </a:t>
            </a:r>
            <a:r>
              <a:rPr lang="fr-FR" sz="2800" b="1" dirty="0">
                <a:solidFill>
                  <a:schemeClr val="tx1"/>
                </a:solidFill>
              </a:rPr>
              <a:t>ex</a:t>
            </a:r>
            <a:r>
              <a:rPr lang="fr-FR" sz="2800" dirty="0">
                <a:solidFill>
                  <a:schemeClr val="tx1"/>
                </a:solidFill>
              </a:rPr>
              <a:t>. dans l’aviation, nouveaux entrants louent les avions plutôt que les acheter</a:t>
            </a:r>
          </a:p>
          <a:p>
            <a:pPr algn="l"/>
            <a:r>
              <a:rPr lang="fr-FR" sz="2800" dirty="0">
                <a:solidFill>
                  <a:schemeClr val="tx1"/>
                </a:solidFill>
              </a:rPr>
              <a:t>=&gt; Dans le cas des « </a:t>
            </a:r>
            <a:r>
              <a:rPr lang="fr-FR" sz="2800" b="1" dirty="0">
                <a:solidFill>
                  <a:schemeClr val="tx1"/>
                </a:solidFill>
              </a:rPr>
              <a:t>coûts irrécupérables</a:t>
            </a:r>
            <a:r>
              <a:rPr lang="fr-FR" sz="2800" dirty="0">
                <a:solidFill>
                  <a:schemeClr val="tx1"/>
                </a:solidFill>
              </a:rPr>
              <a:t> » très élevés, les marchés sont « </a:t>
            </a:r>
            <a:r>
              <a:rPr lang="fr-FR" sz="2800" b="1" dirty="0">
                <a:solidFill>
                  <a:schemeClr val="tx1"/>
                </a:solidFill>
              </a:rPr>
              <a:t>non contestables</a:t>
            </a:r>
            <a:r>
              <a:rPr lang="fr-FR" sz="2800" dirty="0">
                <a:solidFill>
                  <a:schemeClr val="tx1"/>
                </a:solidFill>
              </a:rPr>
              <a:t> » : pas de concurrence possible d’un éventuel nouvel entrant</a:t>
            </a:r>
          </a:p>
          <a:p>
            <a:pPr algn="l"/>
            <a:endParaRPr lang="fr-FR" sz="28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21</a:t>
            </a:fld>
            <a:endParaRPr lang="fr-BE"/>
          </a:p>
        </p:txBody>
      </p:sp>
      <p:sp>
        <p:nvSpPr>
          <p:cNvPr id="6" name="Titre 1"/>
          <p:cNvSpPr txBox="1">
            <a:spLocks/>
          </p:cNvSpPr>
          <p:nvPr/>
        </p:nvSpPr>
        <p:spPr>
          <a:xfrm>
            <a:off x="0" y="1"/>
            <a:ext cx="9144000" cy="692695"/>
          </a:xfrm>
          <a:prstGeom prst="rect">
            <a:avLst/>
          </a:prstGeom>
          <a:solidFill>
            <a:schemeClr val="bg1">
              <a:lumMod val="95000"/>
            </a:schemeClr>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1124744"/>
          </a:xfrm>
          <a:solidFill>
            <a:schemeClr val="bg1">
              <a:lumMod val="95000"/>
            </a:schemeClr>
          </a:solidFill>
        </p:spPr>
        <p:txBody>
          <a:bodyPr>
            <a:normAutofit/>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179512" y="1052736"/>
            <a:ext cx="8964488" cy="5805264"/>
          </a:xfrm>
        </p:spPr>
        <p:txBody>
          <a:bodyPr>
            <a:normAutofit/>
          </a:bodyPr>
          <a:lstStyle/>
          <a:p>
            <a:pPr algn="l"/>
            <a:r>
              <a:rPr lang="fr-FR" sz="3000" u="sng" dirty="0">
                <a:solidFill>
                  <a:schemeClr val="tx1"/>
                </a:solidFill>
              </a:rPr>
              <a:t>Externalités de réseau</a:t>
            </a:r>
          </a:p>
          <a:p>
            <a:pPr algn="l"/>
            <a:r>
              <a:rPr lang="fr-FR" sz="3000" dirty="0">
                <a:solidFill>
                  <a:schemeClr val="tx1"/>
                </a:solidFill>
              </a:rPr>
              <a:t>Au-delà des rendements croissants (« économie d’échelle »), il existe un autre mécanisme qui peut déboucher sur un monopole (ou quasi-monopole) : les « </a:t>
            </a:r>
            <a:r>
              <a:rPr lang="fr-FR" sz="3000" b="1" dirty="0">
                <a:solidFill>
                  <a:schemeClr val="tx1"/>
                </a:solidFill>
              </a:rPr>
              <a:t>externalités de réseau</a:t>
            </a:r>
            <a:r>
              <a:rPr lang="fr-FR" sz="3000" dirty="0">
                <a:solidFill>
                  <a:schemeClr val="tx1"/>
                </a:solidFill>
              </a:rPr>
              <a:t> » où réseau = « network » relationnel =&gt; cas particuliers des </a:t>
            </a:r>
            <a:r>
              <a:rPr lang="fr-FR" sz="3000" b="1" dirty="0">
                <a:solidFill>
                  <a:schemeClr val="tx1"/>
                </a:solidFill>
              </a:rPr>
              <a:t>plateformes numériques</a:t>
            </a:r>
            <a:r>
              <a:rPr lang="fr-FR" sz="3000" dirty="0">
                <a:solidFill>
                  <a:schemeClr val="tx1"/>
                </a:solidFill>
              </a:rPr>
              <a:t> (« marchés bifaces »)  : un utilisateur  (entreprise ou particulier) a d’autant plus intérêt à utiliser une plateforme que beaucoup d’utilisateurs l’utilisent déjà  (cf. </a:t>
            </a:r>
            <a:r>
              <a:rPr lang="fr-FR" sz="3000" dirty="0">
                <a:solidFill>
                  <a:srgbClr val="0070C0"/>
                </a:solidFill>
              </a:rPr>
              <a:t>dossier de TD n°3</a:t>
            </a:r>
            <a:r>
              <a:rPr lang="fr-FR" sz="3000" dirty="0">
                <a:solidFill>
                  <a:schemeClr val="tx1"/>
                </a:solidFill>
              </a:rPr>
              <a:t>)</a:t>
            </a:r>
            <a:endParaRPr lang="fr-FR" sz="28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22</a:t>
            </a:fld>
            <a:endParaRPr lang="fr-BE"/>
          </a:p>
        </p:txBody>
      </p:sp>
      <p:sp>
        <p:nvSpPr>
          <p:cNvPr id="6" name="Titre 1"/>
          <p:cNvSpPr txBox="1">
            <a:spLocks/>
          </p:cNvSpPr>
          <p:nvPr/>
        </p:nvSpPr>
        <p:spPr>
          <a:xfrm>
            <a:off x="0" y="1"/>
            <a:ext cx="9144000" cy="1124744"/>
          </a:xfrm>
          <a:prstGeom prst="rect">
            <a:avLst/>
          </a:prstGeom>
          <a:solidFill>
            <a:schemeClr val="bg1">
              <a:lumMod val="9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92695"/>
          </a:xfrm>
          <a:solidFill>
            <a:schemeClr val="bg1">
              <a:lumMod val="95000"/>
            </a:schemeClr>
          </a:solidFill>
        </p:spPr>
        <p:txBody>
          <a:bodyPr>
            <a:normAutofit fontScale="90000"/>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89756" y="692696"/>
            <a:ext cx="8964488" cy="6165304"/>
          </a:xfrm>
        </p:spPr>
        <p:txBody>
          <a:bodyPr>
            <a:normAutofit/>
          </a:bodyPr>
          <a:lstStyle/>
          <a:p>
            <a:pPr algn="l"/>
            <a:r>
              <a:rPr lang="fr-FR" sz="2800" u="sng" dirty="0">
                <a:solidFill>
                  <a:schemeClr val="tx1"/>
                </a:solidFill>
              </a:rPr>
              <a:t>Les barrières à l’entrée institutionnelles : les règlementations</a:t>
            </a:r>
          </a:p>
          <a:p>
            <a:pPr algn="l"/>
            <a:r>
              <a:rPr lang="fr-FR" sz="2800" dirty="0">
                <a:solidFill>
                  <a:schemeClr val="tx1"/>
                </a:solidFill>
              </a:rPr>
              <a:t>En fait, situations de monopole ou oligopoles découlent souvent de règlementations limitant l’entrée dans un marché (ou une profession)</a:t>
            </a:r>
          </a:p>
          <a:p>
            <a:pPr algn="l"/>
            <a:r>
              <a:rPr lang="fr-FR" sz="2800" dirty="0">
                <a:solidFill>
                  <a:schemeClr val="tx1"/>
                </a:solidFill>
              </a:rPr>
              <a:t>- cf. le monopole des entreprises de jeu (loterie)..</a:t>
            </a:r>
          </a:p>
          <a:p>
            <a:pPr algn="l">
              <a:buFontTx/>
              <a:buChar char="-"/>
            </a:pPr>
            <a:r>
              <a:rPr lang="fr-FR" sz="2800" dirty="0">
                <a:solidFill>
                  <a:schemeClr val="tx1"/>
                </a:solidFill>
              </a:rPr>
              <a:t> cf. licences d’exploitation ou d’exercice (bar, tabac, taxi…..)</a:t>
            </a:r>
          </a:p>
          <a:p>
            <a:pPr algn="l">
              <a:buFontTx/>
              <a:buChar char="-"/>
            </a:pPr>
            <a:r>
              <a:rPr lang="fr-FR" sz="2800" dirty="0">
                <a:solidFill>
                  <a:schemeClr val="tx1"/>
                </a:solidFill>
              </a:rPr>
              <a:t> cf.  règlementation de l’implantation sur le territoire (pharmaciens…..) : limitation de la concurrence dans l’espace</a:t>
            </a:r>
          </a:p>
          <a:p>
            <a:pPr algn="l">
              <a:buFontTx/>
              <a:buChar char="-"/>
            </a:pPr>
            <a:r>
              <a:rPr lang="fr-FR" sz="2800" dirty="0">
                <a:solidFill>
                  <a:schemeClr val="tx1"/>
                </a:solidFill>
              </a:rPr>
              <a:t> cf. les brevets qui assurent l’exclusivité pour la vente d’un produit (industrie pharmaceutique…)</a:t>
            </a:r>
          </a:p>
          <a:p>
            <a:pPr algn="l"/>
            <a:endParaRPr lang="fr-FR" sz="28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23</a:t>
            </a:fld>
            <a:endParaRPr lang="fr-BE"/>
          </a:p>
        </p:txBody>
      </p:sp>
      <p:sp>
        <p:nvSpPr>
          <p:cNvPr id="6" name="Titre 1"/>
          <p:cNvSpPr txBox="1">
            <a:spLocks/>
          </p:cNvSpPr>
          <p:nvPr/>
        </p:nvSpPr>
        <p:spPr>
          <a:xfrm>
            <a:off x="0" y="1"/>
            <a:ext cx="9144000" cy="692695"/>
          </a:xfrm>
          <a:prstGeom prst="rect">
            <a:avLst/>
          </a:prstGeom>
          <a:solidFill>
            <a:schemeClr val="bg1">
              <a:lumMod val="95000"/>
            </a:schemeClr>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92695"/>
          </a:xfrm>
          <a:solidFill>
            <a:schemeClr val="bg1">
              <a:lumMod val="95000"/>
            </a:schemeClr>
          </a:solidFill>
        </p:spPr>
        <p:txBody>
          <a:bodyPr>
            <a:normAutofit fontScale="90000"/>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89756" y="692696"/>
            <a:ext cx="8964488" cy="6165304"/>
          </a:xfrm>
        </p:spPr>
        <p:txBody>
          <a:bodyPr>
            <a:normAutofit/>
          </a:bodyPr>
          <a:lstStyle/>
          <a:p>
            <a:pPr algn="l"/>
            <a:endParaRPr lang="fr-FR" sz="2800" dirty="0">
              <a:solidFill>
                <a:schemeClr val="tx1"/>
              </a:solidFill>
            </a:endParaRPr>
          </a:p>
          <a:p>
            <a:pPr algn="l"/>
            <a:r>
              <a:rPr lang="fr-FR" sz="2800" dirty="0">
                <a:solidFill>
                  <a:schemeClr val="tx1"/>
                </a:solidFill>
              </a:rPr>
              <a:t>Au total, quand il y a des barrières à l’entrée (et de façon plus générale une limitation de la concurrence) : </a:t>
            </a:r>
          </a:p>
          <a:p>
            <a:pPr algn="l"/>
            <a:endParaRPr lang="fr-FR" sz="2800" dirty="0">
              <a:solidFill>
                <a:schemeClr val="tx1"/>
              </a:solidFill>
            </a:endParaRPr>
          </a:p>
          <a:p>
            <a:pPr algn="l"/>
            <a:r>
              <a:rPr lang="fr-FR" sz="2800" dirty="0">
                <a:solidFill>
                  <a:schemeClr val="tx1"/>
                </a:solidFill>
              </a:rPr>
              <a:t>&gt;&gt;&gt; « </a:t>
            </a:r>
            <a:r>
              <a:rPr lang="fr-FR" sz="2800" b="1" dirty="0">
                <a:solidFill>
                  <a:schemeClr val="tx1"/>
                </a:solidFill>
              </a:rPr>
              <a:t>rente</a:t>
            </a:r>
            <a:r>
              <a:rPr lang="fr-FR" sz="2800" dirty="0">
                <a:solidFill>
                  <a:schemeClr val="tx1"/>
                </a:solidFill>
              </a:rPr>
              <a:t> » = </a:t>
            </a:r>
            <a:r>
              <a:rPr lang="fr-FR" sz="2800" dirty="0" err="1">
                <a:solidFill>
                  <a:schemeClr val="tx1"/>
                </a:solidFill>
              </a:rPr>
              <a:t>sur-profit</a:t>
            </a:r>
            <a:r>
              <a:rPr lang="fr-FR" sz="2800" dirty="0">
                <a:solidFill>
                  <a:schemeClr val="tx1"/>
                </a:solidFill>
              </a:rPr>
              <a:t> par rapport à la situation de libre concurrence (et donc de libre-entrée) </a:t>
            </a:r>
          </a:p>
          <a:p>
            <a:pPr algn="l"/>
            <a:endParaRPr lang="fr-FR" sz="28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24</a:t>
            </a:fld>
            <a:endParaRPr lang="fr-BE"/>
          </a:p>
        </p:txBody>
      </p:sp>
      <p:sp>
        <p:nvSpPr>
          <p:cNvPr id="6" name="Titre 1"/>
          <p:cNvSpPr txBox="1">
            <a:spLocks/>
          </p:cNvSpPr>
          <p:nvPr/>
        </p:nvSpPr>
        <p:spPr>
          <a:xfrm>
            <a:off x="0" y="1"/>
            <a:ext cx="9144000" cy="692695"/>
          </a:xfrm>
          <a:prstGeom prst="rect">
            <a:avLst/>
          </a:prstGeom>
          <a:solidFill>
            <a:schemeClr val="bg1">
              <a:lumMod val="95000"/>
            </a:schemeClr>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spTree>
    <p:extLst>
      <p:ext uri="{BB962C8B-B14F-4D97-AF65-F5344CB8AC3E}">
        <p14:creationId xmlns:p14="http://schemas.microsoft.com/office/powerpoint/2010/main" val="224316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1124744"/>
          </a:xfrm>
          <a:solidFill>
            <a:schemeClr val="bg1">
              <a:lumMod val="95000"/>
            </a:schemeClr>
          </a:solidFill>
        </p:spPr>
        <p:txBody>
          <a:bodyPr>
            <a:normAutofit/>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179512" y="1124744"/>
            <a:ext cx="8964488" cy="5733256"/>
          </a:xfrm>
        </p:spPr>
        <p:txBody>
          <a:bodyPr>
            <a:normAutofit fontScale="85000" lnSpcReduction="20000"/>
          </a:bodyPr>
          <a:lstStyle/>
          <a:p>
            <a:pPr algn="l"/>
            <a:r>
              <a:rPr lang="fr-FR" sz="3500" b="1" dirty="0">
                <a:solidFill>
                  <a:schemeClr val="tx1"/>
                </a:solidFill>
              </a:rPr>
              <a:t>1.2. Les autres sources de pouvoir de marché [</a:t>
            </a:r>
            <a:r>
              <a:rPr lang="fr-FR" sz="3500" b="1" dirty="0">
                <a:solidFill>
                  <a:srgbClr val="FF0000"/>
                </a:solidFill>
              </a:rPr>
              <a:t>Hors pro</a:t>
            </a:r>
            <a:r>
              <a:rPr lang="fr-FR" sz="3500" b="1" dirty="0">
                <a:solidFill>
                  <a:schemeClr val="tx1"/>
                </a:solidFill>
              </a:rPr>
              <a:t>]</a:t>
            </a:r>
          </a:p>
          <a:p>
            <a:pPr marL="514350" indent="-514350" algn="l">
              <a:buAutoNum type="alphaLcParenR"/>
            </a:pPr>
            <a:r>
              <a:rPr lang="fr-FR" sz="3300" dirty="0">
                <a:solidFill>
                  <a:srgbClr val="0070C0"/>
                </a:solidFill>
              </a:rPr>
              <a:t>La différenciation des produits : la « concurrence monopolistique »</a:t>
            </a:r>
          </a:p>
          <a:p>
            <a:pPr algn="l"/>
            <a:r>
              <a:rPr lang="fr-FR" sz="3000" dirty="0">
                <a:solidFill>
                  <a:schemeClr val="tx1"/>
                </a:solidFill>
              </a:rPr>
              <a:t>Si </a:t>
            </a:r>
            <a:r>
              <a:rPr lang="fr-FR" sz="3000" b="1" dirty="0">
                <a:solidFill>
                  <a:schemeClr val="tx1"/>
                </a:solidFill>
              </a:rPr>
              <a:t>H2</a:t>
            </a:r>
            <a:r>
              <a:rPr lang="fr-FR" sz="3000" dirty="0">
                <a:solidFill>
                  <a:schemeClr val="tx1"/>
                </a:solidFill>
              </a:rPr>
              <a:t> (homogénéité des produits) n’est pas vérifiée =&gt; pouvoir de marché même si grand nombre d’entreprises (atomicité)</a:t>
            </a:r>
          </a:p>
          <a:p>
            <a:pPr algn="l"/>
            <a:r>
              <a:rPr lang="fr-FR" sz="3000" dirty="0">
                <a:solidFill>
                  <a:schemeClr val="tx1"/>
                </a:solidFill>
              </a:rPr>
              <a:t>En différenciant leur produit (différents modèles ou marques), les entreprises essayent de rendre moins substituable leur produit par les produits des concurrents =&gt; l’élasticité-prix de la demande  pour leur produit  n’est plus infinie =&gt; plus l’élasticité prix est faible, plus le pouvoir de marché est important =&gt;  même logique à l’œuvre que pour le monopole </a:t>
            </a:r>
          </a:p>
          <a:p>
            <a:pPr algn="l"/>
            <a:r>
              <a:rPr lang="fr-FR" sz="3000" dirty="0">
                <a:solidFill>
                  <a:schemeClr val="tx1"/>
                </a:solidFill>
              </a:rPr>
              <a:t>En </a:t>
            </a:r>
            <a:r>
              <a:rPr lang="fr-FR" sz="3000" b="1" u="sng" dirty="0">
                <a:solidFill>
                  <a:schemeClr val="tx1"/>
                </a:solidFill>
              </a:rPr>
              <a:t>CP</a:t>
            </a:r>
            <a:r>
              <a:rPr lang="fr-FR" sz="3000" dirty="0">
                <a:solidFill>
                  <a:schemeClr val="tx1"/>
                </a:solidFill>
              </a:rPr>
              <a:t> : l’élasticité-prix de la demande du produit d’une entreprise particulière est infinie, car les produits de toutes les entreprises sont identiques</a:t>
            </a:r>
          </a:p>
          <a:p>
            <a:r>
              <a:rPr lang="fr-FR" sz="3000" b="1" dirty="0">
                <a:solidFill>
                  <a:srgbClr val="0070C0"/>
                </a:solidFill>
              </a:rPr>
              <a:t>Schéma 2.2</a:t>
            </a:r>
          </a:p>
          <a:p>
            <a:pPr algn="l"/>
            <a:endParaRPr lang="fr-FR" sz="3000" dirty="0">
              <a:solidFill>
                <a:schemeClr val="tx1"/>
              </a:solidFill>
            </a:endParaRPr>
          </a:p>
          <a:p>
            <a:pPr algn="l"/>
            <a:endParaRPr lang="fr-FR" sz="3000" dirty="0">
              <a:solidFill>
                <a:schemeClr val="tx1"/>
              </a:solidFill>
            </a:endParaRPr>
          </a:p>
          <a:p>
            <a:pPr algn="l"/>
            <a:endParaRPr lang="fr-FR" sz="28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25</a:t>
            </a:fld>
            <a:endParaRPr lang="fr-BE"/>
          </a:p>
        </p:txBody>
      </p:sp>
      <p:sp>
        <p:nvSpPr>
          <p:cNvPr id="6" name="Titre 1"/>
          <p:cNvSpPr txBox="1">
            <a:spLocks/>
          </p:cNvSpPr>
          <p:nvPr/>
        </p:nvSpPr>
        <p:spPr>
          <a:xfrm>
            <a:off x="0" y="1"/>
            <a:ext cx="9144000" cy="1124744"/>
          </a:xfrm>
          <a:prstGeom prst="rect">
            <a:avLst/>
          </a:prstGeom>
          <a:solidFill>
            <a:schemeClr val="bg1">
              <a:lumMod val="9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504" y="836712"/>
            <a:ext cx="9036496" cy="6021288"/>
          </a:xfrm>
        </p:spPr>
        <p:txBody>
          <a:bodyPr>
            <a:normAutofit/>
          </a:bodyPr>
          <a:lstStyle/>
          <a:p>
            <a:pPr algn="l"/>
            <a:r>
              <a:rPr lang="fr-FR" b="1" dirty="0">
                <a:solidFill>
                  <a:srgbClr val="0070C0"/>
                </a:solidFill>
              </a:rPr>
              <a:t>Schéma 2.2 </a:t>
            </a:r>
            <a:r>
              <a:rPr lang="fr-FR" dirty="0">
                <a:solidFill>
                  <a:schemeClr val="tx1"/>
                </a:solidFill>
              </a:rPr>
              <a:t>:</a:t>
            </a:r>
            <a:r>
              <a:rPr lang="fr-FR" b="1" dirty="0">
                <a:solidFill>
                  <a:srgbClr val="0070C0"/>
                </a:solidFill>
              </a:rPr>
              <a:t> </a:t>
            </a:r>
            <a:r>
              <a:rPr lang="fr-FR" b="1" dirty="0">
                <a:solidFill>
                  <a:schemeClr val="tx1"/>
                </a:solidFill>
              </a:rPr>
              <a:t>Elasticité de la demande adressée à l’entreprise en CP et en concurrence monopolistique</a:t>
            </a:r>
          </a:p>
          <a:p>
            <a:pPr algn="l"/>
            <a:endParaRPr lang="fr-FR" dirty="0">
              <a:solidFill>
                <a:schemeClr val="tx1"/>
              </a:solidFill>
            </a:endParaRP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26</a:t>
            </a:fld>
            <a:endParaRPr lang="fr-BE"/>
          </a:p>
        </p:txBody>
      </p:sp>
      <p:sp>
        <p:nvSpPr>
          <p:cNvPr id="6" name="Titre 1"/>
          <p:cNvSpPr txBox="1">
            <a:spLocks/>
          </p:cNvSpPr>
          <p:nvPr/>
        </p:nvSpPr>
        <p:spPr>
          <a:xfrm>
            <a:off x="0" y="1"/>
            <a:ext cx="9144000" cy="692695"/>
          </a:xfrm>
          <a:prstGeom prst="rect">
            <a:avLst/>
          </a:prstGeom>
          <a:solidFill>
            <a:schemeClr val="bg1">
              <a:lumMod val="95000"/>
            </a:schemeClr>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pic>
        <p:nvPicPr>
          <p:cNvPr id="157697" name="Picture 1"/>
          <p:cNvPicPr>
            <a:picLocks noChangeAspect="1" noChangeArrowheads="1"/>
          </p:cNvPicPr>
          <p:nvPr/>
        </p:nvPicPr>
        <p:blipFill>
          <a:blip r:embed="rId2" cstate="print"/>
          <a:srcRect/>
          <a:stretch>
            <a:fillRect/>
          </a:stretch>
        </p:blipFill>
        <p:spPr bwMode="auto">
          <a:xfrm>
            <a:off x="683568" y="1922663"/>
            <a:ext cx="7870279" cy="4935337"/>
          </a:xfrm>
          <a:prstGeom prst="rect">
            <a:avLst/>
          </a:prstGeom>
          <a:noFill/>
          <a:ln w="9525">
            <a:noFill/>
            <a:miter lim="800000"/>
            <a:headEnd/>
            <a:tailEnd/>
          </a:ln>
        </p:spPr>
      </p:pic>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1124744"/>
          </a:xfrm>
          <a:solidFill>
            <a:schemeClr val="bg1">
              <a:lumMod val="95000"/>
            </a:schemeClr>
          </a:solidFill>
        </p:spPr>
        <p:txBody>
          <a:bodyPr>
            <a:normAutofit/>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179512" y="1124744"/>
            <a:ext cx="8964488" cy="5733256"/>
          </a:xfrm>
        </p:spPr>
        <p:txBody>
          <a:bodyPr>
            <a:normAutofit lnSpcReduction="10000"/>
          </a:bodyPr>
          <a:lstStyle/>
          <a:p>
            <a:pPr algn="l"/>
            <a:r>
              <a:rPr lang="fr-FR" sz="3000" dirty="0">
                <a:solidFill>
                  <a:schemeClr val="tx1"/>
                </a:solidFill>
              </a:rPr>
              <a:t> </a:t>
            </a:r>
            <a:r>
              <a:rPr lang="fr-FR" sz="2800" dirty="0">
                <a:solidFill>
                  <a:schemeClr val="tx1"/>
                </a:solidFill>
              </a:rPr>
              <a:t>Cette différenciation peut être :</a:t>
            </a:r>
          </a:p>
          <a:p>
            <a:pPr algn="l">
              <a:buFontTx/>
              <a:buChar char="-"/>
            </a:pPr>
            <a:r>
              <a:rPr lang="fr-FR" sz="2800" dirty="0">
                <a:solidFill>
                  <a:schemeClr val="tx1"/>
                </a:solidFill>
              </a:rPr>
              <a:t> objective (« réelle ») : le produit a des caractéristiques propres particulières ;</a:t>
            </a:r>
          </a:p>
          <a:p>
            <a:pPr algn="l">
              <a:buFontTx/>
              <a:buChar char="-"/>
            </a:pPr>
            <a:r>
              <a:rPr lang="fr-FR" sz="2800" dirty="0">
                <a:solidFill>
                  <a:schemeClr val="tx1"/>
                </a:solidFill>
              </a:rPr>
              <a:t> subjective (« artificielle »): les consommateurs croient que le produit a certaines caractéristiques propres =&gt; rôle de la « </a:t>
            </a:r>
            <a:r>
              <a:rPr lang="fr-FR" sz="2800" b="1" dirty="0">
                <a:solidFill>
                  <a:schemeClr val="tx1"/>
                </a:solidFill>
              </a:rPr>
              <a:t>publicité persuasive</a:t>
            </a:r>
            <a:r>
              <a:rPr lang="fr-FR" sz="2800" dirty="0">
                <a:solidFill>
                  <a:schemeClr val="tx1"/>
                </a:solidFill>
              </a:rPr>
              <a:t> »</a:t>
            </a:r>
          </a:p>
          <a:p>
            <a:pPr algn="l"/>
            <a:r>
              <a:rPr lang="fr-FR" sz="2800" b="1" dirty="0">
                <a:solidFill>
                  <a:schemeClr val="tx1"/>
                </a:solidFill>
              </a:rPr>
              <a:t>Ex</a:t>
            </a:r>
            <a:r>
              <a:rPr lang="fr-FR" sz="2800" dirty="0">
                <a:solidFill>
                  <a:schemeClr val="tx1"/>
                </a:solidFill>
              </a:rPr>
              <a:t>. Coca Cola </a:t>
            </a:r>
            <a:r>
              <a:rPr lang="fr-FR" sz="2800" i="1" dirty="0">
                <a:solidFill>
                  <a:schemeClr val="tx1"/>
                </a:solidFill>
              </a:rPr>
              <a:t>versus</a:t>
            </a:r>
            <a:r>
              <a:rPr lang="fr-FR" sz="2800" dirty="0">
                <a:solidFill>
                  <a:schemeClr val="tx1"/>
                </a:solidFill>
              </a:rPr>
              <a:t> Pepsi Cola : Coca dépense beaucoup plus que Pepsi en publicité (2 milliards $ par an)</a:t>
            </a:r>
          </a:p>
          <a:p>
            <a:pPr algn="l">
              <a:buFontTx/>
              <a:buChar char="-"/>
            </a:pPr>
            <a:r>
              <a:rPr lang="fr-FR" sz="2400" dirty="0">
                <a:solidFill>
                  <a:schemeClr val="tx1"/>
                </a:solidFill>
              </a:rPr>
              <a:t>Expérience de test en aveugle : la plupart des consommateurs incapables de reconnaître ; une majorité des consommateurs préfèrent même Pepsi (un peu plus sucré)</a:t>
            </a:r>
          </a:p>
          <a:p>
            <a:pPr algn="l">
              <a:buFontTx/>
              <a:buChar char="-"/>
            </a:pPr>
            <a:r>
              <a:rPr lang="fr-FR" sz="2400" dirty="0">
                <a:solidFill>
                  <a:schemeClr val="tx1"/>
                </a:solidFill>
              </a:rPr>
              <a:t> Pourtant ; part de marché de Coca supérieure ; et imagerie cérébrale montre que la marque Coca suscite « émotion » plus forte  </a:t>
            </a:r>
          </a:p>
          <a:p>
            <a:pPr algn="l"/>
            <a:endParaRPr lang="fr-FR" sz="3000" dirty="0">
              <a:solidFill>
                <a:schemeClr val="tx1"/>
              </a:solidFill>
            </a:endParaRPr>
          </a:p>
          <a:p>
            <a:pPr algn="l"/>
            <a:endParaRPr lang="fr-FR" sz="3000" dirty="0">
              <a:solidFill>
                <a:schemeClr val="tx1"/>
              </a:solidFill>
            </a:endParaRPr>
          </a:p>
          <a:p>
            <a:pPr algn="l"/>
            <a:endParaRPr lang="fr-FR" sz="28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27</a:t>
            </a:fld>
            <a:endParaRPr lang="fr-BE"/>
          </a:p>
        </p:txBody>
      </p:sp>
      <p:sp>
        <p:nvSpPr>
          <p:cNvPr id="6" name="Titre 1"/>
          <p:cNvSpPr txBox="1">
            <a:spLocks/>
          </p:cNvSpPr>
          <p:nvPr/>
        </p:nvSpPr>
        <p:spPr>
          <a:xfrm>
            <a:off x="0" y="1"/>
            <a:ext cx="9144000" cy="1124744"/>
          </a:xfrm>
          <a:prstGeom prst="rect">
            <a:avLst/>
          </a:prstGeom>
          <a:solidFill>
            <a:schemeClr val="bg1">
              <a:lumMod val="9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1124744"/>
          </a:xfrm>
          <a:solidFill>
            <a:schemeClr val="bg1">
              <a:lumMod val="95000"/>
            </a:schemeClr>
          </a:solidFill>
        </p:spPr>
        <p:txBody>
          <a:bodyPr>
            <a:normAutofit/>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179512" y="1124744"/>
            <a:ext cx="8964488" cy="5733256"/>
          </a:xfrm>
        </p:spPr>
        <p:txBody>
          <a:bodyPr>
            <a:normAutofit/>
          </a:bodyPr>
          <a:lstStyle/>
          <a:p>
            <a:pPr algn="l"/>
            <a:r>
              <a:rPr lang="fr-FR" sz="3000" dirty="0">
                <a:solidFill>
                  <a:schemeClr val="tx1"/>
                </a:solidFill>
              </a:rPr>
              <a:t> </a:t>
            </a:r>
            <a:r>
              <a:rPr lang="fr-FR" sz="2800" dirty="0">
                <a:solidFill>
                  <a:schemeClr val="tx1"/>
                </a:solidFill>
              </a:rPr>
              <a:t>Dans le cas d’une entreprise (monopole) ou d’un petit nombre (oligopole) la stratégie de différenciation multi-produits peut viser à dissuader l’entrée de nouveaux concurrents en occupant tout « l’espace » </a:t>
            </a:r>
          </a:p>
          <a:p>
            <a:pPr algn="l"/>
            <a:r>
              <a:rPr lang="fr-FR" sz="2800" b="1" dirty="0">
                <a:solidFill>
                  <a:schemeClr val="tx1"/>
                </a:solidFill>
              </a:rPr>
              <a:t>Ex</a:t>
            </a:r>
            <a:r>
              <a:rPr lang="fr-FR" sz="2800" dirty="0">
                <a:solidFill>
                  <a:schemeClr val="tx1"/>
                </a:solidFill>
              </a:rPr>
              <a:t>. Les « céréales pour petit déjeuner » : 3 entreprises (américaines) détiennent près des 2/3 du marché ; plusieurs milliers de variétés (produits)</a:t>
            </a:r>
          </a:p>
          <a:p>
            <a:pPr algn="l">
              <a:buFontTx/>
              <a:buChar char="-"/>
            </a:pPr>
            <a:r>
              <a:rPr lang="fr-FR" sz="2400" dirty="0">
                <a:solidFill>
                  <a:schemeClr val="tx1"/>
                </a:solidFill>
              </a:rPr>
              <a:t> Aspect positif : permet de s’adapter à tous les goûts</a:t>
            </a:r>
          </a:p>
          <a:p>
            <a:pPr algn="l">
              <a:buFontTx/>
              <a:buChar char="-"/>
            </a:pPr>
            <a:r>
              <a:rPr lang="fr-FR" sz="2400" dirty="0">
                <a:solidFill>
                  <a:schemeClr val="tx1"/>
                </a:solidFill>
              </a:rPr>
              <a:t> Aspect négatif : permet (notamment aux 3 leaders) de saturer le marché (en se servant aussi de la pub)</a:t>
            </a:r>
          </a:p>
          <a:p>
            <a:pPr algn="l"/>
            <a:endParaRPr lang="fr-FR" sz="3000" dirty="0">
              <a:solidFill>
                <a:schemeClr val="tx1"/>
              </a:solidFill>
            </a:endParaRPr>
          </a:p>
          <a:p>
            <a:pPr algn="l"/>
            <a:endParaRPr lang="fr-FR" sz="3000" dirty="0">
              <a:solidFill>
                <a:schemeClr val="tx1"/>
              </a:solidFill>
            </a:endParaRPr>
          </a:p>
          <a:p>
            <a:pPr algn="l"/>
            <a:endParaRPr lang="fr-FR" sz="28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28</a:t>
            </a:fld>
            <a:endParaRPr lang="fr-BE"/>
          </a:p>
        </p:txBody>
      </p:sp>
      <p:sp>
        <p:nvSpPr>
          <p:cNvPr id="6" name="Titre 1"/>
          <p:cNvSpPr txBox="1">
            <a:spLocks/>
          </p:cNvSpPr>
          <p:nvPr/>
        </p:nvSpPr>
        <p:spPr>
          <a:xfrm>
            <a:off x="0" y="1"/>
            <a:ext cx="9144000" cy="1124744"/>
          </a:xfrm>
          <a:prstGeom prst="rect">
            <a:avLst/>
          </a:prstGeom>
          <a:solidFill>
            <a:schemeClr val="bg1">
              <a:lumMod val="9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1124744"/>
          </a:xfrm>
          <a:solidFill>
            <a:schemeClr val="bg1">
              <a:lumMod val="95000"/>
            </a:schemeClr>
          </a:solidFill>
        </p:spPr>
        <p:txBody>
          <a:bodyPr>
            <a:normAutofit/>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179512" y="1124744"/>
            <a:ext cx="8964488" cy="5733256"/>
          </a:xfrm>
        </p:spPr>
        <p:txBody>
          <a:bodyPr>
            <a:normAutofit lnSpcReduction="10000"/>
          </a:bodyPr>
          <a:lstStyle/>
          <a:p>
            <a:pPr marL="514350" indent="-514350" algn="l"/>
            <a:r>
              <a:rPr lang="fr-FR" dirty="0">
                <a:solidFill>
                  <a:srgbClr val="0070C0"/>
                </a:solidFill>
              </a:rPr>
              <a:t>b) Information imparfaite du consommateur et pouvoir de marché </a:t>
            </a:r>
          </a:p>
          <a:p>
            <a:pPr algn="l"/>
            <a:r>
              <a:rPr lang="fr-FR" sz="3000" dirty="0">
                <a:solidFill>
                  <a:schemeClr val="tx1"/>
                </a:solidFill>
              </a:rPr>
              <a:t>Dans de nombreux cas </a:t>
            </a:r>
            <a:r>
              <a:rPr lang="fr-FR" sz="3000" b="1" dirty="0">
                <a:solidFill>
                  <a:schemeClr val="tx1"/>
                </a:solidFill>
              </a:rPr>
              <a:t>H3</a:t>
            </a:r>
            <a:r>
              <a:rPr lang="fr-FR" sz="3000" dirty="0">
                <a:solidFill>
                  <a:schemeClr val="tx1"/>
                </a:solidFill>
              </a:rPr>
              <a:t> (information parfaite) n’est pas vérifiée ;  le manque d’information du demandeur peut porter : </a:t>
            </a:r>
          </a:p>
          <a:p>
            <a:pPr algn="l">
              <a:buFontTx/>
              <a:buChar char="-"/>
            </a:pPr>
            <a:r>
              <a:rPr lang="fr-FR" sz="3000" dirty="0">
                <a:solidFill>
                  <a:schemeClr val="tx1"/>
                </a:solidFill>
              </a:rPr>
              <a:t> sur le prix (dans le cas d’homogénéité du produit)</a:t>
            </a:r>
          </a:p>
          <a:p>
            <a:pPr algn="l">
              <a:buFontTx/>
              <a:buChar char="-"/>
            </a:pPr>
            <a:r>
              <a:rPr lang="fr-FR" sz="3000" dirty="0">
                <a:solidFill>
                  <a:schemeClr val="tx1"/>
                </a:solidFill>
              </a:rPr>
              <a:t> sur les prix </a:t>
            </a:r>
            <a:r>
              <a:rPr lang="fr-FR" sz="3000" u="sng" dirty="0">
                <a:solidFill>
                  <a:schemeClr val="tx1"/>
                </a:solidFill>
              </a:rPr>
              <a:t>et/ou</a:t>
            </a:r>
            <a:r>
              <a:rPr lang="fr-FR" sz="3000" dirty="0">
                <a:solidFill>
                  <a:schemeClr val="tx1"/>
                </a:solidFill>
              </a:rPr>
              <a:t> les caractéristiques propres et la qualité (dans le cas de différenciation du produit)</a:t>
            </a:r>
          </a:p>
          <a:p>
            <a:pPr algn="l"/>
            <a:r>
              <a:rPr lang="fr-FR" sz="3000" dirty="0">
                <a:solidFill>
                  <a:schemeClr val="tx1"/>
                </a:solidFill>
              </a:rPr>
              <a:t>&gt;&gt;&gt; dans ce cas, la publicité peut avoir rôle positif (« </a:t>
            </a:r>
            <a:r>
              <a:rPr lang="fr-FR" sz="3000" b="1" dirty="0">
                <a:solidFill>
                  <a:schemeClr val="tx1"/>
                </a:solidFill>
              </a:rPr>
              <a:t>publicité informative</a:t>
            </a:r>
            <a:r>
              <a:rPr lang="fr-FR" sz="3000" dirty="0">
                <a:solidFill>
                  <a:schemeClr val="tx1"/>
                </a:solidFill>
              </a:rPr>
              <a:t> ») ; réduit le coût de recherche d’information ; plus ce coût est élevé, plus le pouvoir de marché des offreurs est élevé.</a:t>
            </a:r>
          </a:p>
          <a:p>
            <a:pPr algn="l"/>
            <a:endParaRPr lang="fr-FR" sz="3000" dirty="0">
              <a:solidFill>
                <a:schemeClr val="tx1"/>
              </a:solidFill>
            </a:endParaRPr>
          </a:p>
          <a:p>
            <a:pPr algn="l"/>
            <a:endParaRPr lang="fr-FR" sz="28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29</a:t>
            </a:fld>
            <a:endParaRPr lang="fr-BE"/>
          </a:p>
        </p:txBody>
      </p:sp>
      <p:sp>
        <p:nvSpPr>
          <p:cNvPr id="6" name="Titre 1"/>
          <p:cNvSpPr txBox="1">
            <a:spLocks/>
          </p:cNvSpPr>
          <p:nvPr/>
        </p:nvSpPr>
        <p:spPr>
          <a:xfrm>
            <a:off x="0" y="1"/>
            <a:ext cx="9144000" cy="1124744"/>
          </a:xfrm>
          <a:prstGeom prst="rect">
            <a:avLst/>
          </a:prstGeom>
          <a:solidFill>
            <a:schemeClr val="bg1">
              <a:lumMod val="9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908719"/>
          </a:xfrm>
          <a:solidFill>
            <a:srgbClr val="FFC000"/>
          </a:solidFill>
        </p:spPr>
        <p:txBody>
          <a:bodyPr>
            <a:normAutofit/>
          </a:bodyPr>
          <a:lstStyle/>
          <a:p>
            <a:r>
              <a:rPr lang="fr-FR" b="1" cap="small" dirty="0">
                <a:solidFill>
                  <a:srgbClr val="0070C0"/>
                </a:solidFill>
              </a:rPr>
              <a:t>Introduction</a:t>
            </a:r>
          </a:p>
        </p:txBody>
      </p:sp>
      <p:sp>
        <p:nvSpPr>
          <p:cNvPr id="3" name="Sous-titre 2"/>
          <p:cNvSpPr>
            <a:spLocks noGrp="1"/>
          </p:cNvSpPr>
          <p:nvPr>
            <p:ph type="subTitle" idx="1"/>
          </p:nvPr>
        </p:nvSpPr>
        <p:spPr>
          <a:xfrm>
            <a:off x="0" y="908720"/>
            <a:ext cx="9144000" cy="5949280"/>
          </a:xfrm>
        </p:spPr>
        <p:txBody>
          <a:bodyPr>
            <a:normAutofit/>
          </a:bodyPr>
          <a:lstStyle/>
          <a:p>
            <a:pPr algn="l"/>
            <a:r>
              <a:rPr lang="fr-FR" dirty="0">
                <a:solidFill>
                  <a:schemeClr val="tx1"/>
                </a:solidFill>
              </a:rPr>
              <a:t>Au total, en situation de  </a:t>
            </a:r>
            <a:r>
              <a:rPr lang="fr-FR" b="1" dirty="0">
                <a:solidFill>
                  <a:schemeClr val="tx1"/>
                </a:solidFill>
              </a:rPr>
              <a:t>CP</a:t>
            </a:r>
            <a:r>
              <a:rPr lang="fr-FR" dirty="0">
                <a:solidFill>
                  <a:schemeClr val="tx1"/>
                </a:solidFill>
              </a:rPr>
              <a:t>, offreurs et demandeurs n’ont aucun « </a:t>
            </a:r>
            <a:r>
              <a:rPr lang="fr-FR" b="1" dirty="0">
                <a:solidFill>
                  <a:schemeClr val="tx1"/>
                </a:solidFill>
              </a:rPr>
              <a:t>pouvoir de marché</a:t>
            </a:r>
            <a:r>
              <a:rPr lang="fr-FR" dirty="0">
                <a:solidFill>
                  <a:schemeClr val="tx1"/>
                </a:solidFill>
              </a:rPr>
              <a:t> » : ils sont « </a:t>
            </a:r>
            <a:r>
              <a:rPr lang="fr-FR" b="1" dirty="0">
                <a:solidFill>
                  <a:schemeClr val="tx1"/>
                </a:solidFill>
              </a:rPr>
              <a:t>preneurs de prix</a:t>
            </a:r>
            <a:r>
              <a:rPr lang="fr-FR" dirty="0">
                <a:solidFill>
                  <a:schemeClr val="tx1"/>
                </a:solidFill>
              </a:rPr>
              <a:t> » (« </a:t>
            </a:r>
            <a:r>
              <a:rPr lang="fr-FR" i="1" dirty="0" err="1">
                <a:solidFill>
                  <a:schemeClr val="tx1"/>
                </a:solidFill>
              </a:rPr>
              <a:t>price</a:t>
            </a:r>
            <a:r>
              <a:rPr lang="fr-FR" i="1" dirty="0">
                <a:solidFill>
                  <a:schemeClr val="tx1"/>
                </a:solidFill>
              </a:rPr>
              <a:t> </a:t>
            </a:r>
            <a:r>
              <a:rPr lang="fr-FR" i="1" dirty="0" err="1">
                <a:solidFill>
                  <a:schemeClr val="tx1"/>
                </a:solidFill>
              </a:rPr>
              <a:t>takers</a:t>
            </a:r>
            <a:r>
              <a:rPr lang="fr-FR" dirty="0">
                <a:solidFill>
                  <a:schemeClr val="tx1"/>
                </a:solidFill>
              </a:rPr>
              <a:t> ») : c’est le prix du marché (p*) qui s’impose à eux.</a:t>
            </a:r>
          </a:p>
          <a:p>
            <a:pPr algn="l"/>
            <a:r>
              <a:rPr lang="fr-FR" dirty="0">
                <a:solidFill>
                  <a:schemeClr val="tx1"/>
                </a:solidFill>
              </a:rPr>
              <a:t>A partir du moment où une (et </a:t>
            </a:r>
            <a:r>
              <a:rPr lang="fr-FR" i="1" dirty="0">
                <a:solidFill>
                  <a:schemeClr val="tx1"/>
                </a:solidFill>
              </a:rPr>
              <a:t>a fortiori</a:t>
            </a:r>
            <a:r>
              <a:rPr lang="fr-FR" dirty="0">
                <a:solidFill>
                  <a:schemeClr val="tx1"/>
                </a:solidFill>
              </a:rPr>
              <a:t> plusieurs) hypothèse(s) (</a:t>
            </a:r>
            <a:r>
              <a:rPr lang="fr-FR" b="1" dirty="0">
                <a:solidFill>
                  <a:schemeClr val="tx1"/>
                </a:solidFill>
              </a:rPr>
              <a:t>H1</a:t>
            </a:r>
            <a:r>
              <a:rPr lang="fr-FR" dirty="0">
                <a:solidFill>
                  <a:schemeClr val="tx1"/>
                </a:solidFill>
              </a:rPr>
              <a:t>…etc.) n’est pas vérifiée = situation de « </a:t>
            </a:r>
            <a:r>
              <a:rPr lang="fr-FR" b="1" dirty="0">
                <a:solidFill>
                  <a:schemeClr val="tx1"/>
                </a:solidFill>
              </a:rPr>
              <a:t>concurrence imparfaite</a:t>
            </a:r>
            <a:r>
              <a:rPr lang="fr-FR" dirty="0">
                <a:solidFill>
                  <a:schemeClr val="tx1"/>
                </a:solidFill>
              </a:rPr>
              <a:t> » : certains agents vont avoir un « </a:t>
            </a:r>
            <a:r>
              <a:rPr lang="fr-FR" b="1" dirty="0">
                <a:solidFill>
                  <a:schemeClr val="tx1"/>
                </a:solidFill>
              </a:rPr>
              <a:t>pouvoir de marché</a:t>
            </a:r>
            <a:r>
              <a:rPr lang="fr-FR" dirty="0">
                <a:solidFill>
                  <a:schemeClr val="tx1"/>
                </a:solidFill>
              </a:rPr>
              <a:t> » plus ou moins fort ; ils vont notamment pouvoir avoir une influence sur le prix (« </a:t>
            </a:r>
            <a:r>
              <a:rPr lang="fr-FR" i="1" dirty="0" err="1">
                <a:solidFill>
                  <a:schemeClr val="tx1"/>
                </a:solidFill>
              </a:rPr>
              <a:t>price</a:t>
            </a:r>
            <a:r>
              <a:rPr lang="fr-FR" i="1" dirty="0">
                <a:solidFill>
                  <a:schemeClr val="tx1"/>
                </a:solidFill>
              </a:rPr>
              <a:t> </a:t>
            </a:r>
            <a:r>
              <a:rPr lang="fr-FR" i="1" dirty="0" err="1">
                <a:solidFill>
                  <a:schemeClr val="tx1"/>
                </a:solidFill>
              </a:rPr>
              <a:t>makers</a:t>
            </a:r>
            <a:r>
              <a:rPr lang="fr-FR" i="1" dirty="0">
                <a:solidFill>
                  <a:schemeClr val="tx1"/>
                </a:solidFill>
              </a:rPr>
              <a:t> </a:t>
            </a:r>
            <a:r>
              <a:rPr lang="fr-FR" dirty="0">
                <a:solidFill>
                  <a:schemeClr val="tx1"/>
                </a:solidFill>
              </a:rPr>
              <a:t>»).</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3</a:t>
            </a:fld>
            <a:endParaRPr lang="fr-BE"/>
          </a:p>
        </p:txBody>
      </p:sp>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92695"/>
          </a:xfrm>
          <a:solidFill>
            <a:schemeClr val="bg1">
              <a:lumMod val="95000"/>
            </a:schemeClr>
          </a:solidFill>
        </p:spPr>
        <p:txBody>
          <a:bodyPr>
            <a:normAutofit fontScale="90000"/>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0" y="692696"/>
            <a:ext cx="9144000" cy="6165304"/>
          </a:xfrm>
        </p:spPr>
        <p:txBody>
          <a:bodyPr>
            <a:normAutofit/>
          </a:bodyPr>
          <a:lstStyle/>
          <a:p>
            <a:pPr algn="l"/>
            <a:r>
              <a:rPr lang="fr-FR" sz="2800" b="1" i="1" dirty="0">
                <a:solidFill>
                  <a:schemeClr val="tx1"/>
                </a:solidFill>
              </a:rPr>
              <a:t>Conclusion: différentes configurations-type de marché et formes de concurrence</a:t>
            </a:r>
            <a:r>
              <a:rPr lang="fr-FR" sz="2800" u="sng" dirty="0">
                <a:solidFill>
                  <a:schemeClr val="tx1"/>
                </a:solidFill>
              </a:rPr>
              <a:t> </a:t>
            </a:r>
          </a:p>
          <a:p>
            <a:pPr algn="l"/>
            <a:endParaRPr lang="fr-FR" sz="28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30</a:t>
            </a:fld>
            <a:endParaRPr lang="fr-BE"/>
          </a:p>
        </p:txBody>
      </p:sp>
      <p:sp>
        <p:nvSpPr>
          <p:cNvPr id="6" name="Titre 1"/>
          <p:cNvSpPr txBox="1">
            <a:spLocks/>
          </p:cNvSpPr>
          <p:nvPr/>
        </p:nvSpPr>
        <p:spPr>
          <a:xfrm>
            <a:off x="0" y="1"/>
            <a:ext cx="9144000" cy="692695"/>
          </a:xfrm>
          <a:prstGeom prst="rect">
            <a:avLst/>
          </a:prstGeom>
          <a:solidFill>
            <a:schemeClr val="bg1">
              <a:lumMod val="95000"/>
            </a:schemeClr>
          </a:solidFill>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graphicFrame>
        <p:nvGraphicFramePr>
          <p:cNvPr id="7" name="Tableau 6"/>
          <p:cNvGraphicFramePr>
            <a:graphicFrameLocks noGrp="1"/>
          </p:cNvGraphicFramePr>
          <p:nvPr/>
        </p:nvGraphicFramePr>
        <p:xfrm>
          <a:off x="107502" y="1916833"/>
          <a:ext cx="9036498" cy="4125050"/>
        </p:xfrm>
        <a:graphic>
          <a:graphicData uri="http://schemas.openxmlformats.org/drawingml/2006/table">
            <a:tbl>
              <a:tblPr firstRow="1" bandRow="1">
                <a:tableStyleId>{5C22544A-7EE6-4342-B048-85BDC9FD1C3A}</a:tableStyleId>
              </a:tblPr>
              <a:tblGrid>
                <a:gridCol w="1506083">
                  <a:extLst>
                    <a:ext uri="{9D8B030D-6E8A-4147-A177-3AD203B41FA5}">
                      <a16:colId xmlns:a16="http://schemas.microsoft.com/office/drawing/2014/main" val="20000"/>
                    </a:ext>
                  </a:extLst>
                </a:gridCol>
                <a:gridCol w="1506083">
                  <a:extLst>
                    <a:ext uri="{9D8B030D-6E8A-4147-A177-3AD203B41FA5}">
                      <a16:colId xmlns:a16="http://schemas.microsoft.com/office/drawing/2014/main" val="20001"/>
                    </a:ext>
                  </a:extLst>
                </a:gridCol>
                <a:gridCol w="1506083">
                  <a:extLst>
                    <a:ext uri="{9D8B030D-6E8A-4147-A177-3AD203B41FA5}">
                      <a16:colId xmlns:a16="http://schemas.microsoft.com/office/drawing/2014/main" val="20002"/>
                    </a:ext>
                  </a:extLst>
                </a:gridCol>
                <a:gridCol w="1506083">
                  <a:extLst>
                    <a:ext uri="{9D8B030D-6E8A-4147-A177-3AD203B41FA5}">
                      <a16:colId xmlns:a16="http://schemas.microsoft.com/office/drawing/2014/main" val="20003"/>
                    </a:ext>
                  </a:extLst>
                </a:gridCol>
                <a:gridCol w="1680526">
                  <a:extLst>
                    <a:ext uri="{9D8B030D-6E8A-4147-A177-3AD203B41FA5}">
                      <a16:colId xmlns:a16="http://schemas.microsoft.com/office/drawing/2014/main" val="20004"/>
                    </a:ext>
                  </a:extLst>
                </a:gridCol>
                <a:gridCol w="1331640">
                  <a:extLst>
                    <a:ext uri="{9D8B030D-6E8A-4147-A177-3AD203B41FA5}">
                      <a16:colId xmlns:a16="http://schemas.microsoft.com/office/drawing/2014/main" val="20005"/>
                    </a:ext>
                  </a:extLst>
                </a:gridCol>
              </a:tblGrid>
              <a:tr h="854387">
                <a:tc>
                  <a:txBody>
                    <a:bodyPr/>
                    <a:lstStyle/>
                    <a:p>
                      <a:endParaRPr lang="fr-FR" dirty="0"/>
                    </a:p>
                  </a:txBody>
                  <a:tcPr/>
                </a:tc>
                <a:tc>
                  <a:txBody>
                    <a:bodyPr/>
                    <a:lstStyle/>
                    <a:p>
                      <a:pPr algn="ctr"/>
                      <a:r>
                        <a:rPr lang="fr-FR" dirty="0"/>
                        <a:t>Concurrence Parfaite (CP)</a:t>
                      </a:r>
                    </a:p>
                  </a:txBody>
                  <a:tcPr anchor="ctr"/>
                </a:tc>
                <a:tc>
                  <a:txBody>
                    <a:bodyPr/>
                    <a:lstStyle/>
                    <a:p>
                      <a:pPr algn="ctr"/>
                      <a:r>
                        <a:rPr lang="fr-FR" dirty="0"/>
                        <a:t>Concurrence </a:t>
                      </a:r>
                      <a:r>
                        <a:rPr lang="fr-FR" dirty="0" err="1"/>
                        <a:t>monopo</a:t>
                      </a:r>
                      <a:r>
                        <a:rPr lang="fr-FR" dirty="0"/>
                        <a:t>-     </a:t>
                      </a:r>
                      <a:r>
                        <a:rPr lang="fr-FR" dirty="0" err="1"/>
                        <a:t>listique</a:t>
                      </a:r>
                      <a:endParaRPr lang="fr-FR" dirty="0"/>
                    </a:p>
                  </a:txBody>
                  <a:tcPr anchor="ctr"/>
                </a:tc>
                <a:tc>
                  <a:txBody>
                    <a:bodyPr/>
                    <a:lstStyle/>
                    <a:p>
                      <a:pPr algn="ctr"/>
                      <a:r>
                        <a:rPr lang="fr-FR" dirty="0"/>
                        <a:t>Oligopole</a:t>
                      </a:r>
                      <a:r>
                        <a:rPr lang="fr-FR" baseline="0" dirty="0"/>
                        <a:t> sans </a:t>
                      </a:r>
                      <a:r>
                        <a:rPr lang="fr-FR" baseline="0" dirty="0" err="1"/>
                        <a:t>différen-ciation</a:t>
                      </a:r>
                      <a:endParaRPr lang="fr-FR" dirty="0"/>
                    </a:p>
                  </a:txBody>
                  <a:tcPr anchor="ctr"/>
                </a:tc>
                <a:tc>
                  <a:txBody>
                    <a:bodyPr/>
                    <a:lstStyle/>
                    <a:p>
                      <a:pPr algn="ctr"/>
                      <a:r>
                        <a:rPr lang="fr-FR" dirty="0"/>
                        <a:t>Oligopole avec différenciation</a:t>
                      </a:r>
                    </a:p>
                  </a:txBody>
                  <a:tcPr anchor="ctr"/>
                </a:tc>
                <a:tc>
                  <a:txBody>
                    <a:bodyPr/>
                    <a:lstStyle/>
                    <a:p>
                      <a:pPr algn="ctr"/>
                      <a:r>
                        <a:rPr lang="fr-FR" dirty="0"/>
                        <a:t>Monopole</a:t>
                      </a:r>
                    </a:p>
                  </a:txBody>
                  <a:tcPr anchor="ctr"/>
                </a:tc>
                <a:extLst>
                  <a:ext uri="{0D108BD9-81ED-4DB2-BD59-A6C34878D82A}">
                    <a16:rowId xmlns:a16="http://schemas.microsoft.com/office/drawing/2014/main" val="10000"/>
                  </a:ext>
                </a:extLst>
              </a:tr>
              <a:tr h="440139">
                <a:tc>
                  <a:txBody>
                    <a:bodyPr/>
                    <a:lstStyle/>
                    <a:p>
                      <a:r>
                        <a:rPr lang="fr-FR" b="1" dirty="0"/>
                        <a:t>Atomicité</a:t>
                      </a:r>
                    </a:p>
                  </a:txBody>
                  <a:tcPr/>
                </a:tc>
                <a:tc>
                  <a:txBody>
                    <a:bodyPr/>
                    <a:lstStyle/>
                    <a:p>
                      <a:pPr algn="ctr"/>
                      <a:r>
                        <a:rPr lang="fr-FR" dirty="0"/>
                        <a:t>Oui</a:t>
                      </a:r>
                    </a:p>
                  </a:txBody>
                  <a:tcPr anchor="ctr"/>
                </a:tc>
                <a:tc>
                  <a:txBody>
                    <a:bodyPr/>
                    <a:lstStyle/>
                    <a:p>
                      <a:pPr algn="ctr"/>
                      <a:r>
                        <a:rPr lang="fr-FR" dirty="0"/>
                        <a:t>Oui</a:t>
                      </a:r>
                    </a:p>
                  </a:txBody>
                  <a:tcPr anchor="ctr"/>
                </a:tc>
                <a:tc>
                  <a:txBody>
                    <a:bodyPr/>
                    <a:lstStyle/>
                    <a:p>
                      <a:pPr algn="ctr"/>
                      <a:r>
                        <a:rPr lang="fr-FR" dirty="0"/>
                        <a:t>Non</a:t>
                      </a:r>
                    </a:p>
                  </a:txBody>
                  <a:tcPr anchor="ctr"/>
                </a:tc>
                <a:tc>
                  <a:txBody>
                    <a:bodyPr/>
                    <a:lstStyle/>
                    <a:p>
                      <a:pPr algn="ctr"/>
                      <a:r>
                        <a:rPr lang="fr-FR" dirty="0"/>
                        <a:t>Non</a:t>
                      </a:r>
                    </a:p>
                  </a:txBody>
                  <a:tcPr anchor="ctr"/>
                </a:tc>
                <a:tc>
                  <a:txBody>
                    <a:bodyPr/>
                    <a:lstStyle/>
                    <a:p>
                      <a:pPr algn="ctr"/>
                      <a:r>
                        <a:rPr lang="fr-FR" dirty="0"/>
                        <a:t>Non</a:t>
                      </a:r>
                    </a:p>
                  </a:txBody>
                  <a:tcPr anchor="ctr"/>
                </a:tc>
                <a:extLst>
                  <a:ext uri="{0D108BD9-81ED-4DB2-BD59-A6C34878D82A}">
                    <a16:rowId xmlns:a16="http://schemas.microsoft.com/office/drawing/2014/main" val="10001"/>
                  </a:ext>
                </a:extLst>
              </a:tr>
              <a:tr h="453084">
                <a:tc>
                  <a:txBody>
                    <a:bodyPr/>
                    <a:lstStyle/>
                    <a:p>
                      <a:r>
                        <a:rPr lang="fr-FR" b="1" dirty="0"/>
                        <a:t>Homogénéité</a:t>
                      </a:r>
                    </a:p>
                  </a:txBody>
                  <a:tcPr/>
                </a:tc>
                <a:tc>
                  <a:txBody>
                    <a:bodyPr/>
                    <a:lstStyle/>
                    <a:p>
                      <a:pPr algn="ctr"/>
                      <a:r>
                        <a:rPr lang="fr-FR" dirty="0"/>
                        <a:t>Oui</a:t>
                      </a:r>
                    </a:p>
                  </a:txBody>
                  <a:tcPr anchor="ctr"/>
                </a:tc>
                <a:tc>
                  <a:txBody>
                    <a:bodyPr/>
                    <a:lstStyle/>
                    <a:p>
                      <a:pPr algn="ctr"/>
                      <a:r>
                        <a:rPr lang="fr-FR" dirty="0"/>
                        <a:t>Non</a:t>
                      </a:r>
                    </a:p>
                  </a:txBody>
                  <a:tcPr anchor="ctr"/>
                </a:tc>
                <a:tc>
                  <a:txBody>
                    <a:bodyPr/>
                    <a:lstStyle/>
                    <a:p>
                      <a:pPr algn="ctr"/>
                      <a:r>
                        <a:rPr lang="fr-FR" dirty="0"/>
                        <a:t>Oui</a:t>
                      </a:r>
                    </a:p>
                  </a:txBody>
                  <a:tcPr anchor="ctr"/>
                </a:tc>
                <a:tc>
                  <a:txBody>
                    <a:bodyPr/>
                    <a:lstStyle/>
                    <a:p>
                      <a:pPr algn="ctr"/>
                      <a:r>
                        <a:rPr lang="fr-FR" dirty="0"/>
                        <a:t>Non</a:t>
                      </a:r>
                    </a:p>
                  </a:txBody>
                  <a:tcPr anchor="ctr"/>
                </a:tc>
                <a:tc>
                  <a:txBody>
                    <a:bodyPr/>
                    <a:lstStyle/>
                    <a:p>
                      <a:pPr algn="ctr"/>
                      <a:r>
                        <a:rPr lang="fr-FR" dirty="0"/>
                        <a:t>Oui</a:t>
                      </a:r>
                    </a:p>
                  </a:txBody>
                  <a:tcPr anchor="ctr"/>
                </a:tc>
                <a:extLst>
                  <a:ext uri="{0D108BD9-81ED-4DB2-BD59-A6C34878D82A}">
                    <a16:rowId xmlns:a16="http://schemas.microsoft.com/office/drawing/2014/main" val="10002"/>
                  </a:ext>
                </a:extLst>
              </a:tr>
              <a:tr h="854387">
                <a:tc>
                  <a:txBody>
                    <a:bodyPr/>
                    <a:lstStyle/>
                    <a:p>
                      <a:r>
                        <a:rPr lang="fr-FR" b="1" dirty="0"/>
                        <a:t>Barrières à l’entrée</a:t>
                      </a:r>
                    </a:p>
                  </a:txBody>
                  <a:tcPr/>
                </a:tc>
                <a:tc>
                  <a:txBody>
                    <a:bodyPr/>
                    <a:lstStyle/>
                    <a:p>
                      <a:pPr algn="ctr"/>
                      <a:r>
                        <a:rPr lang="fr-FR" dirty="0"/>
                        <a:t>Non</a:t>
                      </a:r>
                    </a:p>
                  </a:txBody>
                  <a:tcPr anchor="ctr"/>
                </a:tc>
                <a:tc>
                  <a:txBody>
                    <a:bodyPr/>
                    <a:lstStyle/>
                    <a:p>
                      <a:pPr algn="ctr"/>
                      <a:r>
                        <a:rPr lang="fr-FR" dirty="0"/>
                        <a:t>Non</a:t>
                      </a:r>
                    </a:p>
                  </a:txBody>
                  <a:tcPr anchor="ctr"/>
                </a:tc>
                <a:tc>
                  <a:txBody>
                    <a:bodyPr/>
                    <a:lstStyle/>
                    <a:p>
                      <a:pPr algn="ctr"/>
                      <a:r>
                        <a:rPr lang="fr-FR" dirty="0"/>
                        <a:t>Oui</a:t>
                      </a:r>
                    </a:p>
                  </a:txBody>
                  <a:tcPr anchor="ctr"/>
                </a:tc>
                <a:tc>
                  <a:txBody>
                    <a:bodyPr/>
                    <a:lstStyle/>
                    <a:p>
                      <a:pPr algn="ctr"/>
                      <a:r>
                        <a:rPr lang="fr-FR" dirty="0"/>
                        <a:t>Oui</a:t>
                      </a:r>
                    </a:p>
                  </a:txBody>
                  <a:tcPr anchor="ctr"/>
                </a:tc>
                <a:tc>
                  <a:txBody>
                    <a:bodyPr/>
                    <a:lstStyle/>
                    <a:p>
                      <a:pPr algn="ctr"/>
                      <a:r>
                        <a:rPr lang="fr-FR" dirty="0"/>
                        <a:t>Oui</a:t>
                      </a:r>
                    </a:p>
                  </a:txBody>
                  <a:tcPr anchor="ctr"/>
                </a:tc>
                <a:extLst>
                  <a:ext uri="{0D108BD9-81ED-4DB2-BD59-A6C34878D82A}">
                    <a16:rowId xmlns:a16="http://schemas.microsoft.com/office/drawing/2014/main" val="10003"/>
                  </a:ext>
                </a:extLst>
              </a:tr>
              <a:tr h="854387">
                <a:tc>
                  <a:txBody>
                    <a:bodyPr/>
                    <a:lstStyle/>
                    <a:p>
                      <a:pPr algn="l"/>
                      <a:r>
                        <a:rPr lang="fr-FR" b="1" dirty="0"/>
                        <a:t>Exemples</a:t>
                      </a:r>
                    </a:p>
                  </a:txBody>
                  <a:tcPr anchor="ctr"/>
                </a:tc>
                <a:tc>
                  <a:txBody>
                    <a:bodyPr/>
                    <a:lstStyle/>
                    <a:p>
                      <a:pPr algn="ctr"/>
                      <a:r>
                        <a:rPr lang="fr-FR" dirty="0"/>
                        <a:t>Marchés de certains produits agricoles </a:t>
                      </a:r>
                    </a:p>
                  </a:txBody>
                  <a:tcPr anchor="ctr"/>
                </a:tc>
                <a:tc>
                  <a:txBody>
                    <a:bodyPr/>
                    <a:lstStyle/>
                    <a:p>
                      <a:pPr algn="ctr"/>
                      <a:r>
                        <a:rPr lang="fr-FR" dirty="0"/>
                        <a:t>Livres, CD, restaurants</a:t>
                      </a:r>
                    </a:p>
                  </a:txBody>
                  <a:tcPr anchor="ctr"/>
                </a:tc>
                <a:tc>
                  <a:txBody>
                    <a:bodyPr/>
                    <a:lstStyle/>
                    <a:p>
                      <a:pPr algn="ctr"/>
                      <a:r>
                        <a:rPr lang="fr-FR" dirty="0"/>
                        <a:t>Compagnies</a:t>
                      </a:r>
                      <a:r>
                        <a:rPr lang="fr-FR" baseline="0" dirty="0"/>
                        <a:t> pétrolières, ciment</a:t>
                      </a:r>
                      <a:endParaRPr lang="fr-FR" dirty="0"/>
                    </a:p>
                  </a:txBody>
                  <a:tcPr anchor="ctr"/>
                </a:tc>
                <a:tc>
                  <a:txBody>
                    <a:bodyPr/>
                    <a:lstStyle/>
                    <a:p>
                      <a:pPr algn="ctr"/>
                      <a:r>
                        <a:rPr lang="fr-FR" dirty="0"/>
                        <a:t>Automobile, aéronautique, boissons (Cola), céréales</a:t>
                      </a:r>
                      <a:r>
                        <a:rPr lang="fr-FR" baseline="0" dirty="0"/>
                        <a:t> petit déjeuner</a:t>
                      </a:r>
                      <a:endParaRPr lang="fr-FR" dirty="0"/>
                    </a:p>
                  </a:txBody>
                  <a:tcPr anchor="ctr"/>
                </a:tc>
                <a:tc>
                  <a:txBody>
                    <a:bodyPr/>
                    <a:lstStyle/>
                    <a:p>
                      <a:pPr algn="ctr"/>
                      <a:r>
                        <a:rPr lang="fr-FR" dirty="0"/>
                        <a:t>Energie, eau, </a:t>
                      </a:r>
                      <a:r>
                        <a:rPr lang="fr-FR" dirty="0" err="1"/>
                        <a:t>médica-ments</a:t>
                      </a:r>
                      <a:r>
                        <a:rPr lang="fr-FR" dirty="0"/>
                        <a:t> brevetés</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836712"/>
            <a:ext cx="9144000" cy="6021288"/>
          </a:xfrm>
        </p:spPr>
        <p:txBody>
          <a:bodyPr>
            <a:noAutofit/>
          </a:bodyPr>
          <a:lstStyle/>
          <a:p>
            <a:pPr marL="514350" indent="-514350" algn="l"/>
            <a:r>
              <a:rPr lang="fr-FR" sz="2800" b="1" dirty="0">
                <a:solidFill>
                  <a:schemeClr val="tx1"/>
                </a:solidFill>
              </a:rPr>
              <a:t>1.3. Pouvoir de marché et tarification</a:t>
            </a:r>
            <a:r>
              <a:rPr lang="fr-FR" sz="2800" dirty="0">
                <a:solidFill>
                  <a:schemeClr val="tx1"/>
                </a:solidFill>
              </a:rPr>
              <a:t> [</a:t>
            </a:r>
            <a:r>
              <a:rPr lang="fr-FR" sz="2800" b="1" dirty="0">
                <a:solidFill>
                  <a:srgbClr val="FF0000"/>
                </a:solidFill>
              </a:rPr>
              <a:t>Hors programme</a:t>
            </a:r>
            <a:r>
              <a:rPr lang="fr-FR" sz="2800" dirty="0">
                <a:solidFill>
                  <a:schemeClr val="tx1"/>
                </a:solidFill>
              </a:rPr>
              <a:t>]</a:t>
            </a:r>
          </a:p>
          <a:p>
            <a:pPr marL="514350" indent="-514350" algn="l">
              <a:buAutoNum type="alphaLcParenR"/>
            </a:pPr>
            <a:r>
              <a:rPr lang="fr-FR" sz="2800" dirty="0">
                <a:solidFill>
                  <a:srgbClr val="0070C0"/>
                </a:solidFill>
              </a:rPr>
              <a:t>Pouvoir de marché et détermination du prix</a:t>
            </a:r>
          </a:p>
          <a:p>
            <a:pPr algn="l"/>
            <a:r>
              <a:rPr lang="fr-FR" sz="2800" dirty="0">
                <a:solidFill>
                  <a:schemeClr val="tx1"/>
                </a:solidFill>
              </a:rPr>
              <a:t>Un offreur qui a un certain pouvoir de marché est « faiseur de prix » (« </a:t>
            </a:r>
            <a:r>
              <a:rPr lang="fr-FR" sz="2800" i="1" dirty="0" err="1">
                <a:solidFill>
                  <a:schemeClr val="tx1"/>
                </a:solidFill>
              </a:rPr>
              <a:t>price</a:t>
            </a:r>
            <a:r>
              <a:rPr lang="fr-FR" sz="2800" i="1" dirty="0">
                <a:solidFill>
                  <a:schemeClr val="tx1"/>
                </a:solidFill>
              </a:rPr>
              <a:t> maker</a:t>
            </a:r>
            <a:r>
              <a:rPr lang="fr-FR" sz="2800" dirty="0">
                <a:solidFill>
                  <a:schemeClr val="tx1"/>
                </a:solidFill>
              </a:rPr>
              <a:t> »), mais il est contraint par l’élasticité-prix de la demande qui lui est adressée  :</a:t>
            </a:r>
          </a:p>
          <a:p>
            <a:pPr algn="l">
              <a:buFontTx/>
              <a:buChar char="-"/>
            </a:pPr>
            <a:r>
              <a:rPr lang="fr-FR" sz="2800" dirty="0">
                <a:solidFill>
                  <a:schemeClr val="tx1"/>
                </a:solidFill>
              </a:rPr>
              <a:t> si la demande est très élastique (E &lt; -1) : une augmentation de </a:t>
            </a:r>
            <a:r>
              <a:rPr lang="fr-FR" sz="2800" b="1" dirty="0">
                <a:solidFill>
                  <a:schemeClr val="tx1"/>
                </a:solidFill>
              </a:rPr>
              <a:t>p</a:t>
            </a:r>
            <a:r>
              <a:rPr lang="fr-FR" sz="2800" dirty="0">
                <a:solidFill>
                  <a:schemeClr val="tx1"/>
                </a:solidFill>
              </a:rPr>
              <a:t> entraîne une baisse de </a:t>
            </a:r>
            <a:r>
              <a:rPr lang="fr-FR" sz="2800" b="1" dirty="0">
                <a:solidFill>
                  <a:schemeClr val="tx1"/>
                </a:solidFill>
              </a:rPr>
              <a:t>Q</a:t>
            </a:r>
            <a:r>
              <a:rPr lang="fr-FR" sz="2800" dirty="0">
                <a:solidFill>
                  <a:schemeClr val="tx1"/>
                </a:solidFill>
              </a:rPr>
              <a:t> plus que proportionnelle =&gt; l’effet quantité l’emporte sur l’effet prix : la recette totale </a:t>
            </a:r>
            <a:r>
              <a:rPr lang="fr-FR" sz="2800" b="1" dirty="0">
                <a:solidFill>
                  <a:schemeClr val="tx1"/>
                </a:solidFill>
              </a:rPr>
              <a:t>RT (= </a:t>
            </a:r>
            <a:r>
              <a:rPr lang="fr-FR" sz="2800" b="1" dirty="0" err="1">
                <a:solidFill>
                  <a:schemeClr val="tx1"/>
                </a:solidFill>
              </a:rPr>
              <a:t>pxQ</a:t>
            </a:r>
            <a:r>
              <a:rPr lang="fr-FR" sz="2800" b="1" dirty="0">
                <a:solidFill>
                  <a:schemeClr val="tx1"/>
                </a:solidFill>
              </a:rPr>
              <a:t>)  </a:t>
            </a:r>
            <a:r>
              <a:rPr lang="fr-FR" sz="2800" dirty="0">
                <a:solidFill>
                  <a:schemeClr val="tx1"/>
                </a:solidFill>
              </a:rPr>
              <a:t>baisse  ; </a:t>
            </a:r>
          </a:p>
          <a:p>
            <a:pPr algn="l"/>
            <a:endParaRPr lang="fr-FR" sz="2400" dirty="0">
              <a:solidFill>
                <a:schemeClr val="tx1"/>
              </a:solidFill>
            </a:endParaRPr>
          </a:p>
        </p:txBody>
      </p:sp>
      <p:sp>
        <p:nvSpPr>
          <p:cNvPr id="6" name="Titre 1"/>
          <p:cNvSpPr txBox="1">
            <a:spLocks/>
          </p:cNvSpPr>
          <p:nvPr/>
        </p:nvSpPr>
        <p:spPr>
          <a:xfrm>
            <a:off x="0" y="1"/>
            <a:ext cx="9144000" cy="836711"/>
          </a:xfrm>
          <a:prstGeom prst="rect">
            <a:avLst/>
          </a:prstGeom>
          <a:solidFill>
            <a:schemeClr val="bg1">
              <a:lumMod val="9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2"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2"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2"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3" nodeType="click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3"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3"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3" grpId="2" uiExpand="1" build="p"/>
      <p:bldP spid="3" grpId="3"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836712"/>
            <a:ext cx="9144000" cy="6021288"/>
          </a:xfrm>
        </p:spPr>
        <p:txBody>
          <a:bodyPr>
            <a:noAutofit/>
          </a:bodyPr>
          <a:lstStyle/>
          <a:p>
            <a:pPr marL="514350" indent="-514350" algn="l"/>
            <a:r>
              <a:rPr lang="fr-FR" sz="2400" dirty="0">
                <a:solidFill>
                  <a:schemeClr val="tx1"/>
                </a:solidFill>
              </a:rPr>
              <a:t> </a:t>
            </a:r>
          </a:p>
          <a:p>
            <a:pPr algn="l">
              <a:buFontTx/>
              <a:buChar char="-"/>
            </a:pPr>
            <a:r>
              <a:rPr lang="fr-FR" sz="2400" dirty="0">
                <a:solidFill>
                  <a:schemeClr val="tx1"/>
                </a:solidFill>
              </a:rPr>
              <a:t> </a:t>
            </a:r>
            <a:r>
              <a:rPr lang="fr-FR" sz="2800" dirty="0">
                <a:solidFill>
                  <a:schemeClr val="tx1"/>
                </a:solidFill>
              </a:rPr>
              <a:t>si la demande est peu élastique (-1&lt; E </a:t>
            </a:r>
            <a:r>
              <a:rPr lang="fr-FR" sz="2800" i="1" dirty="0">
                <a:solidFill>
                  <a:schemeClr val="tx1"/>
                </a:solidFill>
              </a:rPr>
              <a:t>&lt;ou= </a:t>
            </a:r>
            <a:r>
              <a:rPr lang="fr-FR" sz="2800" dirty="0">
                <a:solidFill>
                  <a:schemeClr val="tx1"/>
                </a:solidFill>
              </a:rPr>
              <a:t>0) : une augmentation de </a:t>
            </a:r>
            <a:r>
              <a:rPr lang="fr-FR" sz="2800" b="1" dirty="0">
                <a:solidFill>
                  <a:schemeClr val="tx1"/>
                </a:solidFill>
              </a:rPr>
              <a:t>p</a:t>
            </a:r>
            <a:r>
              <a:rPr lang="fr-FR" sz="2800" dirty="0">
                <a:solidFill>
                  <a:schemeClr val="tx1"/>
                </a:solidFill>
              </a:rPr>
              <a:t> entraîne une baisse de </a:t>
            </a:r>
            <a:r>
              <a:rPr lang="fr-FR" sz="2800" b="1" dirty="0">
                <a:solidFill>
                  <a:schemeClr val="tx1"/>
                </a:solidFill>
              </a:rPr>
              <a:t>Q</a:t>
            </a:r>
            <a:r>
              <a:rPr lang="fr-FR" sz="2800" dirty="0">
                <a:solidFill>
                  <a:schemeClr val="tx1"/>
                </a:solidFill>
              </a:rPr>
              <a:t> moins que proportionnelle =&gt; l’effet prix l’emporte sur l’effet quantité : la recette totale </a:t>
            </a:r>
            <a:r>
              <a:rPr lang="fr-FR" sz="2800" b="1" dirty="0">
                <a:solidFill>
                  <a:schemeClr val="tx1"/>
                </a:solidFill>
              </a:rPr>
              <a:t>RT (= </a:t>
            </a:r>
            <a:r>
              <a:rPr lang="fr-FR" sz="2800" b="1" dirty="0" err="1">
                <a:solidFill>
                  <a:schemeClr val="tx1"/>
                </a:solidFill>
              </a:rPr>
              <a:t>pxQ</a:t>
            </a:r>
            <a:r>
              <a:rPr lang="fr-FR" sz="2800" b="1" dirty="0">
                <a:solidFill>
                  <a:schemeClr val="tx1"/>
                </a:solidFill>
              </a:rPr>
              <a:t>)  </a:t>
            </a:r>
            <a:r>
              <a:rPr lang="fr-FR" sz="2800" dirty="0">
                <a:solidFill>
                  <a:schemeClr val="tx1"/>
                </a:solidFill>
              </a:rPr>
              <a:t>augmente.</a:t>
            </a:r>
          </a:p>
          <a:p>
            <a:pPr algn="l"/>
            <a:endParaRPr lang="fr-FR" sz="2800" dirty="0">
              <a:solidFill>
                <a:schemeClr val="tx1"/>
              </a:solidFill>
            </a:endParaRPr>
          </a:p>
          <a:p>
            <a:pPr algn="l"/>
            <a:r>
              <a:rPr lang="fr-FR" sz="2800" dirty="0">
                <a:solidFill>
                  <a:schemeClr val="tx1"/>
                </a:solidFill>
              </a:rPr>
              <a:t>La décision du producteur dépend aussi de comment varie le coût moyen = coût unitaire (</a:t>
            </a:r>
            <a:r>
              <a:rPr lang="fr-FR" sz="2800" b="1" dirty="0">
                <a:solidFill>
                  <a:schemeClr val="tx1"/>
                </a:solidFill>
              </a:rPr>
              <a:t>CM</a:t>
            </a:r>
            <a:r>
              <a:rPr lang="fr-FR" sz="2800" dirty="0">
                <a:solidFill>
                  <a:schemeClr val="tx1"/>
                </a:solidFill>
              </a:rPr>
              <a:t>) car  </a:t>
            </a:r>
          </a:p>
          <a:p>
            <a:pPr algn="l"/>
            <a:r>
              <a:rPr lang="fr-FR" sz="2800" b="1" dirty="0">
                <a:solidFill>
                  <a:schemeClr val="tx1"/>
                </a:solidFill>
              </a:rPr>
              <a:t>Profit = RT – </a:t>
            </a:r>
            <a:r>
              <a:rPr lang="fr-FR" sz="2800" b="1" dirty="0" err="1">
                <a:solidFill>
                  <a:schemeClr val="tx1"/>
                </a:solidFill>
              </a:rPr>
              <a:t>QxCM</a:t>
            </a:r>
            <a:r>
              <a:rPr lang="fr-FR" sz="2800" b="1" dirty="0">
                <a:solidFill>
                  <a:schemeClr val="tx1"/>
                </a:solidFill>
              </a:rPr>
              <a:t> = </a:t>
            </a:r>
            <a:r>
              <a:rPr lang="fr-FR" sz="2800" b="1" dirty="0" err="1">
                <a:solidFill>
                  <a:schemeClr val="tx1"/>
                </a:solidFill>
              </a:rPr>
              <a:t>Qx</a:t>
            </a:r>
            <a:r>
              <a:rPr lang="fr-FR" sz="2800" b="1" dirty="0">
                <a:solidFill>
                  <a:schemeClr val="tx1"/>
                </a:solidFill>
              </a:rPr>
              <a:t>(p – CM)</a:t>
            </a:r>
          </a:p>
          <a:p>
            <a:pPr algn="l"/>
            <a:r>
              <a:rPr lang="fr-FR" sz="2800" dirty="0">
                <a:solidFill>
                  <a:schemeClr val="tx1"/>
                </a:solidFill>
              </a:rPr>
              <a:t>Où  </a:t>
            </a:r>
            <a:r>
              <a:rPr lang="fr-FR" sz="2800" b="1" dirty="0">
                <a:solidFill>
                  <a:schemeClr val="tx1"/>
                </a:solidFill>
              </a:rPr>
              <a:t>(p - CM) </a:t>
            </a:r>
            <a:r>
              <a:rPr lang="fr-FR" sz="2800" dirty="0">
                <a:solidFill>
                  <a:schemeClr val="tx1"/>
                </a:solidFill>
              </a:rPr>
              <a:t>= marge (unitaire)</a:t>
            </a:r>
          </a:p>
        </p:txBody>
      </p:sp>
      <p:sp>
        <p:nvSpPr>
          <p:cNvPr id="6" name="Titre 1"/>
          <p:cNvSpPr txBox="1">
            <a:spLocks/>
          </p:cNvSpPr>
          <p:nvPr/>
        </p:nvSpPr>
        <p:spPr>
          <a:xfrm>
            <a:off x="0" y="1"/>
            <a:ext cx="9144000" cy="836711"/>
          </a:xfrm>
          <a:prstGeom prst="rect">
            <a:avLst/>
          </a:prstGeom>
          <a:solidFill>
            <a:schemeClr val="bg1">
              <a:lumMod val="9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spTree>
    <p:extLst>
      <p:ext uri="{BB962C8B-B14F-4D97-AF65-F5344CB8AC3E}">
        <p14:creationId xmlns:p14="http://schemas.microsoft.com/office/powerpoint/2010/main" val="395808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1124744"/>
          </a:xfrm>
          <a:solidFill>
            <a:schemeClr val="bg1">
              <a:lumMod val="95000"/>
            </a:schemeClr>
          </a:solidFill>
        </p:spPr>
        <p:txBody>
          <a:bodyPr>
            <a:normAutofit/>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179512" y="1124744"/>
            <a:ext cx="8964488" cy="5733256"/>
          </a:xfrm>
        </p:spPr>
        <p:txBody>
          <a:bodyPr>
            <a:normAutofit lnSpcReduction="10000"/>
          </a:bodyPr>
          <a:lstStyle/>
          <a:p>
            <a:pPr algn="l"/>
            <a:r>
              <a:rPr lang="fr-FR" sz="3000" dirty="0">
                <a:solidFill>
                  <a:schemeClr val="tx1"/>
                </a:solidFill>
              </a:rPr>
              <a:t>De façon générale : le pouvoir de marché d’une entreprise est d’autant plus faible que l’élasticité-prix de la demande qui lui est adressée est forte ; cas extrême : élasticité-prix infiniment élastique = on retrouve la </a:t>
            </a:r>
            <a:r>
              <a:rPr lang="fr-FR" sz="3000" b="1" dirty="0">
                <a:solidFill>
                  <a:schemeClr val="tx1"/>
                </a:solidFill>
              </a:rPr>
              <a:t>CP</a:t>
            </a:r>
            <a:r>
              <a:rPr lang="fr-FR" sz="3000" dirty="0">
                <a:solidFill>
                  <a:schemeClr val="tx1"/>
                </a:solidFill>
              </a:rPr>
              <a:t> (cf. </a:t>
            </a:r>
            <a:r>
              <a:rPr lang="fr-FR" sz="3000" b="1" dirty="0">
                <a:solidFill>
                  <a:srgbClr val="0070C0"/>
                </a:solidFill>
              </a:rPr>
              <a:t>schéma 2.2</a:t>
            </a:r>
            <a:r>
              <a:rPr lang="fr-FR" sz="3000" dirty="0">
                <a:solidFill>
                  <a:srgbClr val="0070C0"/>
                </a:solidFill>
              </a:rPr>
              <a:t> </a:t>
            </a:r>
            <a:r>
              <a:rPr lang="fr-FR" sz="3000" dirty="0">
                <a:solidFill>
                  <a:schemeClr val="tx1"/>
                </a:solidFill>
              </a:rPr>
              <a:t>plus haut)</a:t>
            </a:r>
          </a:p>
          <a:p>
            <a:pPr algn="l"/>
            <a:endParaRPr lang="fr-FR" sz="2800" dirty="0">
              <a:solidFill>
                <a:schemeClr val="tx1"/>
              </a:solidFill>
            </a:endParaRPr>
          </a:p>
          <a:p>
            <a:pPr marL="514350" indent="-514350" algn="l"/>
            <a:r>
              <a:rPr lang="fr-FR" sz="3500" dirty="0">
                <a:solidFill>
                  <a:srgbClr val="0070C0"/>
                </a:solidFill>
              </a:rPr>
              <a:t>b) La discrimination dans la fixation du prix</a:t>
            </a:r>
          </a:p>
          <a:p>
            <a:pPr algn="l"/>
            <a:r>
              <a:rPr lang="fr-FR" sz="3000" dirty="0">
                <a:solidFill>
                  <a:schemeClr val="tx1"/>
                </a:solidFill>
              </a:rPr>
              <a:t>On a supposé jusqu’ici que l’entreprise, quel que soit son pouvoir de marché, fixait le même prix (ou encore, le même « tarif ») pour tous les individus (demandeurs) et quelle que soit la quantité individuelle (q) demandée par chaque individu.</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33</a:t>
            </a:fld>
            <a:endParaRPr lang="fr-BE" dirty="0"/>
          </a:p>
        </p:txBody>
      </p:sp>
      <p:sp>
        <p:nvSpPr>
          <p:cNvPr id="6" name="Titre 1"/>
          <p:cNvSpPr txBox="1">
            <a:spLocks/>
          </p:cNvSpPr>
          <p:nvPr/>
        </p:nvSpPr>
        <p:spPr>
          <a:xfrm>
            <a:off x="0" y="1"/>
            <a:ext cx="9144000" cy="1124744"/>
          </a:xfrm>
          <a:prstGeom prst="rect">
            <a:avLst/>
          </a:prstGeom>
          <a:solidFill>
            <a:schemeClr val="bg1">
              <a:lumMod val="9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1124744"/>
          </a:xfrm>
          <a:solidFill>
            <a:schemeClr val="bg1">
              <a:lumMod val="95000"/>
            </a:schemeClr>
          </a:solidFill>
        </p:spPr>
        <p:txBody>
          <a:bodyPr>
            <a:normAutofit/>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179512" y="1124744"/>
            <a:ext cx="8964488" cy="5733256"/>
          </a:xfrm>
        </p:spPr>
        <p:txBody>
          <a:bodyPr>
            <a:normAutofit/>
          </a:bodyPr>
          <a:lstStyle/>
          <a:p>
            <a:pPr algn="l"/>
            <a:r>
              <a:rPr lang="fr-FR" sz="3000" b="1" dirty="0">
                <a:solidFill>
                  <a:schemeClr val="tx1"/>
                </a:solidFill>
              </a:rPr>
              <a:t> </a:t>
            </a:r>
            <a:r>
              <a:rPr lang="fr-FR" sz="3000" dirty="0">
                <a:solidFill>
                  <a:schemeClr val="tx1"/>
                </a:solidFill>
              </a:rPr>
              <a:t>Or,</a:t>
            </a:r>
            <a:r>
              <a:rPr lang="fr-FR" sz="3000" b="1" dirty="0">
                <a:solidFill>
                  <a:schemeClr val="tx1"/>
                </a:solidFill>
              </a:rPr>
              <a:t> Cf. le chapitre 1</a:t>
            </a:r>
            <a:r>
              <a:rPr lang="fr-FR" sz="3000" dirty="0">
                <a:solidFill>
                  <a:schemeClr val="tx1"/>
                </a:solidFill>
              </a:rPr>
              <a:t>: le « consentement à payer » d’un individu dépend principalement :</a:t>
            </a:r>
          </a:p>
          <a:p>
            <a:pPr marL="457200" indent="-457200" algn="l">
              <a:buFontTx/>
              <a:buChar char="-"/>
            </a:pPr>
            <a:r>
              <a:rPr lang="fr-FR" sz="3000" dirty="0">
                <a:solidFill>
                  <a:schemeClr val="tx1"/>
                </a:solidFill>
              </a:rPr>
              <a:t>de ses « </a:t>
            </a:r>
            <a:r>
              <a:rPr lang="fr-FR" sz="3000" i="1" dirty="0">
                <a:solidFill>
                  <a:schemeClr val="tx1"/>
                </a:solidFill>
              </a:rPr>
              <a:t>préférences</a:t>
            </a:r>
            <a:r>
              <a:rPr lang="fr-FR" sz="3000" dirty="0">
                <a:solidFill>
                  <a:schemeClr val="tx1"/>
                </a:solidFill>
              </a:rPr>
              <a:t> » : l’intensité de son goût pour le B/S concerné (est-ce qu’il aime un peu, beaucoup, passionnément, pas du tout !)</a:t>
            </a:r>
          </a:p>
          <a:p>
            <a:pPr marL="457200" indent="-457200" algn="l">
              <a:buFontTx/>
              <a:buChar char="-"/>
            </a:pPr>
            <a:r>
              <a:rPr lang="fr-FR" sz="3000" dirty="0">
                <a:solidFill>
                  <a:schemeClr val="tx1"/>
                </a:solidFill>
              </a:rPr>
              <a:t>de son </a:t>
            </a:r>
            <a:r>
              <a:rPr lang="fr-FR" sz="3000" i="1" dirty="0">
                <a:solidFill>
                  <a:schemeClr val="tx1"/>
                </a:solidFill>
              </a:rPr>
              <a:t>revenu</a:t>
            </a:r>
            <a:r>
              <a:rPr lang="fr-FR" sz="3000" dirty="0">
                <a:solidFill>
                  <a:schemeClr val="tx1"/>
                </a:solidFill>
              </a:rPr>
              <a:t> (sa « capacité à payer »)</a:t>
            </a:r>
          </a:p>
          <a:p>
            <a:pPr marL="457200" indent="-457200" algn="l">
              <a:buFontTx/>
              <a:buChar char="-"/>
            </a:pPr>
            <a:r>
              <a:rPr lang="fr-FR" sz="3000" dirty="0">
                <a:solidFill>
                  <a:schemeClr val="tx1"/>
                </a:solidFill>
              </a:rPr>
              <a:t>mais aussi de la quantité du B/S déjà consommée (utilité marginale décroissante)</a:t>
            </a:r>
          </a:p>
          <a:p>
            <a:pPr algn="l"/>
            <a:r>
              <a:rPr lang="fr-FR" sz="3000" dirty="0" err="1">
                <a:solidFill>
                  <a:schemeClr val="tx1"/>
                </a:solidFill>
              </a:rPr>
              <a:t>Leq</a:t>
            </a:r>
            <a:r>
              <a:rPr lang="fr-FR" sz="3000" dirty="0">
                <a:solidFill>
                  <a:schemeClr val="tx1"/>
                </a:solidFill>
              </a:rPr>
              <a:t> pratiques de tarification « </a:t>
            </a:r>
            <a:r>
              <a:rPr lang="fr-FR" sz="3000" b="1" dirty="0">
                <a:solidFill>
                  <a:schemeClr val="tx1"/>
                </a:solidFill>
              </a:rPr>
              <a:t>discriminantes</a:t>
            </a:r>
            <a:r>
              <a:rPr lang="fr-FR" sz="3000" dirty="0">
                <a:solidFill>
                  <a:schemeClr val="tx1"/>
                </a:solidFill>
              </a:rPr>
              <a:t> » : faire payer davantage ceux qui ont un consentement à payer supérieur</a:t>
            </a:r>
            <a:endParaRPr lang="fr-FR" sz="3000" dirty="0">
              <a:solidFill>
                <a:srgbClr val="0070C0"/>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34</a:t>
            </a:fld>
            <a:endParaRPr lang="fr-BE"/>
          </a:p>
        </p:txBody>
      </p:sp>
      <p:sp>
        <p:nvSpPr>
          <p:cNvPr id="6" name="Titre 1"/>
          <p:cNvSpPr txBox="1">
            <a:spLocks/>
          </p:cNvSpPr>
          <p:nvPr/>
        </p:nvSpPr>
        <p:spPr>
          <a:xfrm>
            <a:off x="0" y="1"/>
            <a:ext cx="9144000" cy="1124744"/>
          </a:xfrm>
          <a:prstGeom prst="rect">
            <a:avLst/>
          </a:prstGeom>
          <a:solidFill>
            <a:schemeClr val="bg1">
              <a:lumMod val="9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1124744"/>
          </a:xfrm>
          <a:solidFill>
            <a:schemeClr val="bg1">
              <a:lumMod val="95000"/>
            </a:schemeClr>
          </a:solidFill>
        </p:spPr>
        <p:txBody>
          <a:bodyPr>
            <a:normAutofit/>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179512" y="1124744"/>
            <a:ext cx="8964488" cy="5733256"/>
          </a:xfrm>
        </p:spPr>
        <p:txBody>
          <a:bodyPr>
            <a:normAutofit/>
          </a:bodyPr>
          <a:lstStyle/>
          <a:p>
            <a:pPr algn="l"/>
            <a:r>
              <a:rPr lang="fr-FR" sz="3000" u="sng" dirty="0">
                <a:solidFill>
                  <a:schemeClr val="tx1"/>
                </a:solidFill>
              </a:rPr>
              <a:t>Discrimination selon certaines caractéristiques individuelles</a:t>
            </a:r>
          </a:p>
          <a:p>
            <a:pPr algn="l"/>
            <a:r>
              <a:rPr lang="fr-FR" sz="3000" dirty="0">
                <a:solidFill>
                  <a:schemeClr val="tx1"/>
                </a:solidFill>
              </a:rPr>
              <a:t>Les « offreurs » essayent de moduler au niveau individuel :</a:t>
            </a:r>
          </a:p>
          <a:p>
            <a:pPr algn="l"/>
            <a:r>
              <a:rPr lang="fr-FR" sz="3000" dirty="0">
                <a:solidFill>
                  <a:schemeClr val="tx1"/>
                </a:solidFill>
              </a:rPr>
              <a:t>- </a:t>
            </a:r>
            <a:r>
              <a:rPr lang="fr-FR" sz="3000" b="1" dirty="0">
                <a:solidFill>
                  <a:schemeClr val="tx1"/>
                </a:solidFill>
              </a:rPr>
              <a:t>Ex</a:t>
            </a:r>
            <a:r>
              <a:rPr lang="fr-FR" sz="3000" dirty="0">
                <a:solidFill>
                  <a:schemeClr val="tx1"/>
                </a:solidFill>
              </a:rPr>
              <a:t>. un médecin ou dentiste qui « tarifie » selon la capacité à payer du client (notamment de son assurance ou sa mutuelle, cf. les Etats-Unis)</a:t>
            </a:r>
          </a:p>
          <a:p>
            <a:pPr algn="l"/>
            <a:r>
              <a:rPr lang="fr-FR" sz="3000" dirty="0">
                <a:solidFill>
                  <a:schemeClr val="tx1"/>
                </a:solidFill>
              </a:rPr>
              <a:t>- </a:t>
            </a:r>
            <a:r>
              <a:rPr lang="fr-FR" sz="3000" b="1" dirty="0">
                <a:solidFill>
                  <a:schemeClr val="tx1"/>
                </a:solidFill>
              </a:rPr>
              <a:t>Ex</a:t>
            </a:r>
            <a:r>
              <a:rPr lang="fr-FR" sz="3000" dirty="0">
                <a:solidFill>
                  <a:schemeClr val="tx1"/>
                </a:solidFill>
              </a:rPr>
              <a:t>. dans beaucoup de pays, « marchandage » des vendeurs, notamment avec les touristes, pour essayer de « tarifer » le plus possible en fonction du consentement à payer de chaque acheteur</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35</a:t>
            </a:fld>
            <a:endParaRPr lang="fr-BE"/>
          </a:p>
        </p:txBody>
      </p:sp>
      <p:sp>
        <p:nvSpPr>
          <p:cNvPr id="6" name="Titre 1"/>
          <p:cNvSpPr txBox="1">
            <a:spLocks/>
          </p:cNvSpPr>
          <p:nvPr/>
        </p:nvSpPr>
        <p:spPr>
          <a:xfrm>
            <a:off x="0" y="1"/>
            <a:ext cx="9144000" cy="1124744"/>
          </a:xfrm>
          <a:prstGeom prst="rect">
            <a:avLst/>
          </a:prstGeom>
          <a:solidFill>
            <a:schemeClr val="bg1">
              <a:lumMod val="9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1124744"/>
          </a:xfrm>
          <a:solidFill>
            <a:schemeClr val="bg1">
              <a:lumMod val="95000"/>
            </a:schemeClr>
          </a:solidFill>
        </p:spPr>
        <p:txBody>
          <a:bodyPr>
            <a:normAutofit/>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179512" y="1124744"/>
            <a:ext cx="8964488" cy="5733256"/>
          </a:xfrm>
        </p:spPr>
        <p:txBody>
          <a:bodyPr>
            <a:normAutofit/>
          </a:bodyPr>
          <a:lstStyle/>
          <a:p>
            <a:pPr algn="l"/>
            <a:r>
              <a:rPr lang="fr-FR" sz="3000" dirty="0">
                <a:solidFill>
                  <a:schemeClr val="tx1"/>
                </a:solidFill>
              </a:rPr>
              <a:t>Mais dans la plupart des cas, faute d’information au niveau individuel, les offreurs qui ont un pouvoir de marché important doivent se contenter de faire de la discrimination par les prix à un niveau collectif :  </a:t>
            </a:r>
          </a:p>
          <a:p>
            <a:pPr marL="457200" indent="-457200" algn="l">
              <a:buFontTx/>
              <a:buChar char="-"/>
            </a:pPr>
            <a:r>
              <a:rPr lang="fr-FR" sz="3000" dirty="0">
                <a:solidFill>
                  <a:schemeClr val="tx1"/>
                </a:solidFill>
              </a:rPr>
              <a:t>identifier </a:t>
            </a:r>
            <a:r>
              <a:rPr lang="fr-FR" sz="3000" i="1" dirty="0">
                <a:solidFill>
                  <a:schemeClr val="tx1"/>
                </a:solidFill>
              </a:rPr>
              <a:t>des groupes </a:t>
            </a:r>
            <a:r>
              <a:rPr lang="fr-FR" sz="3000" dirty="0">
                <a:solidFill>
                  <a:schemeClr val="tx1"/>
                </a:solidFill>
              </a:rPr>
              <a:t>de consommateurs en fonction de caractéristiques individuelles corrélées au consentement moyen à payer, </a:t>
            </a:r>
          </a:p>
          <a:p>
            <a:pPr marL="457200" indent="-457200" algn="l">
              <a:buFontTx/>
              <a:buChar char="-"/>
            </a:pPr>
            <a:r>
              <a:rPr lang="fr-FR" sz="3000" dirty="0">
                <a:solidFill>
                  <a:schemeClr val="tx1"/>
                </a:solidFill>
              </a:rPr>
              <a:t>et appliquer un tarif spécifique à chaque groupe </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36</a:t>
            </a:fld>
            <a:endParaRPr lang="fr-BE" dirty="0"/>
          </a:p>
        </p:txBody>
      </p:sp>
      <p:sp>
        <p:nvSpPr>
          <p:cNvPr id="6" name="Titre 1"/>
          <p:cNvSpPr txBox="1">
            <a:spLocks/>
          </p:cNvSpPr>
          <p:nvPr/>
        </p:nvSpPr>
        <p:spPr>
          <a:xfrm>
            <a:off x="0" y="1"/>
            <a:ext cx="9144000" cy="1124744"/>
          </a:xfrm>
          <a:prstGeom prst="rect">
            <a:avLst/>
          </a:prstGeom>
          <a:solidFill>
            <a:schemeClr val="bg1">
              <a:lumMod val="9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1124744"/>
          </a:xfrm>
          <a:solidFill>
            <a:schemeClr val="bg1">
              <a:lumMod val="95000"/>
            </a:schemeClr>
          </a:solidFill>
        </p:spPr>
        <p:txBody>
          <a:bodyPr>
            <a:normAutofit/>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179512" y="1124744"/>
            <a:ext cx="8964488" cy="5733256"/>
          </a:xfrm>
        </p:spPr>
        <p:txBody>
          <a:bodyPr>
            <a:normAutofit/>
          </a:bodyPr>
          <a:lstStyle/>
          <a:p>
            <a:pPr algn="l"/>
            <a:r>
              <a:rPr lang="fr-FR" sz="3000" i="1" dirty="0">
                <a:solidFill>
                  <a:schemeClr val="tx1"/>
                </a:solidFill>
              </a:rPr>
              <a:t>Pratiques courantes </a:t>
            </a:r>
            <a:r>
              <a:rPr lang="fr-FR" sz="3000" dirty="0">
                <a:solidFill>
                  <a:schemeClr val="tx1"/>
                </a:solidFill>
              </a:rPr>
              <a:t>: Tarifs selon  l’âge (jeunes, seniors), le statut (chômeurs), le lieu d’habitation (par ex. pays, cf. Zara….)…… = tarification  en fonction de la capacité à payer moyenne (= revenu moyen) supposée de chaque groupe, elle-même déterminant essentiel du consentement à payer</a:t>
            </a:r>
          </a:p>
          <a:p>
            <a:pPr algn="l"/>
            <a:r>
              <a:rPr lang="fr-FR" sz="3000" b="1" dirty="0">
                <a:solidFill>
                  <a:schemeClr val="tx1"/>
                </a:solidFill>
              </a:rPr>
              <a:t>Attention</a:t>
            </a:r>
            <a:r>
              <a:rPr lang="fr-FR" sz="3000" dirty="0">
                <a:solidFill>
                  <a:schemeClr val="tx1"/>
                </a:solidFill>
              </a:rPr>
              <a:t> : ne peut marcher que ceux qui sont « tarifés » moins chers (ex. les jeunes) ne peuvent pas revendre sur un marché parallèle à ceux qui sont « tarifés » plus chers (ex. les seniors)  </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37</a:t>
            </a:fld>
            <a:endParaRPr lang="fr-BE"/>
          </a:p>
        </p:txBody>
      </p:sp>
      <p:sp>
        <p:nvSpPr>
          <p:cNvPr id="6" name="Titre 1"/>
          <p:cNvSpPr txBox="1">
            <a:spLocks/>
          </p:cNvSpPr>
          <p:nvPr/>
        </p:nvSpPr>
        <p:spPr>
          <a:xfrm>
            <a:off x="0" y="1"/>
            <a:ext cx="9144000" cy="1124744"/>
          </a:xfrm>
          <a:prstGeom prst="rect">
            <a:avLst/>
          </a:prstGeom>
          <a:solidFill>
            <a:schemeClr val="bg1">
              <a:lumMod val="9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1124744"/>
          </a:xfrm>
          <a:solidFill>
            <a:schemeClr val="bg1">
              <a:lumMod val="95000"/>
            </a:schemeClr>
          </a:solidFill>
        </p:spPr>
        <p:txBody>
          <a:bodyPr>
            <a:normAutofit/>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179512" y="1124744"/>
            <a:ext cx="8964488" cy="5733256"/>
          </a:xfrm>
        </p:spPr>
        <p:txBody>
          <a:bodyPr>
            <a:normAutofit/>
          </a:bodyPr>
          <a:lstStyle/>
          <a:p>
            <a:pPr algn="l"/>
            <a:r>
              <a:rPr lang="fr-FR" sz="3000" dirty="0">
                <a:solidFill>
                  <a:schemeClr val="tx1"/>
                </a:solidFill>
              </a:rPr>
              <a:t>Le consentement à payer dépend aussi de l’information des consommateurs, elle-même fonction des coûts de recherche (</a:t>
            </a:r>
            <a:r>
              <a:rPr lang="fr-FR" sz="3000" b="1" dirty="0">
                <a:solidFill>
                  <a:schemeClr val="tx1"/>
                </a:solidFill>
              </a:rPr>
              <a:t>H3</a:t>
            </a:r>
            <a:r>
              <a:rPr lang="fr-FR" sz="3000" dirty="0">
                <a:solidFill>
                  <a:schemeClr val="tx1"/>
                </a:solidFill>
              </a:rPr>
              <a:t> - information parfaite – n’est dans la réalité pas souvent vérifiée) =&gt; tout le monde n’a pas la même information sur les prix et la qualité </a:t>
            </a:r>
          </a:p>
          <a:p>
            <a:pPr algn="l"/>
            <a:endParaRPr lang="fr-FR" sz="3000" dirty="0">
              <a:solidFill>
                <a:schemeClr val="tx1"/>
              </a:solidFill>
            </a:endParaRPr>
          </a:p>
          <a:p>
            <a:pPr algn="l"/>
            <a:r>
              <a:rPr lang="fr-FR" sz="3000" dirty="0">
                <a:solidFill>
                  <a:schemeClr val="tx1"/>
                </a:solidFill>
              </a:rPr>
              <a:t>Peut donner lieu à des  </a:t>
            </a:r>
            <a:r>
              <a:rPr lang="fr-FR" sz="3000" i="1" dirty="0">
                <a:solidFill>
                  <a:schemeClr val="tx1"/>
                </a:solidFill>
              </a:rPr>
              <a:t>pratiques beaucoup plus insidieuses (parfois illégales !) </a:t>
            </a:r>
            <a:r>
              <a:rPr lang="fr-FR" sz="3000" dirty="0">
                <a:solidFill>
                  <a:schemeClr val="tx1"/>
                </a:solidFill>
              </a:rPr>
              <a:t>: imposer des tarifs plus élevés aux personnes qui ont un moindre degré d’information</a:t>
            </a:r>
          </a:p>
          <a:p>
            <a:pPr algn="l"/>
            <a:endParaRPr lang="fr-FR" sz="30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38</a:t>
            </a:fld>
            <a:endParaRPr lang="fr-BE"/>
          </a:p>
        </p:txBody>
      </p:sp>
      <p:sp>
        <p:nvSpPr>
          <p:cNvPr id="6" name="Titre 1"/>
          <p:cNvSpPr txBox="1">
            <a:spLocks/>
          </p:cNvSpPr>
          <p:nvPr/>
        </p:nvSpPr>
        <p:spPr>
          <a:xfrm>
            <a:off x="0" y="1"/>
            <a:ext cx="9144000" cy="1124744"/>
          </a:xfrm>
          <a:prstGeom prst="rect">
            <a:avLst/>
          </a:prstGeom>
          <a:solidFill>
            <a:schemeClr val="bg1">
              <a:lumMod val="9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spTree>
    <p:extLst>
      <p:ext uri="{BB962C8B-B14F-4D97-AF65-F5344CB8AC3E}">
        <p14:creationId xmlns:p14="http://schemas.microsoft.com/office/powerpoint/2010/main" val="233529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1124744"/>
          </a:xfrm>
          <a:solidFill>
            <a:schemeClr val="bg1">
              <a:lumMod val="95000"/>
            </a:schemeClr>
          </a:solidFill>
        </p:spPr>
        <p:txBody>
          <a:bodyPr>
            <a:normAutofit/>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179512" y="1124744"/>
            <a:ext cx="8964488" cy="5733256"/>
          </a:xfrm>
        </p:spPr>
        <p:txBody>
          <a:bodyPr>
            <a:normAutofit/>
          </a:bodyPr>
          <a:lstStyle/>
          <a:p>
            <a:pPr algn="l"/>
            <a:r>
              <a:rPr lang="fr-FR" sz="3000" b="1" dirty="0">
                <a:solidFill>
                  <a:schemeClr val="tx1"/>
                </a:solidFill>
              </a:rPr>
              <a:t>Ex</a:t>
            </a:r>
            <a:r>
              <a:rPr lang="fr-FR" sz="3000" dirty="0">
                <a:solidFill>
                  <a:schemeClr val="tx1"/>
                </a:solidFill>
              </a:rPr>
              <a:t>. expérience de terrain aux EU : comparaison des tarifs pratiqués par les garagistes, pour le même type de réparation, selon que la personne  était valide ou qu’elle était en chaise roulante =&gt; tarif supérieur de 20% en moyenne pour les personnes handicapées, car la garagistes supposent que c’est plus coûteux pour elles de faire le tour des garagistes pour comparer les prix</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39</a:t>
            </a:fld>
            <a:endParaRPr lang="fr-BE"/>
          </a:p>
        </p:txBody>
      </p:sp>
      <p:sp>
        <p:nvSpPr>
          <p:cNvPr id="6" name="Titre 1"/>
          <p:cNvSpPr txBox="1">
            <a:spLocks/>
          </p:cNvSpPr>
          <p:nvPr/>
        </p:nvSpPr>
        <p:spPr>
          <a:xfrm>
            <a:off x="0" y="1"/>
            <a:ext cx="9144000" cy="1124744"/>
          </a:xfrm>
          <a:prstGeom prst="rect">
            <a:avLst/>
          </a:prstGeom>
          <a:solidFill>
            <a:schemeClr val="bg1">
              <a:lumMod val="9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908719"/>
          </a:xfrm>
          <a:solidFill>
            <a:srgbClr val="FFC000"/>
          </a:solidFill>
        </p:spPr>
        <p:txBody>
          <a:bodyPr>
            <a:normAutofit/>
          </a:bodyPr>
          <a:lstStyle/>
          <a:p>
            <a:r>
              <a:rPr lang="fr-FR" b="1" cap="small" dirty="0">
                <a:solidFill>
                  <a:srgbClr val="0070C0"/>
                </a:solidFill>
              </a:rPr>
              <a:t>Introduction</a:t>
            </a:r>
          </a:p>
        </p:txBody>
      </p:sp>
      <p:sp>
        <p:nvSpPr>
          <p:cNvPr id="3" name="Sous-titre 2"/>
          <p:cNvSpPr>
            <a:spLocks noGrp="1"/>
          </p:cNvSpPr>
          <p:nvPr>
            <p:ph type="subTitle" idx="1"/>
          </p:nvPr>
        </p:nvSpPr>
        <p:spPr>
          <a:xfrm>
            <a:off x="179512" y="908720"/>
            <a:ext cx="8964488" cy="5949280"/>
          </a:xfrm>
        </p:spPr>
        <p:txBody>
          <a:bodyPr>
            <a:normAutofit/>
          </a:bodyPr>
          <a:lstStyle/>
          <a:p>
            <a:pPr algn="l"/>
            <a:endParaRPr lang="fr-FR" sz="2400" dirty="0">
              <a:solidFill>
                <a:schemeClr val="tx1"/>
              </a:solidFill>
            </a:endParaRPr>
          </a:p>
          <a:p>
            <a:pPr algn="l"/>
            <a:r>
              <a:rPr lang="fr-FR" sz="2800" dirty="0">
                <a:solidFill>
                  <a:schemeClr val="tx1"/>
                </a:solidFill>
              </a:rPr>
              <a:t>Dans ce</a:t>
            </a:r>
            <a:r>
              <a:rPr lang="fr-FR" sz="2800" b="1" dirty="0">
                <a:solidFill>
                  <a:schemeClr val="tx1"/>
                </a:solidFill>
              </a:rPr>
              <a:t> 2</a:t>
            </a:r>
            <a:r>
              <a:rPr lang="fr-FR" sz="2800" b="1" baseline="30000" dirty="0">
                <a:solidFill>
                  <a:schemeClr val="tx1"/>
                </a:solidFill>
              </a:rPr>
              <a:t>ème</a:t>
            </a:r>
            <a:r>
              <a:rPr lang="fr-FR" sz="2800" b="1" dirty="0">
                <a:solidFill>
                  <a:schemeClr val="tx1"/>
                </a:solidFill>
              </a:rPr>
              <a:t>  chapitre</a:t>
            </a:r>
            <a:r>
              <a:rPr lang="fr-FR" sz="2800" dirty="0">
                <a:solidFill>
                  <a:schemeClr val="tx1"/>
                </a:solidFill>
              </a:rPr>
              <a:t>, nous allons étudier les cas ou certaines hypothèses - notamment </a:t>
            </a:r>
            <a:r>
              <a:rPr lang="fr-FR" sz="2800" b="1" dirty="0">
                <a:solidFill>
                  <a:schemeClr val="tx1"/>
                </a:solidFill>
              </a:rPr>
              <a:t>H1</a:t>
            </a:r>
            <a:r>
              <a:rPr lang="fr-FR" sz="2800" dirty="0">
                <a:solidFill>
                  <a:schemeClr val="tx1"/>
                </a:solidFill>
              </a:rPr>
              <a:t> (atomicité),  </a:t>
            </a:r>
            <a:r>
              <a:rPr lang="fr-FR" sz="2800" b="1" dirty="0">
                <a:solidFill>
                  <a:schemeClr val="tx1"/>
                </a:solidFill>
              </a:rPr>
              <a:t>H2 </a:t>
            </a:r>
            <a:r>
              <a:rPr lang="fr-FR" sz="2800" dirty="0">
                <a:solidFill>
                  <a:schemeClr val="tx1"/>
                </a:solidFill>
              </a:rPr>
              <a:t>(homogénéité des B&amp;S), </a:t>
            </a:r>
            <a:r>
              <a:rPr lang="fr-FR" sz="2800" b="1" dirty="0">
                <a:solidFill>
                  <a:schemeClr val="tx1"/>
                </a:solidFill>
              </a:rPr>
              <a:t>H3 </a:t>
            </a:r>
            <a:r>
              <a:rPr lang="fr-FR" sz="2800" dirty="0">
                <a:solidFill>
                  <a:schemeClr val="tx1"/>
                </a:solidFill>
              </a:rPr>
              <a:t>( information) et </a:t>
            </a:r>
            <a:r>
              <a:rPr lang="fr-FR" sz="2800" b="1" dirty="0">
                <a:solidFill>
                  <a:schemeClr val="tx1"/>
                </a:solidFill>
              </a:rPr>
              <a:t>H4 </a:t>
            </a:r>
            <a:r>
              <a:rPr lang="fr-FR" sz="2800" dirty="0">
                <a:solidFill>
                  <a:schemeClr val="tx1"/>
                </a:solidFill>
              </a:rPr>
              <a:t>(libre entrée) ne sont pas vérifiées. On étudiera la </a:t>
            </a:r>
            <a:r>
              <a:rPr lang="fr-FR" sz="2800" b="1" dirty="0">
                <a:solidFill>
                  <a:schemeClr val="tx1"/>
                </a:solidFill>
              </a:rPr>
              <a:t>concurrence « imparfaite » du côté des offreurs</a:t>
            </a:r>
            <a:r>
              <a:rPr lang="fr-FR" sz="2800" dirty="0">
                <a:solidFill>
                  <a:schemeClr val="tx1"/>
                </a:solidFill>
              </a:rPr>
              <a:t>.</a:t>
            </a:r>
          </a:p>
          <a:p>
            <a:pPr algn="l"/>
            <a:r>
              <a:rPr lang="fr-FR" sz="2800" dirty="0">
                <a:solidFill>
                  <a:schemeClr val="tx1"/>
                </a:solidFill>
              </a:rPr>
              <a:t> </a:t>
            </a:r>
            <a:r>
              <a:rPr lang="fr-FR" sz="2800" b="1" dirty="0">
                <a:solidFill>
                  <a:schemeClr val="tx1"/>
                </a:solidFill>
              </a:rPr>
              <a:t>=&gt; </a:t>
            </a:r>
            <a:r>
              <a:rPr lang="fr-FR" sz="2800" dirty="0">
                <a:solidFill>
                  <a:schemeClr val="tx1"/>
                </a:solidFill>
              </a:rPr>
              <a:t>Que se passe-t-il sur les marchés concernés, et notamment pour les demandeurs (consommateurs)   =&gt; 1</a:t>
            </a:r>
            <a:r>
              <a:rPr lang="fr-FR" sz="2800" baseline="30000" dirty="0">
                <a:solidFill>
                  <a:schemeClr val="tx1"/>
                </a:solidFill>
              </a:rPr>
              <a:t>ère</a:t>
            </a:r>
            <a:r>
              <a:rPr lang="fr-FR" sz="2800" dirty="0">
                <a:solidFill>
                  <a:schemeClr val="tx1"/>
                </a:solidFill>
              </a:rPr>
              <a:t> partie : la concurrence  « imparfaite » </a:t>
            </a:r>
          </a:p>
          <a:p>
            <a:pPr algn="l"/>
            <a:r>
              <a:rPr lang="fr-FR" sz="2800" b="1" dirty="0">
                <a:solidFill>
                  <a:schemeClr val="tx1"/>
                </a:solidFill>
              </a:rPr>
              <a:t>=&gt; </a:t>
            </a:r>
            <a:r>
              <a:rPr lang="fr-FR" sz="2800" dirty="0">
                <a:solidFill>
                  <a:schemeClr val="tx1"/>
                </a:solidFill>
              </a:rPr>
              <a:t>Pourquoi</a:t>
            </a:r>
            <a:r>
              <a:rPr lang="fr-FR" sz="2800" b="1" dirty="0">
                <a:solidFill>
                  <a:schemeClr val="tx1"/>
                </a:solidFill>
              </a:rPr>
              <a:t> </a:t>
            </a:r>
            <a:r>
              <a:rPr lang="fr-FR" sz="2800" dirty="0">
                <a:solidFill>
                  <a:schemeClr val="tx1"/>
                </a:solidFill>
              </a:rPr>
              <a:t>l’Etat (ou une « autorité » extérieure au marché) doit-il intervenir et selon quelles modalités ?  =&gt; 2</a:t>
            </a:r>
            <a:r>
              <a:rPr lang="fr-FR" sz="2800" baseline="30000" dirty="0">
                <a:solidFill>
                  <a:schemeClr val="tx1"/>
                </a:solidFill>
              </a:rPr>
              <a:t>ème</a:t>
            </a:r>
            <a:r>
              <a:rPr lang="fr-FR" sz="2800" dirty="0">
                <a:solidFill>
                  <a:schemeClr val="tx1"/>
                </a:solidFill>
              </a:rPr>
              <a:t> partie : règlementation et politique de concurrence</a:t>
            </a:r>
          </a:p>
          <a:p>
            <a:pPr algn="l">
              <a:buFontTx/>
              <a:buChar char="-"/>
            </a:pPr>
            <a:endParaRPr lang="fr-FR" sz="2400" dirty="0">
              <a:solidFill>
                <a:schemeClr val="tx1"/>
              </a:solidFill>
            </a:endParaRPr>
          </a:p>
          <a:p>
            <a:pPr algn="l"/>
            <a:endParaRPr lang="fr-FR"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4</a:t>
            </a:fld>
            <a:endParaRPr lang="fr-BE"/>
          </a:p>
        </p:txBody>
      </p:sp>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1124744"/>
          </a:xfrm>
          <a:solidFill>
            <a:schemeClr val="bg1">
              <a:lumMod val="95000"/>
            </a:schemeClr>
          </a:solidFill>
        </p:spPr>
        <p:txBody>
          <a:bodyPr>
            <a:normAutofit/>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179512" y="1124744"/>
            <a:ext cx="8964488" cy="5733256"/>
          </a:xfrm>
        </p:spPr>
        <p:txBody>
          <a:bodyPr>
            <a:normAutofit/>
          </a:bodyPr>
          <a:lstStyle/>
          <a:p>
            <a:pPr algn="l"/>
            <a:r>
              <a:rPr lang="fr-FR" sz="3000" u="sng" dirty="0">
                <a:solidFill>
                  <a:schemeClr val="tx1"/>
                </a:solidFill>
              </a:rPr>
              <a:t>La discrimination selon les quantités demandées</a:t>
            </a:r>
          </a:p>
          <a:p>
            <a:pPr algn="l"/>
            <a:r>
              <a:rPr lang="fr-FR" sz="3000" dirty="0">
                <a:solidFill>
                  <a:schemeClr val="tx1"/>
                </a:solidFill>
              </a:rPr>
              <a:t>Il existe aussi une autre forme de </a:t>
            </a:r>
            <a:r>
              <a:rPr lang="fr-FR" sz="3000" b="1" dirty="0">
                <a:solidFill>
                  <a:schemeClr val="tx1"/>
                </a:solidFill>
              </a:rPr>
              <a:t>discrimination : </a:t>
            </a:r>
            <a:r>
              <a:rPr lang="fr-FR" sz="3000" dirty="0">
                <a:solidFill>
                  <a:schemeClr val="tx1"/>
                </a:solidFill>
              </a:rPr>
              <a:t>le tarif n’est pas différent selon des individus ou groupes d’individus, mais selon les quantités individuelles (q) demandées par les individus. </a:t>
            </a:r>
          </a:p>
          <a:p>
            <a:pPr algn="l"/>
            <a:r>
              <a:rPr lang="fr-FR" sz="3000" dirty="0">
                <a:solidFill>
                  <a:schemeClr val="tx1"/>
                </a:solidFill>
              </a:rPr>
              <a:t>Pratique très courante pour l’eau, l’électricité….  Plus on consomme, plus le prix unitaire (m</a:t>
            </a:r>
            <a:r>
              <a:rPr lang="fr-FR" sz="3000" baseline="30000" dirty="0">
                <a:solidFill>
                  <a:schemeClr val="tx1"/>
                </a:solidFill>
              </a:rPr>
              <a:t>3</a:t>
            </a:r>
            <a:r>
              <a:rPr lang="fr-FR" sz="3000" dirty="0">
                <a:solidFill>
                  <a:schemeClr val="tx1"/>
                </a:solidFill>
              </a:rPr>
              <a:t> d’eau, kilowatt/heure) est faible.   Pourquoi ?</a:t>
            </a:r>
          </a:p>
          <a:p>
            <a:pPr algn="l"/>
            <a:r>
              <a:rPr lang="fr-FR" sz="3000" dirty="0">
                <a:solidFill>
                  <a:schemeClr val="tx1"/>
                </a:solidFill>
              </a:rPr>
              <a:t>Parce qu’en général individus ont un consentement à payer important sur les premières unités (couverture des besoins de base), et nettement moindre au-delà. </a:t>
            </a:r>
          </a:p>
          <a:p>
            <a:pPr algn="l"/>
            <a:endParaRPr lang="fr-FR" sz="30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40</a:t>
            </a:fld>
            <a:endParaRPr lang="fr-BE"/>
          </a:p>
        </p:txBody>
      </p:sp>
      <p:sp>
        <p:nvSpPr>
          <p:cNvPr id="6" name="Titre 1"/>
          <p:cNvSpPr txBox="1">
            <a:spLocks/>
          </p:cNvSpPr>
          <p:nvPr/>
        </p:nvSpPr>
        <p:spPr>
          <a:xfrm>
            <a:off x="0" y="1"/>
            <a:ext cx="9144000" cy="1124744"/>
          </a:xfrm>
          <a:prstGeom prst="rect">
            <a:avLst/>
          </a:prstGeom>
          <a:solidFill>
            <a:schemeClr val="bg1">
              <a:lumMod val="9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1124744"/>
          </a:xfrm>
          <a:solidFill>
            <a:schemeClr val="bg1">
              <a:lumMod val="95000"/>
            </a:schemeClr>
          </a:solidFill>
        </p:spPr>
        <p:txBody>
          <a:bodyPr>
            <a:normAutofit/>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179512" y="1124744"/>
            <a:ext cx="8964488" cy="5733256"/>
          </a:xfrm>
        </p:spPr>
        <p:txBody>
          <a:bodyPr>
            <a:normAutofit lnSpcReduction="10000"/>
          </a:bodyPr>
          <a:lstStyle/>
          <a:p>
            <a:pPr algn="l"/>
            <a:r>
              <a:rPr lang="fr-FR" sz="3000" u="sng" dirty="0">
                <a:solidFill>
                  <a:schemeClr val="tx1"/>
                </a:solidFill>
              </a:rPr>
              <a:t>La discrimination inter-temporelle</a:t>
            </a:r>
            <a:r>
              <a:rPr lang="fr-FR" sz="3000" dirty="0">
                <a:solidFill>
                  <a:schemeClr val="tx1"/>
                </a:solidFill>
              </a:rPr>
              <a:t>  </a:t>
            </a:r>
          </a:p>
          <a:p>
            <a:pPr algn="l"/>
            <a:r>
              <a:rPr lang="fr-FR" sz="3000" dirty="0">
                <a:solidFill>
                  <a:schemeClr val="tx1"/>
                </a:solidFill>
              </a:rPr>
              <a:t>Fixer un prix très élevé au lancement d’un nouveau produit, pour capter la demande de ceux qui ont un consentement à payer très élevé (ils sont plus impatients, ou ils sont sensibles  à l’effet de distinction - cf. effet Veblen) et baisser ensuite le prix</a:t>
            </a:r>
          </a:p>
          <a:p>
            <a:pPr algn="l"/>
            <a:r>
              <a:rPr lang="fr-FR" sz="3000" b="1" dirty="0">
                <a:solidFill>
                  <a:schemeClr val="tx1"/>
                </a:solidFill>
              </a:rPr>
              <a:t>Ex</a:t>
            </a:r>
            <a:r>
              <a:rPr lang="fr-FR" sz="3000" dirty="0">
                <a:solidFill>
                  <a:schemeClr val="tx1"/>
                </a:solidFill>
              </a:rPr>
              <a:t>. lancement d’un nouveau </a:t>
            </a:r>
            <a:r>
              <a:rPr lang="fr-FR" sz="3000" dirty="0" err="1">
                <a:solidFill>
                  <a:schemeClr val="tx1"/>
                </a:solidFill>
              </a:rPr>
              <a:t>smartphone</a:t>
            </a:r>
            <a:r>
              <a:rPr lang="fr-FR" sz="3000" dirty="0">
                <a:solidFill>
                  <a:schemeClr val="tx1"/>
                </a:solidFill>
              </a:rPr>
              <a:t> ; d’un nouveau jeu vidéo</a:t>
            </a:r>
          </a:p>
          <a:p>
            <a:pPr algn="l"/>
            <a:r>
              <a:rPr lang="fr-FR" sz="3000" b="1" dirty="0">
                <a:solidFill>
                  <a:schemeClr val="tx1"/>
                </a:solidFill>
              </a:rPr>
              <a:t>Ex</a:t>
            </a:r>
            <a:r>
              <a:rPr lang="fr-FR" sz="3000" dirty="0">
                <a:solidFill>
                  <a:schemeClr val="tx1"/>
                </a:solidFill>
              </a:rPr>
              <a:t>. livres d’abord publiés en édition normale, puis au bout d’un certain temps, édition de poche (2 à 3 fois moins chers, mais différentiel de prix très supérieur au différentiel de coûts de fabrication !)</a:t>
            </a:r>
          </a:p>
          <a:p>
            <a:pPr algn="l"/>
            <a:endParaRPr lang="fr-FR" sz="3000" dirty="0">
              <a:solidFill>
                <a:schemeClr val="tx1"/>
              </a:solidFill>
            </a:endParaRPr>
          </a:p>
        </p:txBody>
      </p:sp>
      <p:sp>
        <p:nvSpPr>
          <p:cNvPr id="6" name="Titre 1"/>
          <p:cNvSpPr txBox="1">
            <a:spLocks/>
          </p:cNvSpPr>
          <p:nvPr/>
        </p:nvSpPr>
        <p:spPr>
          <a:xfrm>
            <a:off x="0" y="1"/>
            <a:ext cx="9144000" cy="1124744"/>
          </a:xfrm>
          <a:prstGeom prst="rect">
            <a:avLst/>
          </a:prstGeom>
          <a:solidFill>
            <a:schemeClr val="bg1">
              <a:lumMod val="9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1124744"/>
          </a:xfrm>
          <a:solidFill>
            <a:schemeClr val="bg1">
              <a:lumMod val="95000"/>
            </a:schemeClr>
          </a:solidFill>
        </p:spPr>
        <p:txBody>
          <a:bodyPr>
            <a:normAutofit/>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179512" y="1124744"/>
            <a:ext cx="8964488" cy="5733256"/>
          </a:xfrm>
        </p:spPr>
        <p:txBody>
          <a:bodyPr>
            <a:normAutofit/>
          </a:bodyPr>
          <a:lstStyle/>
          <a:p>
            <a:pPr algn="l"/>
            <a:r>
              <a:rPr lang="fr-FR" sz="3000" b="1" i="1" dirty="0">
                <a:solidFill>
                  <a:schemeClr val="tx1"/>
                </a:solidFill>
              </a:rPr>
              <a:t>Conclusion sur les pratiques de tarification</a:t>
            </a:r>
            <a:r>
              <a:rPr lang="fr-FR" sz="3000" dirty="0">
                <a:solidFill>
                  <a:schemeClr val="tx1"/>
                </a:solidFill>
              </a:rPr>
              <a:t> </a:t>
            </a:r>
          </a:p>
          <a:p>
            <a:pPr algn="l"/>
            <a:r>
              <a:rPr lang="fr-FR" sz="3000" dirty="0">
                <a:solidFill>
                  <a:schemeClr val="tx1"/>
                </a:solidFill>
              </a:rPr>
              <a:t>Ces pratiques sont de plus en plus complexes, les entreprises pouvant combiner différentes pratiques de « discrimination » (</a:t>
            </a:r>
            <a:r>
              <a:rPr lang="fr-FR" sz="3000" b="1" dirty="0">
                <a:solidFill>
                  <a:schemeClr val="tx1"/>
                </a:solidFill>
              </a:rPr>
              <a:t>ex</a:t>
            </a:r>
            <a:r>
              <a:rPr lang="fr-FR" sz="3000" dirty="0">
                <a:solidFill>
                  <a:schemeClr val="tx1"/>
                </a:solidFill>
              </a:rPr>
              <a:t>. les tarifs de la SNCF)… =&gt; cf. le «</a:t>
            </a:r>
            <a:r>
              <a:rPr lang="fr-FR" sz="3000" i="1" dirty="0" err="1">
                <a:solidFill>
                  <a:schemeClr val="tx1"/>
                </a:solidFill>
              </a:rPr>
              <a:t>yield</a:t>
            </a:r>
            <a:r>
              <a:rPr lang="fr-FR" sz="3000" i="1" dirty="0">
                <a:solidFill>
                  <a:schemeClr val="tx1"/>
                </a:solidFill>
              </a:rPr>
              <a:t> management</a:t>
            </a:r>
            <a:r>
              <a:rPr lang="fr-FR" sz="3000" dirty="0">
                <a:solidFill>
                  <a:schemeClr val="tx1"/>
                </a:solidFill>
              </a:rPr>
              <a:t> » </a:t>
            </a:r>
            <a:r>
              <a:rPr lang="fr-FR" sz="2800" dirty="0">
                <a:solidFill>
                  <a:schemeClr val="tx1"/>
                </a:solidFill>
              </a:rPr>
              <a:t>gestion tarifaire des capacités disponibles (chambres d’hôtels, sièges dans le transport aérien et ferroviaire) qui a pour objectif l'optimisation du remplissage et au-delà du profit</a:t>
            </a:r>
            <a:r>
              <a:rPr lang="fr-FR" sz="3000" dirty="0">
                <a:solidFill>
                  <a:schemeClr val="tx1"/>
                </a:solidFill>
              </a:rPr>
              <a:t>.</a:t>
            </a:r>
          </a:p>
          <a:p>
            <a:pPr algn="l"/>
            <a:r>
              <a:rPr lang="fr-FR" sz="3000" dirty="0">
                <a:solidFill>
                  <a:schemeClr val="tx1"/>
                </a:solidFill>
              </a:rPr>
              <a:t>   </a:t>
            </a:r>
          </a:p>
          <a:p>
            <a:pPr algn="l">
              <a:buFontTx/>
              <a:buChar char="-"/>
            </a:pPr>
            <a:endParaRPr lang="fr-FR" sz="3000" dirty="0">
              <a:solidFill>
                <a:schemeClr val="tx1"/>
              </a:solidFill>
            </a:endParaRPr>
          </a:p>
        </p:txBody>
      </p:sp>
      <p:sp>
        <p:nvSpPr>
          <p:cNvPr id="6" name="Titre 1"/>
          <p:cNvSpPr txBox="1">
            <a:spLocks/>
          </p:cNvSpPr>
          <p:nvPr/>
        </p:nvSpPr>
        <p:spPr>
          <a:xfrm>
            <a:off x="0" y="1"/>
            <a:ext cx="9144000" cy="1124744"/>
          </a:xfrm>
          <a:prstGeom prst="rect">
            <a:avLst/>
          </a:prstGeom>
          <a:solidFill>
            <a:schemeClr val="bg1">
              <a:lumMod val="9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764704"/>
            <a:ext cx="9144000" cy="6093296"/>
          </a:xfrm>
        </p:spPr>
        <p:txBody>
          <a:bodyPr>
            <a:normAutofit/>
          </a:bodyPr>
          <a:lstStyle/>
          <a:p>
            <a:pPr marL="514350" indent="-514350" algn="l"/>
            <a:endParaRPr lang="fr-FR" sz="3500" b="1" dirty="0">
              <a:solidFill>
                <a:schemeClr val="tx1"/>
              </a:solidFill>
            </a:endParaRPr>
          </a:p>
          <a:p>
            <a:pPr marL="514350" indent="-514350" algn="l"/>
            <a:r>
              <a:rPr lang="fr-FR" sz="3500" b="1" dirty="0">
                <a:solidFill>
                  <a:schemeClr val="tx1"/>
                </a:solidFill>
              </a:rPr>
              <a:t>2.1. Origines et objectifs de la politique de la concurrence (</a:t>
            </a:r>
            <a:r>
              <a:rPr lang="fr-FR" sz="3500" b="1" dirty="0" err="1">
                <a:solidFill>
                  <a:schemeClr val="tx1"/>
                </a:solidFill>
              </a:rPr>
              <a:t>PdC</a:t>
            </a:r>
            <a:r>
              <a:rPr lang="fr-FR" sz="3500" b="1" dirty="0">
                <a:solidFill>
                  <a:schemeClr val="tx1"/>
                </a:solidFill>
              </a:rPr>
              <a:t>) [</a:t>
            </a:r>
            <a:r>
              <a:rPr lang="fr-FR" sz="3500" b="1" dirty="0">
                <a:solidFill>
                  <a:srgbClr val="FF0000"/>
                </a:solidFill>
              </a:rPr>
              <a:t>Hors programme</a:t>
            </a:r>
            <a:r>
              <a:rPr lang="fr-FR" sz="3500" b="1" dirty="0">
                <a:solidFill>
                  <a:schemeClr val="tx1"/>
                </a:solidFill>
              </a:rPr>
              <a:t>]</a:t>
            </a:r>
          </a:p>
          <a:p>
            <a:pPr marL="514350" indent="-514350" algn="l">
              <a:buAutoNum type="alphaLcParenR"/>
            </a:pPr>
            <a:r>
              <a:rPr lang="fr-FR" sz="3500" dirty="0">
                <a:solidFill>
                  <a:srgbClr val="0070C0"/>
                </a:solidFill>
              </a:rPr>
              <a:t>Origines et développement de la </a:t>
            </a:r>
            <a:r>
              <a:rPr lang="fr-FR" sz="3500" dirty="0" err="1">
                <a:solidFill>
                  <a:srgbClr val="0070C0"/>
                </a:solidFill>
              </a:rPr>
              <a:t>PdC</a:t>
            </a:r>
            <a:endParaRPr lang="fr-FR" sz="3500" dirty="0">
              <a:solidFill>
                <a:srgbClr val="0070C0"/>
              </a:solidFill>
            </a:endParaRPr>
          </a:p>
          <a:p>
            <a:pPr marL="514350" indent="-514350" algn="l"/>
            <a:endParaRPr lang="fr-FR" sz="3500" dirty="0">
              <a:solidFill>
                <a:srgbClr val="0070C0"/>
              </a:solidFill>
            </a:endParaRPr>
          </a:p>
          <a:p>
            <a:pPr marL="514350" indent="-514350" algn="l"/>
            <a:r>
              <a:rPr lang="fr-FR" sz="2800" dirty="0">
                <a:solidFill>
                  <a:schemeClr val="tx1"/>
                </a:solidFill>
              </a:rPr>
              <a:t>Fin du XIX </a:t>
            </a:r>
            <a:r>
              <a:rPr lang="fr-FR" sz="2800" dirty="0" err="1">
                <a:solidFill>
                  <a:schemeClr val="tx1"/>
                </a:solidFill>
              </a:rPr>
              <a:t>ème</a:t>
            </a:r>
            <a:r>
              <a:rPr lang="fr-FR" sz="2800" dirty="0">
                <a:solidFill>
                  <a:schemeClr val="tx1"/>
                </a:solidFill>
              </a:rPr>
              <a:t> siècle aux </a:t>
            </a:r>
            <a:r>
              <a:rPr lang="fr-FR" sz="2800" b="1" dirty="0">
                <a:solidFill>
                  <a:schemeClr val="tx1"/>
                </a:solidFill>
              </a:rPr>
              <a:t>Etats-Unis</a:t>
            </a:r>
            <a:r>
              <a:rPr lang="fr-FR" sz="2800" dirty="0">
                <a:solidFill>
                  <a:schemeClr val="tx1"/>
                </a:solidFill>
              </a:rPr>
              <a:t>, période de très forte concentration (acier, pétrole, ferroviaire, électricité…), de l’émergence des « trusts » (ententes, conglomérats), de la forte montée des inégalités et des « barons voleurs » (« </a:t>
            </a:r>
            <a:r>
              <a:rPr lang="fr-FR" sz="2800" i="1" dirty="0" err="1">
                <a:solidFill>
                  <a:schemeClr val="tx1"/>
                </a:solidFill>
              </a:rPr>
              <a:t>robber</a:t>
            </a:r>
            <a:r>
              <a:rPr lang="fr-FR" sz="2800" i="1" dirty="0">
                <a:solidFill>
                  <a:schemeClr val="tx1"/>
                </a:solidFill>
              </a:rPr>
              <a:t> barons</a:t>
            </a:r>
            <a:r>
              <a:rPr lang="fr-FR" sz="2800" dirty="0">
                <a:solidFill>
                  <a:schemeClr val="tx1"/>
                </a:solidFill>
              </a:rPr>
              <a:t> ») </a:t>
            </a:r>
            <a:endParaRPr lang="fr-FR" sz="2800" b="1" dirty="0">
              <a:solidFill>
                <a:srgbClr val="0070C0"/>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43</a:t>
            </a:fld>
            <a:endParaRPr lang="fr-BE"/>
          </a:p>
        </p:txBody>
      </p:sp>
      <p:sp>
        <p:nvSpPr>
          <p:cNvPr id="8" name="Titre 1"/>
          <p:cNvSpPr txBox="1">
            <a:spLocks/>
          </p:cNvSpPr>
          <p:nvPr/>
        </p:nvSpPr>
        <p:spPr>
          <a:xfrm>
            <a:off x="0" y="1"/>
            <a:ext cx="9144000" cy="764703"/>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2. Politique de la concurrence</a:t>
            </a:r>
          </a:p>
        </p:txBody>
      </p:sp>
    </p:spTree>
    <p:extLst>
      <p:ext uri="{BB962C8B-B14F-4D97-AF65-F5344CB8AC3E}">
        <p14:creationId xmlns:p14="http://schemas.microsoft.com/office/powerpoint/2010/main" val="266892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504" y="980728"/>
            <a:ext cx="9036496" cy="5877272"/>
          </a:xfrm>
        </p:spPr>
        <p:txBody>
          <a:bodyPr>
            <a:normAutofit/>
          </a:bodyPr>
          <a:lstStyle/>
          <a:p>
            <a:pPr algn="l"/>
            <a:endParaRPr lang="fr-FR" dirty="0">
              <a:solidFill>
                <a:schemeClr val="tx1"/>
              </a:solidFill>
            </a:endParaRP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44</a:t>
            </a:fld>
            <a:endParaRPr lang="fr-BE"/>
          </a:p>
        </p:txBody>
      </p:sp>
      <p:sp>
        <p:nvSpPr>
          <p:cNvPr id="7" name="Titre 1"/>
          <p:cNvSpPr txBox="1">
            <a:spLocks/>
          </p:cNvSpPr>
          <p:nvPr/>
        </p:nvSpPr>
        <p:spPr>
          <a:xfrm>
            <a:off x="0" y="1"/>
            <a:ext cx="9144000" cy="764703"/>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Politique de la concurrence</a:t>
            </a:r>
          </a:p>
        </p:txBody>
      </p:sp>
      <p:pic>
        <p:nvPicPr>
          <p:cNvPr id="1026" name="Picture 2"/>
          <p:cNvPicPr>
            <a:picLocks noChangeAspect="1" noChangeArrowheads="1"/>
          </p:cNvPicPr>
          <p:nvPr/>
        </p:nvPicPr>
        <p:blipFill>
          <a:blip r:embed="rId2" cstate="print"/>
          <a:srcRect/>
          <a:stretch>
            <a:fillRect/>
          </a:stretch>
        </p:blipFill>
        <p:spPr bwMode="auto">
          <a:xfrm>
            <a:off x="107504" y="1124744"/>
            <a:ext cx="8572500" cy="5562600"/>
          </a:xfrm>
          <a:prstGeom prst="rect">
            <a:avLst/>
          </a:prstGeom>
          <a:noFill/>
          <a:ln w="9525">
            <a:noFill/>
            <a:miter lim="800000"/>
            <a:headEnd/>
            <a:tailEnd/>
          </a:ln>
        </p:spPr>
      </p:pic>
    </p:spTree>
    <p:extLst>
      <p:ext uri="{BB962C8B-B14F-4D97-AF65-F5344CB8AC3E}">
        <p14:creationId xmlns:p14="http://schemas.microsoft.com/office/powerpoint/2010/main" val="81965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764704"/>
            <a:ext cx="9144000" cy="6093296"/>
          </a:xfrm>
        </p:spPr>
        <p:txBody>
          <a:bodyPr>
            <a:normAutofit/>
          </a:bodyPr>
          <a:lstStyle/>
          <a:p>
            <a:pPr algn="l"/>
            <a:endParaRPr lang="fr-FR" sz="2800" dirty="0">
              <a:solidFill>
                <a:schemeClr val="tx1"/>
              </a:solidFill>
            </a:endParaRPr>
          </a:p>
          <a:p>
            <a:pPr algn="l"/>
            <a:r>
              <a:rPr lang="fr-FR" sz="2800" dirty="0">
                <a:solidFill>
                  <a:schemeClr val="tx1"/>
                </a:solidFill>
              </a:rPr>
              <a:t>&gt;&gt;&gt; prise de conscience politique :</a:t>
            </a:r>
          </a:p>
          <a:p>
            <a:pPr algn="l"/>
            <a:r>
              <a:rPr lang="fr-FR" sz="2400" dirty="0">
                <a:solidFill>
                  <a:schemeClr val="tx1"/>
                </a:solidFill>
              </a:rPr>
              <a:t>Sénateur Sherman : « </a:t>
            </a:r>
            <a:r>
              <a:rPr lang="fr-FR" sz="2400" i="1" dirty="0">
                <a:solidFill>
                  <a:schemeClr val="tx1"/>
                </a:solidFill>
              </a:rPr>
              <a:t>La conscience populaire est troublée par l'émergence de problèmes nouveaux qui menacent la stabilité de l'ordre social. Le plus sérieux d'entre eux est certainement celui qui découle de l'accroissement, en une seule génération, des inégalités de chances, de conditions sociales et de richesse par </a:t>
            </a:r>
            <a:r>
              <a:rPr lang="fr-FR" sz="2400" i="1" u="sng" dirty="0">
                <a:solidFill>
                  <a:schemeClr val="tx1"/>
                </a:solidFill>
              </a:rPr>
              <a:t>la faute de la concentration du capital au sein de vastes coalitions destinées à contrôler le commerce et l'industrie et à détruire la libre concurrence</a:t>
            </a:r>
            <a:r>
              <a:rPr lang="fr-FR" sz="2400" dirty="0">
                <a:solidFill>
                  <a:schemeClr val="tx1"/>
                </a:solidFill>
              </a:rPr>
              <a:t> »</a:t>
            </a:r>
            <a:endParaRPr lang="fr-FR" sz="2800" dirty="0">
              <a:solidFill>
                <a:schemeClr val="tx1"/>
              </a:solidFill>
            </a:endParaRPr>
          </a:p>
          <a:p>
            <a:pPr algn="l"/>
            <a:r>
              <a:rPr lang="fr-FR" sz="2800" dirty="0">
                <a:solidFill>
                  <a:schemeClr val="tx1"/>
                </a:solidFill>
              </a:rPr>
              <a:t>=&gt; Adoption du </a:t>
            </a:r>
            <a:r>
              <a:rPr lang="fr-FR" sz="2800" i="1" dirty="0">
                <a:solidFill>
                  <a:schemeClr val="tx1"/>
                </a:solidFill>
              </a:rPr>
              <a:t>Sherman </a:t>
            </a:r>
            <a:r>
              <a:rPr lang="fr-FR" sz="2800" i="1" dirty="0" err="1">
                <a:solidFill>
                  <a:schemeClr val="tx1"/>
                </a:solidFill>
              </a:rPr>
              <a:t>Act</a:t>
            </a:r>
            <a:r>
              <a:rPr lang="fr-FR" sz="2800" dirty="0">
                <a:solidFill>
                  <a:schemeClr val="tx1"/>
                </a:solidFill>
              </a:rPr>
              <a:t> en 1890, puis d’autres lois (en 1914) =&gt; contrôle de la concurrence par le </a:t>
            </a:r>
            <a:r>
              <a:rPr lang="fr-FR" sz="2800" i="1" dirty="0" err="1">
                <a:solidFill>
                  <a:schemeClr val="tx1"/>
                </a:solidFill>
              </a:rPr>
              <a:t>Department</a:t>
            </a:r>
            <a:r>
              <a:rPr lang="fr-FR" sz="2800" i="1" dirty="0">
                <a:solidFill>
                  <a:schemeClr val="tx1"/>
                </a:solidFill>
              </a:rPr>
              <a:t> of Justice</a:t>
            </a:r>
            <a:r>
              <a:rPr lang="fr-FR" sz="2800" dirty="0">
                <a:solidFill>
                  <a:schemeClr val="tx1"/>
                </a:solidFill>
              </a:rPr>
              <a:t> et la  </a:t>
            </a:r>
            <a:r>
              <a:rPr lang="fr-FR" sz="2800" i="1" dirty="0" err="1">
                <a:solidFill>
                  <a:schemeClr val="tx1"/>
                </a:solidFill>
              </a:rPr>
              <a:t>Fair</a:t>
            </a:r>
            <a:r>
              <a:rPr lang="fr-FR" sz="2800" i="1" dirty="0">
                <a:solidFill>
                  <a:schemeClr val="tx1"/>
                </a:solidFill>
              </a:rPr>
              <a:t> Trade Commission</a:t>
            </a:r>
            <a:endParaRPr lang="fr-FR" sz="2800" b="1" i="1"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45</a:t>
            </a:fld>
            <a:endParaRPr lang="fr-BE"/>
          </a:p>
        </p:txBody>
      </p:sp>
      <p:sp>
        <p:nvSpPr>
          <p:cNvPr id="8" name="Titre 1"/>
          <p:cNvSpPr txBox="1">
            <a:spLocks/>
          </p:cNvSpPr>
          <p:nvPr/>
        </p:nvSpPr>
        <p:spPr>
          <a:xfrm>
            <a:off x="0" y="1"/>
            <a:ext cx="9144000" cy="764703"/>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2. Politique de la concurrence</a:t>
            </a:r>
          </a:p>
        </p:txBody>
      </p:sp>
    </p:spTree>
    <p:extLst>
      <p:ext uri="{BB962C8B-B14F-4D97-AF65-F5344CB8AC3E}">
        <p14:creationId xmlns:p14="http://schemas.microsoft.com/office/powerpoint/2010/main" val="313293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764704"/>
            <a:ext cx="9144000" cy="6093296"/>
          </a:xfrm>
        </p:spPr>
        <p:txBody>
          <a:bodyPr>
            <a:normAutofit/>
          </a:bodyPr>
          <a:lstStyle/>
          <a:p>
            <a:pPr algn="l"/>
            <a:endParaRPr lang="fr-FR" sz="2800" dirty="0">
              <a:solidFill>
                <a:schemeClr val="tx1"/>
              </a:solidFill>
            </a:endParaRPr>
          </a:p>
          <a:p>
            <a:pPr algn="l"/>
            <a:r>
              <a:rPr lang="fr-FR" sz="2800" dirty="0">
                <a:solidFill>
                  <a:schemeClr val="tx1"/>
                </a:solidFill>
              </a:rPr>
              <a:t>En </a:t>
            </a:r>
            <a:r>
              <a:rPr lang="fr-FR" sz="2800" b="1" dirty="0">
                <a:solidFill>
                  <a:schemeClr val="tx1"/>
                </a:solidFill>
              </a:rPr>
              <a:t>Europe</a:t>
            </a:r>
            <a:r>
              <a:rPr lang="fr-FR" sz="2800" dirty="0">
                <a:solidFill>
                  <a:schemeClr val="tx1"/>
                </a:solidFill>
              </a:rPr>
              <a:t> : apparition beaucoup plus récente :</a:t>
            </a:r>
          </a:p>
          <a:p>
            <a:pPr marL="358775" indent="-358775" algn="l">
              <a:buClr>
                <a:srgbClr val="0070C0"/>
              </a:buClr>
              <a:buFont typeface="Wingdings" pitchFamily="2" charset="2"/>
              <a:buChar char="§"/>
            </a:pPr>
            <a:r>
              <a:rPr lang="fr-FR" sz="2800" dirty="0">
                <a:solidFill>
                  <a:schemeClr val="tx1"/>
                </a:solidFill>
              </a:rPr>
              <a:t> En Allemagne, aussi sous l’impulsion des Etats-Unis après la 2</a:t>
            </a:r>
            <a:r>
              <a:rPr lang="fr-FR" sz="2800" baseline="30000" dirty="0">
                <a:solidFill>
                  <a:schemeClr val="tx1"/>
                </a:solidFill>
              </a:rPr>
              <a:t>nde</a:t>
            </a:r>
            <a:r>
              <a:rPr lang="fr-FR" sz="2800" dirty="0">
                <a:solidFill>
                  <a:schemeClr val="tx1"/>
                </a:solidFill>
              </a:rPr>
              <a:t> guerre mondiale (cf. le rôle des </a:t>
            </a:r>
            <a:r>
              <a:rPr lang="fr-FR" sz="2800" i="1" dirty="0">
                <a:solidFill>
                  <a:schemeClr val="tx1"/>
                </a:solidFill>
              </a:rPr>
              <a:t>Konzern</a:t>
            </a:r>
            <a:r>
              <a:rPr lang="fr-FR" sz="2800" dirty="0">
                <a:solidFill>
                  <a:schemeClr val="tx1"/>
                </a:solidFill>
              </a:rPr>
              <a:t> dans montée du nazisme et effort de guerre allemand)</a:t>
            </a:r>
          </a:p>
          <a:p>
            <a:pPr marL="358775" indent="-358775" algn="l">
              <a:buClr>
                <a:srgbClr val="0070C0"/>
              </a:buClr>
              <a:buFont typeface="Wingdings" pitchFamily="2" charset="2"/>
              <a:buChar char="§"/>
            </a:pPr>
            <a:r>
              <a:rPr lang="fr-FR" sz="2800" dirty="0">
                <a:solidFill>
                  <a:schemeClr val="tx1"/>
                </a:solidFill>
              </a:rPr>
              <a:t> Dans le reste de l’Europe, conséquence surtout de la construction du marché commun ; en </a:t>
            </a:r>
            <a:r>
              <a:rPr lang="fr-FR" sz="2800" b="1" dirty="0">
                <a:solidFill>
                  <a:schemeClr val="tx1"/>
                </a:solidFill>
              </a:rPr>
              <a:t>France</a:t>
            </a:r>
            <a:r>
              <a:rPr lang="fr-FR" sz="2800" dirty="0">
                <a:solidFill>
                  <a:schemeClr val="tx1"/>
                </a:solidFill>
              </a:rPr>
              <a:t> création seulement en 1986 du Conseil de la Concurrence, devenu </a:t>
            </a:r>
            <a:r>
              <a:rPr lang="fr-FR" sz="2800" i="1" dirty="0">
                <a:solidFill>
                  <a:schemeClr val="tx1"/>
                </a:solidFill>
              </a:rPr>
              <a:t>Autorité de la Concurrence</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46</a:t>
            </a:fld>
            <a:endParaRPr lang="fr-BE"/>
          </a:p>
        </p:txBody>
      </p:sp>
      <p:sp>
        <p:nvSpPr>
          <p:cNvPr id="8" name="Titre 1"/>
          <p:cNvSpPr txBox="1">
            <a:spLocks/>
          </p:cNvSpPr>
          <p:nvPr/>
        </p:nvSpPr>
        <p:spPr>
          <a:xfrm>
            <a:off x="0" y="1"/>
            <a:ext cx="9144000" cy="764703"/>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2. Politique de la concurrence</a:t>
            </a:r>
          </a:p>
        </p:txBody>
      </p:sp>
    </p:spTree>
    <p:extLst>
      <p:ext uri="{BB962C8B-B14F-4D97-AF65-F5344CB8AC3E}">
        <p14:creationId xmlns:p14="http://schemas.microsoft.com/office/powerpoint/2010/main" val="405930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764704"/>
            <a:ext cx="9144000" cy="6093296"/>
          </a:xfrm>
        </p:spPr>
        <p:txBody>
          <a:bodyPr>
            <a:normAutofit/>
          </a:bodyPr>
          <a:lstStyle/>
          <a:p>
            <a:pPr marL="514350" indent="-514350" algn="l"/>
            <a:r>
              <a:rPr lang="fr-FR" sz="3500" dirty="0">
                <a:solidFill>
                  <a:srgbClr val="0070C0"/>
                </a:solidFill>
              </a:rPr>
              <a:t>b) Les grands objectifs </a:t>
            </a:r>
          </a:p>
          <a:p>
            <a:pPr algn="l"/>
            <a:r>
              <a:rPr lang="fr-FR" sz="2800" b="1" dirty="0">
                <a:solidFill>
                  <a:schemeClr val="tx1"/>
                </a:solidFill>
              </a:rPr>
              <a:t>Deux grands objectifs</a:t>
            </a:r>
            <a:r>
              <a:rPr lang="fr-FR" sz="2800" dirty="0">
                <a:solidFill>
                  <a:schemeClr val="tx1"/>
                </a:solidFill>
              </a:rPr>
              <a:t> pas toujours compatibles, sauf si on a en tête la modèle de concurrence pure et parfaite :</a:t>
            </a:r>
          </a:p>
          <a:p>
            <a:pPr algn="l">
              <a:buClr>
                <a:srgbClr val="0070C0"/>
              </a:buClr>
              <a:buFont typeface="Wingdings" pitchFamily="2" charset="2"/>
              <a:buChar char="§"/>
            </a:pPr>
            <a:r>
              <a:rPr lang="fr-FR" sz="2800" dirty="0">
                <a:solidFill>
                  <a:schemeClr val="tx1"/>
                </a:solidFill>
              </a:rPr>
              <a:t>  Lutter contre le pouvoir de marché</a:t>
            </a:r>
          </a:p>
          <a:p>
            <a:pPr algn="l">
              <a:buClr>
                <a:srgbClr val="0070C0"/>
              </a:buClr>
              <a:buFont typeface="Wingdings" pitchFamily="2" charset="2"/>
              <a:buChar char="§"/>
            </a:pPr>
            <a:r>
              <a:rPr lang="fr-FR" sz="2800" dirty="0">
                <a:solidFill>
                  <a:schemeClr val="tx1"/>
                </a:solidFill>
              </a:rPr>
              <a:t>  Promouvoir l’efficacité économique</a:t>
            </a:r>
          </a:p>
          <a:p>
            <a:pPr algn="l"/>
            <a:r>
              <a:rPr lang="fr-FR" sz="2800" dirty="0">
                <a:solidFill>
                  <a:schemeClr val="tx1"/>
                </a:solidFill>
              </a:rPr>
              <a:t>Spécificité de la politique de la concurrence (</a:t>
            </a:r>
            <a:r>
              <a:rPr lang="fr-FR" sz="2800" dirty="0" err="1">
                <a:solidFill>
                  <a:schemeClr val="tx1"/>
                </a:solidFill>
              </a:rPr>
              <a:t>PdC</a:t>
            </a:r>
            <a:r>
              <a:rPr lang="fr-FR" sz="2800" dirty="0">
                <a:solidFill>
                  <a:schemeClr val="tx1"/>
                </a:solidFill>
              </a:rPr>
              <a:t>) en </a:t>
            </a:r>
            <a:r>
              <a:rPr lang="fr-FR" sz="2800" b="1" dirty="0">
                <a:solidFill>
                  <a:schemeClr val="tx1"/>
                </a:solidFill>
              </a:rPr>
              <a:t>Europe</a:t>
            </a:r>
            <a:r>
              <a:rPr lang="fr-FR" sz="2800" dirty="0">
                <a:solidFill>
                  <a:schemeClr val="tx1"/>
                </a:solidFill>
              </a:rPr>
              <a:t> :  la</a:t>
            </a:r>
            <a:r>
              <a:rPr lang="fr-FR" sz="2800" b="1" dirty="0">
                <a:solidFill>
                  <a:schemeClr val="tx1"/>
                </a:solidFill>
              </a:rPr>
              <a:t> </a:t>
            </a:r>
            <a:r>
              <a:rPr lang="fr-FR" sz="2800" dirty="0" err="1">
                <a:solidFill>
                  <a:schemeClr val="tx1"/>
                </a:solidFill>
              </a:rPr>
              <a:t>PdC</a:t>
            </a:r>
            <a:r>
              <a:rPr lang="fr-FR" sz="2800" dirty="0">
                <a:solidFill>
                  <a:schemeClr val="tx1"/>
                </a:solidFill>
              </a:rPr>
              <a:t>  a pour objectif de favoriser l’intégration du marché européen =&gt; contrôle strict notamment de toutes les interventions étatiques pouvant </a:t>
            </a:r>
            <a:r>
              <a:rPr lang="fr-FR" sz="2800" i="1" dirty="0">
                <a:solidFill>
                  <a:schemeClr val="tx1"/>
                </a:solidFill>
              </a:rPr>
              <a:t>fausser</a:t>
            </a:r>
            <a:r>
              <a:rPr lang="fr-FR" sz="2800" dirty="0">
                <a:solidFill>
                  <a:schemeClr val="tx1"/>
                </a:solidFill>
              </a:rPr>
              <a:t> le jeu de la concurrence  (via des mesures règlementaires, fiscales, ou aides financières..)</a:t>
            </a:r>
            <a:endParaRPr lang="fr-FR" sz="2800" dirty="0">
              <a:solidFill>
                <a:srgbClr val="0070C0"/>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47</a:t>
            </a:fld>
            <a:endParaRPr lang="fr-BE"/>
          </a:p>
        </p:txBody>
      </p:sp>
      <p:sp>
        <p:nvSpPr>
          <p:cNvPr id="8" name="Titre 1"/>
          <p:cNvSpPr txBox="1">
            <a:spLocks/>
          </p:cNvSpPr>
          <p:nvPr/>
        </p:nvSpPr>
        <p:spPr>
          <a:xfrm>
            <a:off x="0" y="1"/>
            <a:ext cx="9144000" cy="764703"/>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2. Politique de la concurrence</a:t>
            </a:r>
          </a:p>
        </p:txBody>
      </p:sp>
    </p:spTree>
    <p:extLst>
      <p:ext uri="{BB962C8B-B14F-4D97-AF65-F5344CB8AC3E}">
        <p14:creationId xmlns:p14="http://schemas.microsoft.com/office/powerpoint/2010/main" val="347718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836712"/>
            <a:ext cx="9144000" cy="6021288"/>
          </a:xfrm>
        </p:spPr>
        <p:txBody>
          <a:bodyPr>
            <a:normAutofit lnSpcReduction="10000"/>
          </a:bodyPr>
          <a:lstStyle/>
          <a:p>
            <a:pPr marL="514350" indent="-514350" algn="l"/>
            <a:r>
              <a:rPr lang="fr-FR" sz="3500" dirty="0">
                <a:solidFill>
                  <a:srgbClr val="0070C0"/>
                </a:solidFill>
              </a:rPr>
              <a:t>c) </a:t>
            </a:r>
            <a:r>
              <a:rPr lang="fr-FR" dirty="0">
                <a:solidFill>
                  <a:srgbClr val="0070C0"/>
                </a:solidFill>
              </a:rPr>
              <a:t>Une situation de monopole (ou forte concentration) est-elle toujours nuisible au consommateur ?</a:t>
            </a:r>
          </a:p>
          <a:p>
            <a:pPr algn="l"/>
            <a:r>
              <a:rPr lang="fr-FR" sz="3000" u="sng" dirty="0">
                <a:solidFill>
                  <a:schemeClr val="tx1"/>
                </a:solidFill>
              </a:rPr>
              <a:t>Le monopole naturel</a:t>
            </a:r>
          </a:p>
          <a:p>
            <a:pPr algn="l"/>
            <a:r>
              <a:rPr lang="fr-FR" sz="3000" dirty="0">
                <a:solidFill>
                  <a:schemeClr val="tx1"/>
                </a:solidFill>
              </a:rPr>
              <a:t>Situation de </a:t>
            </a:r>
            <a:r>
              <a:rPr lang="fr-FR" sz="3000" b="1" dirty="0">
                <a:solidFill>
                  <a:schemeClr val="tx1"/>
                </a:solidFill>
              </a:rPr>
              <a:t>monopole naturel</a:t>
            </a:r>
            <a:r>
              <a:rPr lang="fr-FR" sz="3000" dirty="0">
                <a:solidFill>
                  <a:schemeClr val="tx1"/>
                </a:solidFill>
              </a:rPr>
              <a:t> : si une entreprise peut à elle toute seule produire toute la quantité demandée sur le marché du B&amp;S considéré et le faire à moindre coût que ne le feraient plusieurs entreprises</a:t>
            </a:r>
          </a:p>
          <a:p>
            <a:pPr algn="l"/>
            <a:r>
              <a:rPr lang="fr-FR" sz="3000" dirty="0">
                <a:solidFill>
                  <a:schemeClr val="tx1"/>
                </a:solidFill>
              </a:rPr>
              <a:t>C’est le cas si </a:t>
            </a:r>
            <a:r>
              <a:rPr lang="fr-FR" sz="3000" b="1" dirty="0">
                <a:solidFill>
                  <a:schemeClr val="tx1"/>
                </a:solidFill>
              </a:rPr>
              <a:t>rendements d’échelle croissants </a:t>
            </a:r>
            <a:r>
              <a:rPr lang="fr-FR" sz="3000" dirty="0">
                <a:solidFill>
                  <a:schemeClr val="tx1"/>
                </a:solidFill>
              </a:rPr>
              <a:t>(et donc coûts marginaux </a:t>
            </a:r>
            <a:r>
              <a:rPr lang="fr-FR" sz="3000" b="1" dirty="0">
                <a:solidFill>
                  <a:schemeClr val="tx1"/>
                </a:solidFill>
              </a:rPr>
              <a:t>Cm</a:t>
            </a:r>
            <a:r>
              <a:rPr lang="fr-FR" sz="3000" dirty="0">
                <a:solidFill>
                  <a:schemeClr val="tx1"/>
                </a:solidFill>
              </a:rPr>
              <a:t> décroissants) : situation notamment des activités où coûts fixe très importants et coûts variables faibles</a:t>
            </a:r>
          </a:p>
          <a:p>
            <a:r>
              <a:rPr lang="fr-FR" sz="3000" b="1" dirty="0">
                <a:solidFill>
                  <a:srgbClr val="0070C0"/>
                </a:solidFill>
              </a:rPr>
              <a:t>Schéma 2.3 </a:t>
            </a:r>
            <a:endParaRPr lang="fr-FR" sz="2800" b="1" dirty="0">
              <a:solidFill>
                <a:srgbClr val="0070C0"/>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48</a:t>
            </a:fld>
            <a:endParaRPr lang="fr-BE"/>
          </a:p>
        </p:txBody>
      </p:sp>
      <p:sp>
        <p:nvSpPr>
          <p:cNvPr id="8" name="Titre 1"/>
          <p:cNvSpPr txBox="1">
            <a:spLocks/>
          </p:cNvSpPr>
          <p:nvPr/>
        </p:nvSpPr>
        <p:spPr>
          <a:xfrm>
            <a:off x="0" y="1"/>
            <a:ext cx="9144000" cy="764703"/>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2. Politique de la concurrence</a:t>
            </a:r>
          </a:p>
        </p:txBody>
      </p:sp>
    </p:spTree>
    <p:extLst>
      <p:ext uri="{BB962C8B-B14F-4D97-AF65-F5344CB8AC3E}">
        <p14:creationId xmlns:p14="http://schemas.microsoft.com/office/powerpoint/2010/main" val="167031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504" y="836712"/>
            <a:ext cx="9036496" cy="6021288"/>
          </a:xfrm>
        </p:spPr>
        <p:txBody>
          <a:bodyPr>
            <a:normAutofit/>
          </a:bodyPr>
          <a:lstStyle/>
          <a:p>
            <a:pPr algn="l"/>
            <a:r>
              <a:rPr lang="fr-FR" b="1" dirty="0">
                <a:solidFill>
                  <a:srgbClr val="0070C0"/>
                </a:solidFill>
              </a:rPr>
              <a:t>Schéma 2.3 </a:t>
            </a:r>
            <a:r>
              <a:rPr lang="fr-FR" dirty="0">
                <a:solidFill>
                  <a:schemeClr val="tx1"/>
                </a:solidFill>
              </a:rPr>
              <a:t>:</a:t>
            </a:r>
            <a:r>
              <a:rPr lang="fr-FR" b="1" dirty="0">
                <a:solidFill>
                  <a:srgbClr val="0070C0"/>
                </a:solidFill>
              </a:rPr>
              <a:t> </a:t>
            </a:r>
            <a:r>
              <a:rPr lang="fr-FR" b="1" dirty="0">
                <a:solidFill>
                  <a:schemeClr val="tx1"/>
                </a:solidFill>
              </a:rPr>
              <a:t>Le monopole naturel</a:t>
            </a:r>
          </a:p>
          <a:p>
            <a:pPr algn="l"/>
            <a:endParaRPr lang="fr-FR" dirty="0">
              <a:solidFill>
                <a:schemeClr val="tx1"/>
              </a:solidFill>
            </a:endParaRP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49</a:t>
            </a:fld>
            <a:endParaRPr lang="fr-BE"/>
          </a:p>
        </p:txBody>
      </p:sp>
      <p:pic>
        <p:nvPicPr>
          <p:cNvPr id="162817" name="Picture 1"/>
          <p:cNvPicPr>
            <a:picLocks noChangeAspect="1" noChangeArrowheads="1"/>
          </p:cNvPicPr>
          <p:nvPr/>
        </p:nvPicPr>
        <p:blipFill>
          <a:blip r:embed="rId2" cstate="print"/>
          <a:srcRect/>
          <a:stretch>
            <a:fillRect/>
          </a:stretch>
        </p:blipFill>
        <p:spPr bwMode="auto">
          <a:xfrm>
            <a:off x="539552" y="1556792"/>
            <a:ext cx="7630815" cy="4984054"/>
          </a:xfrm>
          <a:prstGeom prst="rect">
            <a:avLst/>
          </a:prstGeom>
          <a:noFill/>
          <a:ln w="9525">
            <a:noFill/>
            <a:miter lim="800000"/>
            <a:headEnd/>
            <a:tailEnd/>
          </a:ln>
        </p:spPr>
      </p:pic>
      <p:sp>
        <p:nvSpPr>
          <p:cNvPr id="7" name="Titre 1"/>
          <p:cNvSpPr txBox="1">
            <a:spLocks/>
          </p:cNvSpPr>
          <p:nvPr/>
        </p:nvSpPr>
        <p:spPr>
          <a:xfrm>
            <a:off x="0" y="1"/>
            <a:ext cx="9144000" cy="764703"/>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2. Politique de la concurrence</a:t>
            </a:r>
          </a:p>
        </p:txBody>
      </p:sp>
    </p:spTree>
    <p:extLst>
      <p:ext uri="{BB962C8B-B14F-4D97-AF65-F5344CB8AC3E}">
        <p14:creationId xmlns:p14="http://schemas.microsoft.com/office/powerpoint/2010/main" val="65758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1124744"/>
          </a:xfrm>
          <a:solidFill>
            <a:schemeClr val="bg1">
              <a:lumMod val="95000"/>
            </a:schemeClr>
          </a:solidFill>
        </p:spPr>
        <p:txBody>
          <a:bodyPr>
            <a:normAutofit/>
          </a:bodyPr>
          <a:lstStyle/>
          <a:p>
            <a:r>
              <a:rPr lang="fr-FR" b="1" cap="small" dirty="0">
                <a:solidFill>
                  <a:srgbClr val="0070C0"/>
                </a:solidFill>
              </a:rPr>
              <a:t>1. La concurrence imparfaite</a:t>
            </a:r>
          </a:p>
        </p:txBody>
      </p:sp>
      <p:sp>
        <p:nvSpPr>
          <p:cNvPr id="3" name="Sous-titre 2"/>
          <p:cNvSpPr>
            <a:spLocks noGrp="1"/>
          </p:cNvSpPr>
          <p:nvPr>
            <p:ph type="subTitle" idx="1"/>
          </p:nvPr>
        </p:nvSpPr>
        <p:spPr>
          <a:xfrm>
            <a:off x="0" y="1124744"/>
            <a:ext cx="9144000" cy="5733256"/>
          </a:xfrm>
        </p:spPr>
        <p:txBody>
          <a:bodyPr>
            <a:normAutofit fontScale="77500" lnSpcReduction="20000"/>
          </a:bodyPr>
          <a:lstStyle/>
          <a:p>
            <a:pPr algn="l"/>
            <a:r>
              <a:rPr lang="fr-FR" b="1" dirty="0">
                <a:solidFill>
                  <a:schemeClr val="tx1"/>
                </a:solidFill>
              </a:rPr>
              <a:t>1.1. </a:t>
            </a:r>
            <a:r>
              <a:rPr lang="fr-FR" sz="3300" b="1" dirty="0">
                <a:solidFill>
                  <a:schemeClr val="tx1"/>
                </a:solidFill>
              </a:rPr>
              <a:t>La concentration du marché : monopole, oligopoles et barrières à l’entrée</a:t>
            </a:r>
          </a:p>
          <a:p>
            <a:pPr marL="514350" indent="-514350" algn="l">
              <a:buAutoNum type="alphaLcParenR"/>
            </a:pPr>
            <a:r>
              <a:rPr lang="fr-FR" dirty="0">
                <a:solidFill>
                  <a:srgbClr val="0070C0"/>
                </a:solidFill>
              </a:rPr>
              <a:t>A l’opposé de la concurrence parfaite : le monopole</a:t>
            </a:r>
          </a:p>
          <a:p>
            <a:pPr marL="514350" indent="-514350" algn="l">
              <a:buAutoNum type="alphaLcParenR"/>
            </a:pPr>
            <a:r>
              <a:rPr lang="fr-FR" dirty="0">
                <a:solidFill>
                  <a:srgbClr val="0070C0"/>
                </a:solidFill>
              </a:rPr>
              <a:t>Un petit nombre de producteurs : la situation d’oligopole</a:t>
            </a:r>
          </a:p>
          <a:p>
            <a:pPr marL="514350" indent="-514350" algn="l">
              <a:buAutoNum type="alphaLcParenR"/>
            </a:pPr>
            <a:r>
              <a:rPr lang="fr-FR" dirty="0">
                <a:solidFill>
                  <a:srgbClr val="0070C0"/>
                </a:solidFill>
              </a:rPr>
              <a:t>D’où vient la concentration ? Les barrières à l’entrée</a:t>
            </a:r>
          </a:p>
          <a:p>
            <a:pPr algn="l"/>
            <a:r>
              <a:rPr lang="fr-FR" sz="3300" b="1" dirty="0">
                <a:solidFill>
                  <a:schemeClr val="tx1"/>
                </a:solidFill>
              </a:rPr>
              <a:t>1.2. Les autres sources de pouvoir de marché [</a:t>
            </a:r>
            <a:r>
              <a:rPr lang="fr-FR" sz="3300" b="1" dirty="0">
                <a:solidFill>
                  <a:srgbClr val="FF0000"/>
                </a:solidFill>
              </a:rPr>
              <a:t>Hors programme</a:t>
            </a:r>
            <a:r>
              <a:rPr lang="fr-FR" sz="3300" b="1" dirty="0">
                <a:solidFill>
                  <a:schemeClr val="tx1"/>
                </a:solidFill>
              </a:rPr>
              <a:t>]</a:t>
            </a:r>
          </a:p>
          <a:p>
            <a:pPr marL="514350" indent="-514350" algn="l">
              <a:buAutoNum type="alphaLcParenR"/>
            </a:pPr>
            <a:r>
              <a:rPr lang="fr-FR" dirty="0">
                <a:solidFill>
                  <a:srgbClr val="0070C0"/>
                </a:solidFill>
              </a:rPr>
              <a:t>La différenciation des produits : la « concurrence monopolistique »</a:t>
            </a:r>
          </a:p>
          <a:p>
            <a:pPr marL="514350" indent="-514350" algn="l">
              <a:buAutoNum type="alphaLcParenR"/>
            </a:pPr>
            <a:r>
              <a:rPr lang="fr-FR" dirty="0">
                <a:solidFill>
                  <a:srgbClr val="0070C0"/>
                </a:solidFill>
              </a:rPr>
              <a:t>Information imparfaite (du demandeur) et pouvoir de marché (des offreurs) </a:t>
            </a:r>
          </a:p>
          <a:p>
            <a:pPr marL="514350" indent="-514350" algn="l"/>
            <a:r>
              <a:rPr lang="fr-FR" sz="3300" b="1" dirty="0">
                <a:solidFill>
                  <a:schemeClr val="tx1"/>
                </a:solidFill>
              </a:rPr>
              <a:t>1.3. Pouvoir de marché et tarification</a:t>
            </a:r>
            <a:r>
              <a:rPr lang="fr-FR" sz="3300" dirty="0">
                <a:solidFill>
                  <a:schemeClr val="tx1"/>
                </a:solidFill>
              </a:rPr>
              <a:t> </a:t>
            </a:r>
            <a:r>
              <a:rPr lang="fr-FR" sz="3300" b="1" dirty="0">
                <a:solidFill>
                  <a:schemeClr val="tx1"/>
                </a:solidFill>
              </a:rPr>
              <a:t>[</a:t>
            </a:r>
            <a:r>
              <a:rPr lang="fr-FR" sz="3300" b="1" dirty="0">
                <a:solidFill>
                  <a:srgbClr val="FF0000"/>
                </a:solidFill>
              </a:rPr>
              <a:t>Hors programme</a:t>
            </a:r>
            <a:r>
              <a:rPr lang="fr-FR" sz="3300" b="1" dirty="0">
                <a:solidFill>
                  <a:schemeClr val="tx1"/>
                </a:solidFill>
              </a:rPr>
              <a:t>]</a:t>
            </a:r>
          </a:p>
          <a:p>
            <a:pPr marL="514350" indent="-514350" algn="l">
              <a:buAutoNum type="alphaLcParenR"/>
            </a:pPr>
            <a:r>
              <a:rPr lang="fr-FR" dirty="0">
                <a:solidFill>
                  <a:srgbClr val="0070C0"/>
                </a:solidFill>
              </a:rPr>
              <a:t>Pouvoir de marché et détermination du prix</a:t>
            </a:r>
          </a:p>
          <a:p>
            <a:pPr marL="514350" indent="-514350" algn="l">
              <a:buFont typeface="Arial" pitchFamily="34" charset="0"/>
              <a:buAutoNum type="alphaLcParenR"/>
            </a:pPr>
            <a:r>
              <a:rPr lang="fr-FR" dirty="0">
                <a:solidFill>
                  <a:srgbClr val="0070C0"/>
                </a:solidFill>
              </a:rPr>
              <a:t>La discrimination par le prix</a:t>
            </a:r>
          </a:p>
          <a:p>
            <a:pPr marL="514350" indent="-514350" algn="l">
              <a:buFont typeface="Arial" pitchFamily="34" charset="0"/>
              <a:buAutoNum type="alphaLcParenR"/>
            </a:pPr>
            <a:r>
              <a:rPr lang="fr-FR" dirty="0">
                <a:solidFill>
                  <a:srgbClr val="0070C0"/>
                </a:solidFill>
              </a:rPr>
              <a:t>Autres pratiques de tarification</a:t>
            </a:r>
          </a:p>
          <a:p>
            <a:pPr algn="l"/>
            <a:endParaRPr lang="fr-FR"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5</a:t>
            </a:fld>
            <a:endParaRPr lang="fr-BE"/>
          </a:p>
        </p:txBody>
      </p:sp>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92695"/>
          </a:xfrm>
          <a:solidFill>
            <a:srgbClr val="FFC000"/>
          </a:solidFill>
        </p:spPr>
        <p:txBody>
          <a:bodyPr>
            <a:normAutofit fontScale="90000"/>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179512" y="1052736"/>
            <a:ext cx="8964488" cy="5805264"/>
          </a:xfrm>
        </p:spPr>
        <p:txBody>
          <a:bodyPr>
            <a:normAutofit fontScale="92500" lnSpcReduction="10000"/>
          </a:bodyPr>
          <a:lstStyle/>
          <a:p>
            <a:pPr algn="l"/>
            <a:r>
              <a:rPr lang="fr-FR" sz="3000" dirty="0">
                <a:solidFill>
                  <a:schemeClr val="tx1"/>
                </a:solidFill>
              </a:rPr>
              <a:t>C’est le cas notamment des </a:t>
            </a:r>
            <a:r>
              <a:rPr lang="fr-FR" sz="3000" b="1" dirty="0">
                <a:solidFill>
                  <a:schemeClr val="tx1"/>
                </a:solidFill>
              </a:rPr>
              <a:t>activités d’infrastructure de réseau </a:t>
            </a:r>
            <a:r>
              <a:rPr lang="fr-FR" sz="3000" dirty="0">
                <a:solidFill>
                  <a:schemeClr val="tx1"/>
                </a:solidFill>
              </a:rPr>
              <a:t>(eau, électricité, trains, autoroutes…), sur un certain </a:t>
            </a:r>
            <a:r>
              <a:rPr lang="fr-FR" sz="3000" b="1" dirty="0">
                <a:solidFill>
                  <a:schemeClr val="tx1"/>
                </a:solidFill>
              </a:rPr>
              <a:t> </a:t>
            </a:r>
            <a:r>
              <a:rPr lang="fr-FR" sz="3000" dirty="0">
                <a:solidFill>
                  <a:schemeClr val="tx1"/>
                </a:solidFill>
              </a:rPr>
              <a:t>territoire</a:t>
            </a:r>
            <a:r>
              <a:rPr lang="fr-FR" sz="3000" b="1" dirty="0">
                <a:solidFill>
                  <a:schemeClr val="tx1"/>
                </a:solidFill>
              </a:rPr>
              <a:t> </a:t>
            </a:r>
            <a:r>
              <a:rPr lang="fr-FR" sz="3000" dirty="0">
                <a:solidFill>
                  <a:schemeClr val="tx1"/>
                </a:solidFill>
              </a:rPr>
              <a:t>; dans ce cas particulier, on peut maximiser l’intérêt du consommateur (i.e. minimiser </a:t>
            </a:r>
            <a:r>
              <a:rPr lang="fr-FR" sz="3000" b="1" dirty="0">
                <a:solidFill>
                  <a:schemeClr val="tx1"/>
                </a:solidFill>
              </a:rPr>
              <a:t>p</a:t>
            </a:r>
            <a:r>
              <a:rPr lang="fr-FR" sz="3000" dirty="0">
                <a:solidFill>
                  <a:schemeClr val="tx1"/>
                </a:solidFill>
              </a:rPr>
              <a:t> et maximiser </a:t>
            </a:r>
            <a:r>
              <a:rPr lang="fr-FR" sz="3000" b="1" dirty="0">
                <a:solidFill>
                  <a:schemeClr val="tx1"/>
                </a:solidFill>
              </a:rPr>
              <a:t>Q</a:t>
            </a:r>
            <a:r>
              <a:rPr lang="fr-FR" sz="3000" dirty="0">
                <a:solidFill>
                  <a:schemeClr val="tx1"/>
                </a:solidFill>
              </a:rPr>
              <a:t>) en imposant que </a:t>
            </a:r>
            <a:r>
              <a:rPr lang="fr-FR" sz="3000" b="1" dirty="0">
                <a:solidFill>
                  <a:schemeClr val="tx1"/>
                </a:solidFill>
              </a:rPr>
              <a:t>p</a:t>
            </a:r>
            <a:r>
              <a:rPr lang="fr-FR" sz="3000" dirty="0">
                <a:solidFill>
                  <a:schemeClr val="tx1"/>
                </a:solidFill>
              </a:rPr>
              <a:t> = </a:t>
            </a:r>
            <a:r>
              <a:rPr lang="fr-FR" sz="3000" b="1" dirty="0">
                <a:solidFill>
                  <a:schemeClr val="tx1"/>
                </a:solidFill>
              </a:rPr>
              <a:t>C</a:t>
            </a:r>
            <a:r>
              <a:rPr lang="fr-FR" sz="2400" b="1" dirty="0">
                <a:solidFill>
                  <a:schemeClr val="tx1"/>
                </a:solidFill>
              </a:rPr>
              <a:t>M </a:t>
            </a:r>
            <a:r>
              <a:rPr lang="fr-FR" sz="2800" dirty="0">
                <a:solidFill>
                  <a:schemeClr val="tx1"/>
                </a:solidFill>
              </a:rPr>
              <a:t>(coût moyen) cf. </a:t>
            </a:r>
            <a:r>
              <a:rPr lang="fr-FR" sz="3000" b="1" dirty="0">
                <a:solidFill>
                  <a:srgbClr val="0070C0"/>
                </a:solidFill>
              </a:rPr>
              <a:t>Schéma 2.3 </a:t>
            </a:r>
            <a:r>
              <a:rPr lang="fr-FR" sz="3000" dirty="0">
                <a:solidFill>
                  <a:schemeClr val="tx1"/>
                </a:solidFill>
              </a:rPr>
              <a:t>) :</a:t>
            </a:r>
          </a:p>
          <a:p>
            <a:pPr algn="l">
              <a:buFontTx/>
              <a:buChar char="-"/>
            </a:pPr>
            <a:r>
              <a:rPr lang="fr-FR" sz="3000" dirty="0">
                <a:solidFill>
                  <a:schemeClr val="tx1"/>
                </a:solidFill>
              </a:rPr>
              <a:t>Soit en « nationalisant » : monopole = entreprise publique ;  cf. de façon traditionnelle l’eau, gaz, électricité, le ferroviaire </a:t>
            </a:r>
          </a:p>
          <a:p>
            <a:pPr algn="l">
              <a:buFontTx/>
              <a:buChar char="-"/>
            </a:pPr>
            <a:r>
              <a:rPr lang="fr-FR" sz="3000" dirty="0">
                <a:solidFill>
                  <a:schemeClr val="tx1"/>
                </a:solidFill>
              </a:rPr>
              <a:t> Soit en maintenant une entreprise privée, mais en règlementant le prix </a:t>
            </a:r>
          </a:p>
          <a:p>
            <a:pPr algn="l"/>
            <a:r>
              <a:rPr lang="fr-FR" sz="3000" dirty="0">
                <a:solidFill>
                  <a:schemeClr val="tx1"/>
                </a:solidFill>
              </a:rPr>
              <a:t>&gt;&gt;&gt;&gt; Tendance depuis une vingtaine d’années :  on garde monopole public (ou contrôle public) pour infrastructure, (ENEDIS, SNCF Réseau, GRDF…) mais on privatise et/ou on ouvre à la concurrence la fourniture du service (EDF, SNCF, ENGIE…..)  - cf. plus bas</a:t>
            </a:r>
            <a:endParaRPr lang="fr-FR" sz="28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50</a:t>
            </a:fld>
            <a:endParaRPr lang="fr-BE"/>
          </a:p>
        </p:txBody>
      </p:sp>
      <p:sp>
        <p:nvSpPr>
          <p:cNvPr id="6" name="Titre 1"/>
          <p:cNvSpPr txBox="1">
            <a:spLocks/>
          </p:cNvSpPr>
          <p:nvPr/>
        </p:nvSpPr>
        <p:spPr>
          <a:xfrm>
            <a:off x="0" y="1"/>
            <a:ext cx="9144000" cy="764703"/>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2. Politique de la concurrence</a:t>
            </a:r>
          </a:p>
        </p:txBody>
      </p:sp>
    </p:spTree>
    <p:extLst>
      <p:ext uri="{BB962C8B-B14F-4D97-AF65-F5344CB8AC3E}">
        <p14:creationId xmlns:p14="http://schemas.microsoft.com/office/powerpoint/2010/main" val="99884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764704"/>
            <a:ext cx="9144000" cy="6093296"/>
          </a:xfrm>
        </p:spPr>
        <p:txBody>
          <a:bodyPr>
            <a:normAutofit fontScale="92500"/>
          </a:bodyPr>
          <a:lstStyle/>
          <a:p>
            <a:pPr algn="l"/>
            <a:r>
              <a:rPr lang="fr-FR" sz="3000" u="sng" dirty="0">
                <a:solidFill>
                  <a:schemeClr val="tx1"/>
                </a:solidFill>
              </a:rPr>
              <a:t>Les gains d’efficience dynamiques liés à la concentration et monopolisation </a:t>
            </a:r>
          </a:p>
          <a:p>
            <a:pPr algn="l"/>
            <a:r>
              <a:rPr lang="fr-FR" sz="2800" dirty="0">
                <a:solidFill>
                  <a:schemeClr val="tx1"/>
                </a:solidFill>
              </a:rPr>
              <a:t>Economistes de Chicago dans les années 1950-1960 dénoncent excès potentiels de la politique de la concurrence =&gt; « </a:t>
            </a:r>
            <a:r>
              <a:rPr lang="fr-FR" sz="2800" i="1" dirty="0">
                <a:solidFill>
                  <a:schemeClr val="tx1"/>
                </a:solidFill>
              </a:rPr>
              <a:t>Ne tuons pas la concurrence au nom de la concurrence</a:t>
            </a:r>
            <a:r>
              <a:rPr lang="fr-FR" sz="2800" dirty="0">
                <a:solidFill>
                  <a:schemeClr val="tx1"/>
                </a:solidFill>
              </a:rPr>
              <a:t> »</a:t>
            </a:r>
          </a:p>
          <a:p>
            <a:pPr marL="457200" indent="-457200" algn="l">
              <a:buClr>
                <a:srgbClr val="0070C0"/>
              </a:buClr>
              <a:buFont typeface="Wingdings" pitchFamily="2" charset="2"/>
              <a:buChar char="§"/>
            </a:pPr>
            <a:r>
              <a:rPr lang="fr-FR" sz="2600" dirty="0">
                <a:solidFill>
                  <a:schemeClr val="tx1"/>
                </a:solidFill>
              </a:rPr>
              <a:t>La concentration est le fruit de la concurrence, c’est un  processus de sélection des meilleurs</a:t>
            </a:r>
          </a:p>
          <a:p>
            <a:pPr marL="457200" indent="-457200" algn="l">
              <a:buClr>
                <a:srgbClr val="0070C0"/>
              </a:buClr>
              <a:buFont typeface="Wingdings" pitchFamily="2" charset="2"/>
              <a:buChar char="§"/>
            </a:pPr>
            <a:r>
              <a:rPr lang="fr-FR" sz="2600" dirty="0">
                <a:solidFill>
                  <a:schemeClr val="tx1"/>
                </a:solidFill>
              </a:rPr>
              <a:t>En plus de « l’efficience statique »  (cf. monopole naturel) est en jeu </a:t>
            </a:r>
            <a:r>
              <a:rPr lang="fr-FR" sz="2600" b="1" dirty="0">
                <a:solidFill>
                  <a:schemeClr val="tx1"/>
                </a:solidFill>
              </a:rPr>
              <a:t>l’efficience dynamique  </a:t>
            </a:r>
            <a:r>
              <a:rPr lang="fr-FR" sz="2600" dirty="0">
                <a:solidFill>
                  <a:schemeClr val="tx1"/>
                </a:solidFill>
              </a:rPr>
              <a:t>la concentration est favorable à l’innovation, de même que la monopolisation des fruits de l’innovation par les brevets (</a:t>
            </a:r>
            <a:r>
              <a:rPr lang="fr-FR" sz="2600" dirty="0">
                <a:solidFill>
                  <a:srgbClr val="0070C0"/>
                </a:solidFill>
              </a:rPr>
              <a:t>Schumpeter</a:t>
            </a:r>
            <a:r>
              <a:rPr lang="fr-FR" sz="2600" dirty="0">
                <a:solidFill>
                  <a:schemeClr val="tx1"/>
                </a:solidFill>
              </a:rPr>
              <a:t>) mais :</a:t>
            </a:r>
          </a:p>
          <a:p>
            <a:pPr marL="719138" lvl="1" indent="-360363" algn="l">
              <a:buClr>
                <a:srgbClr val="FF0000"/>
              </a:buClr>
              <a:buFont typeface="Wingdings" pitchFamily="2" charset="2"/>
              <a:buChar char="§"/>
            </a:pPr>
            <a:r>
              <a:rPr lang="fr-FR" sz="2400" dirty="0">
                <a:solidFill>
                  <a:schemeClr val="tx1"/>
                </a:solidFill>
              </a:rPr>
              <a:t>quelle est la durée optimale de brevets ? Aujourd’hui fixée à 20 ans</a:t>
            </a:r>
          </a:p>
          <a:p>
            <a:pPr marL="719138" lvl="1" indent="-360363" algn="l">
              <a:buClr>
                <a:srgbClr val="FF0000"/>
              </a:buClr>
              <a:buFont typeface="Wingdings" pitchFamily="2" charset="2"/>
              <a:buChar char="§"/>
            </a:pPr>
            <a:r>
              <a:rPr lang="fr-FR" sz="2400" dirty="0">
                <a:solidFill>
                  <a:schemeClr val="tx1"/>
                </a:solidFill>
              </a:rPr>
              <a:t>produits particuliers ; </a:t>
            </a:r>
            <a:r>
              <a:rPr lang="fr-FR" sz="2400" b="1" dirty="0">
                <a:solidFill>
                  <a:schemeClr val="tx1"/>
                </a:solidFill>
              </a:rPr>
              <a:t>ex.</a:t>
            </a:r>
            <a:r>
              <a:rPr lang="fr-FR" sz="2400" dirty="0">
                <a:solidFill>
                  <a:schemeClr val="tx1"/>
                </a:solidFill>
              </a:rPr>
              <a:t> pharmacie ; en FR : médicaments expérimentés 10 avant autorisation mises sur marché ; puis brevetés pendant 10 ans ; ensuite médicaments génériques</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51</a:t>
            </a:fld>
            <a:endParaRPr lang="fr-BE"/>
          </a:p>
        </p:txBody>
      </p:sp>
      <p:sp>
        <p:nvSpPr>
          <p:cNvPr id="8" name="Titre 1"/>
          <p:cNvSpPr txBox="1">
            <a:spLocks/>
          </p:cNvSpPr>
          <p:nvPr/>
        </p:nvSpPr>
        <p:spPr>
          <a:xfrm>
            <a:off x="0" y="1"/>
            <a:ext cx="9144000" cy="764703"/>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2. Politique de la concurrence</a:t>
            </a:r>
          </a:p>
        </p:txBody>
      </p:sp>
    </p:spTree>
    <p:extLst>
      <p:ext uri="{BB962C8B-B14F-4D97-AF65-F5344CB8AC3E}">
        <p14:creationId xmlns:p14="http://schemas.microsoft.com/office/powerpoint/2010/main" val="280473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764704"/>
            <a:ext cx="9144000" cy="6093296"/>
          </a:xfrm>
        </p:spPr>
        <p:txBody>
          <a:bodyPr>
            <a:normAutofit/>
          </a:bodyPr>
          <a:lstStyle/>
          <a:p>
            <a:pPr marL="514350" indent="-514350" algn="l"/>
            <a:r>
              <a:rPr lang="fr-FR" b="1" dirty="0">
                <a:solidFill>
                  <a:schemeClr val="tx1"/>
                </a:solidFill>
              </a:rPr>
              <a:t>2.2. La lutte contre la monopolisation du marché (1) : le  contrôle des fusions-acquisitions</a:t>
            </a:r>
          </a:p>
          <a:p>
            <a:pPr marL="514350" indent="-514350" algn="l">
              <a:buAutoNum type="alphaLcParenR"/>
            </a:pPr>
            <a:r>
              <a:rPr lang="fr-FR" dirty="0">
                <a:solidFill>
                  <a:srgbClr val="0070C0"/>
                </a:solidFill>
              </a:rPr>
              <a:t>Quel est le marché pertinent pour apprécier la concentration ?</a:t>
            </a:r>
          </a:p>
          <a:p>
            <a:pPr algn="l"/>
            <a:r>
              <a:rPr lang="fr-FR" sz="2800" dirty="0">
                <a:solidFill>
                  <a:schemeClr val="tx1"/>
                </a:solidFill>
              </a:rPr>
              <a:t>La question du marché pertinent se pose d’un double point de vue :</a:t>
            </a:r>
          </a:p>
          <a:p>
            <a:pPr marL="358775" indent="-358775" algn="l">
              <a:buClr>
                <a:srgbClr val="0070C0"/>
              </a:buClr>
              <a:buFont typeface="Wingdings" pitchFamily="2" charset="2"/>
              <a:buChar char="§"/>
            </a:pPr>
            <a:r>
              <a:rPr lang="fr-FR" sz="2800" dirty="0">
                <a:solidFill>
                  <a:schemeClr val="tx1"/>
                </a:solidFill>
              </a:rPr>
              <a:t>L’identification du produit ou du service </a:t>
            </a:r>
            <a:r>
              <a:rPr lang="fr-FR" sz="2800" b="1" dirty="0">
                <a:solidFill>
                  <a:schemeClr val="tx1"/>
                </a:solidFill>
              </a:rPr>
              <a:t>ex.</a:t>
            </a:r>
            <a:r>
              <a:rPr lang="fr-FR" sz="2800" dirty="0">
                <a:solidFill>
                  <a:schemeClr val="tx1"/>
                </a:solidFill>
              </a:rPr>
              <a:t> le transport aérien est-il un marché en soi ? Cf. la concurrence ferroviaire sur lignes intérieures</a:t>
            </a:r>
          </a:p>
          <a:p>
            <a:pPr marL="358775" indent="-358775" algn="l">
              <a:buClr>
                <a:srgbClr val="0070C0"/>
              </a:buClr>
              <a:buFont typeface="Wingdings" pitchFamily="2" charset="2"/>
              <a:buChar char="§"/>
            </a:pPr>
            <a:r>
              <a:rPr lang="fr-FR" sz="2800" dirty="0">
                <a:solidFill>
                  <a:schemeClr val="tx1"/>
                </a:solidFill>
              </a:rPr>
              <a:t> L’identification de l’aire géographique : France, Europe, monde ? Cf. fusion Alstom-Siemens</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52</a:t>
            </a:fld>
            <a:endParaRPr lang="fr-BE"/>
          </a:p>
        </p:txBody>
      </p:sp>
      <p:sp>
        <p:nvSpPr>
          <p:cNvPr id="8" name="Titre 1"/>
          <p:cNvSpPr txBox="1">
            <a:spLocks/>
          </p:cNvSpPr>
          <p:nvPr/>
        </p:nvSpPr>
        <p:spPr>
          <a:xfrm>
            <a:off x="0" y="1"/>
            <a:ext cx="9144000" cy="764703"/>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2. Politique de la concurrence</a:t>
            </a:r>
          </a:p>
        </p:txBody>
      </p:sp>
    </p:spTree>
    <p:extLst>
      <p:ext uri="{BB962C8B-B14F-4D97-AF65-F5344CB8AC3E}">
        <p14:creationId xmlns:p14="http://schemas.microsoft.com/office/powerpoint/2010/main" val="418905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764704"/>
            <a:ext cx="8892480" cy="6093296"/>
          </a:xfrm>
        </p:spPr>
        <p:txBody>
          <a:bodyPr>
            <a:normAutofit fontScale="70000" lnSpcReduction="20000"/>
          </a:bodyPr>
          <a:lstStyle/>
          <a:p>
            <a:pPr marL="0" indent="0" algn="just">
              <a:buNone/>
            </a:pPr>
            <a:r>
              <a:rPr lang="fr-FR" i="1" u="sng" dirty="0"/>
              <a:t>Définition du marché pertinent</a:t>
            </a:r>
          </a:p>
          <a:p>
            <a:pPr algn="just"/>
            <a:r>
              <a:rPr lang="fr-FR" sz="3400" dirty="0"/>
              <a:t>« Le marché, au sens où l’entend le droit de la concurrence, est défini comme le lieu sur lequel se rencontrent l’offre et la demande pour </a:t>
            </a:r>
            <a:r>
              <a:rPr lang="fr-FR" sz="3400" b="1" dirty="0">
                <a:solidFill>
                  <a:srgbClr val="FF0000"/>
                </a:solidFill>
              </a:rPr>
              <a:t>un produit ou un service spécifique</a:t>
            </a:r>
            <a:r>
              <a:rPr lang="fr-FR" sz="3400" dirty="0"/>
              <a:t>. En théorie, sur un marché, les unités offertes sont parfaitement </a:t>
            </a:r>
            <a:r>
              <a:rPr lang="fr-FR" sz="3400" dirty="0">
                <a:solidFill>
                  <a:srgbClr val="FF0000"/>
                </a:solidFill>
              </a:rPr>
              <a:t>substituables </a:t>
            </a:r>
            <a:r>
              <a:rPr lang="fr-FR" sz="3400" dirty="0"/>
              <a:t>pour les consommateurs qui peuvent ainsi arbitrer entre les offreurs lorsqu’il y en a plusieurs, ce qui implique que </a:t>
            </a:r>
            <a:r>
              <a:rPr lang="fr-FR" sz="3400" dirty="0">
                <a:solidFill>
                  <a:srgbClr val="FF0000"/>
                </a:solidFill>
              </a:rPr>
              <a:t>chaque offreur est soumis à la concurrence par les prix des autres</a:t>
            </a:r>
            <a:r>
              <a:rPr lang="fr-FR" sz="3400" dirty="0"/>
              <a:t>. À l’inverse, un offreur sur un marché n’est pas directement contraint par les stratégies de prix des offreurs sur des marchés différents, parce que ces derniers commercialisent des produits ou des services qui ne répondent pas à la même demande et qui ne constituent donc pas, pour les consommateurs, des produits substituables. </a:t>
            </a:r>
            <a:r>
              <a:rPr lang="fr-FR" sz="3400" dirty="0">
                <a:solidFill>
                  <a:srgbClr val="FF0000"/>
                </a:solidFill>
              </a:rPr>
              <a:t>Une substituabilité parfaite entre produits ou services s’observant rarement, </a:t>
            </a:r>
            <a:r>
              <a:rPr lang="fr-FR" sz="3400" b="1" dirty="0">
                <a:solidFill>
                  <a:srgbClr val="FF0000"/>
                </a:solidFill>
              </a:rPr>
              <a:t>le Conseil regarde comme substituables et comme se trouvant sur un même marché les produits ou services dont on peut raisonnablement penser que les demandeurs les considèrent comme des moyens alternatifs entre lesquels ils peuvent arbitrer pour satisfaire une même demande </a:t>
            </a:r>
            <a:r>
              <a:rPr lang="fr-FR" sz="3400" dirty="0"/>
              <a:t>» (</a:t>
            </a:r>
            <a:r>
              <a:rPr lang="fr-FR" sz="3400" b="1" dirty="0"/>
              <a:t>Conseil, puis Autorité de la Concurrence, France</a:t>
            </a:r>
            <a:r>
              <a:rPr lang="fr-FR" sz="3400" dirty="0"/>
              <a:t>)</a:t>
            </a:r>
          </a:p>
          <a:p>
            <a:endParaRPr lang="fr-FR" dirty="0"/>
          </a:p>
        </p:txBody>
      </p:sp>
      <p:sp>
        <p:nvSpPr>
          <p:cNvPr id="4" name="Espace réservé du numéro de diapositive 3"/>
          <p:cNvSpPr>
            <a:spLocks noGrp="1"/>
          </p:cNvSpPr>
          <p:nvPr>
            <p:ph type="sldNum" sz="quarter" idx="12"/>
          </p:nvPr>
        </p:nvSpPr>
        <p:spPr/>
        <p:txBody>
          <a:bodyPr/>
          <a:lstStyle/>
          <a:p>
            <a:fld id="{7C140587-265E-4FF6-BEAA-C18B1528ACEE}" type="slidenum">
              <a:rPr lang="fr-FR" smtClean="0"/>
              <a:pPr/>
              <a:t>53</a:t>
            </a:fld>
            <a:endParaRPr lang="fr-FR"/>
          </a:p>
        </p:txBody>
      </p:sp>
      <p:sp>
        <p:nvSpPr>
          <p:cNvPr id="5" name="Titre 1"/>
          <p:cNvSpPr txBox="1">
            <a:spLocks noGrp="1"/>
          </p:cNvSpPr>
          <p:nvPr>
            <p:ph type="title"/>
          </p:nvPr>
        </p:nvSpPr>
        <p:spPr>
          <a:xfrm>
            <a:off x="0" y="0"/>
            <a:ext cx="9144000" cy="692695"/>
          </a:xfrm>
          <a:prstGeom prst="rect">
            <a:avLst/>
          </a:prstGeom>
          <a:solidFill>
            <a:srgbClr val="FFC000"/>
          </a:solidFill>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2. Politique de la concurrence</a:t>
            </a:r>
          </a:p>
        </p:txBody>
      </p:sp>
    </p:spTree>
    <p:extLst>
      <p:ext uri="{BB962C8B-B14F-4D97-AF65-F5344CB8AC3E}">
        <p14:creationId xmlns:p14="http://schemas.microsoft.com/office/powerpoint/2010/main" val="9056493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052736"/>
            <a:ext cx="9144000" cy="5805264"/>
          </a:xfrm>
        </p:spPr>
        <p:txBody>
          <a:bodyPr>
            <a:normAutofit/>
          </a:bodyPr>
          <a:lstStyle/>
          <a:p>
            <a:pPr algn="l"/>
            <a:r>
              <a:rPr lang="fr-FR" sz="2600" dirty="0">
                <a:solidFill>
                  <a:schemeClr val="tx1"/>
                </a:solidFill>
              </a:rPr>
              <a:t>Le degré de substituabilité entre deux B&amp;S est donné par leur </a:t>
            </a:r>
            <a:r>
              <a:rPr lang="fr-FR" sz="2600" b="1" dirty="0">
                <a:solidFill>
                  <a:schemeClr val="tx1"/>
                </a:solidFill>
              </a:rPr>
              <a:t>élasticité-prix croisée  </a:t>
            </a:r>
            <a:r>
              <a:rPr lang="fr-FR" sz="2600" dirty="0">
                <a:solidFill>
                  <a:schemeClr val="tx1"/>
                </a:solidFill>
              </a:rPr>
              <a:t>(cf. </a:t>
            </a:r>
            <a:r>
              <a:rPr lang="fr-FR" sz="2600" b="1" dirty="0">
                <a:solidFill>
                  <a:srgbClr val="0070C0"/>
                </a:solidFill>
              </a:rPr>
              <a:t>chapitre 1</a:t>
            </a:r>
            <a:r>
              <a:rPr lang="fr-FR" sz="2600" dirty="0">
                <a:solidFill>
                  <a:schemeClr val="tx1"/>
                </a:solidFill>
              </a:rPr>
              <a:t>)</a:t>
            </a:r>
          </a:p>
          <a:p>
            <a:pPr algn="l"/>
            <a:endParaRPr lang="fr-FR" sz="2400" b="1" dirty="0">
              <a:solidFill>
                <a:schemeClr val="tx1"/>
              </a:solidFill>
            </a:endParaRPr>
          </a:p>
          <a:p>
            <a:pPr algn="l"/>
            <a:r>
              <a:rPr lang="fr-FR" sz="2400" b="1" dirty="0" err="1">
                <a:solidFill>
                  <a:schemeClr val="tx1"/>
                </a:solidFill>
              </a:rPr>
              <a:t>Elasticité–prix</a:t>
            </a:r>
            <a:r>
              <a:rPr lang="fr-FR" sz="2400" b="1" dirty="0">
                <a:solidFill>
                  <a:schemeClr val="tx1"/>
                </a:solidFill>
              </a:rPr>
              <a:t> croisée de la demande de Y par rapport à X </a:t>
            </a:r>
          </a:p>
          <a:p>
            <a:pPr>
              <a:spcBef>
                <a:spcPts val="0"/>
              </a:spcBef>
            </a:pPr>
            <a:r>
              <a:rPr lang="fr-FR" sz="2400" b="1" dirty="0">
                <a:solidFill>
                  <a:schemeClr val="tx1"/>
                </a:solidFill>
              </a:rPr>
              <a:t>                                </a:t>
            </a:r>
            <a:endParaRPr lang="fr-FR" sz="2000" b="1" dirty="0">
              <a:solidFill>
                <a:schemeClr val="tx1"/>
              </a:solidFill>
            </a:endParaRPr>
          </a:p>
          <a:p>
            <a:pPr>
              <a:spcBef>
                <a:spcPts val="0"/>
              </a:spcBef>
            </a:pPr>
            <a:r>
              <a:rPr lang="fr-FR" sz="2400" dirty="0">
                <a:solidFill>
                  <a:schemeClr val="tx1"/>
                </a:solidFill>
              </a:rPr>
              <a:t>Si le prix de X varie de 1%, alors la demande de Y variera de </a:t>
            </a:r>
            <a:r>
              <a:rPr lang="fr-FR" sz="2400" b="1" dirty="0" err="1">
                <a:solidFill>
                  <a:schemeClr val="tx1"/>
                </a:solidFill>
              </a:rPr>
              <a:t>Ec</a:t>
            </a:r>
            <a:r>
              <a:rPr lang="fr-FR" sz="2400" b="1" dirty="0">
                <a:solidFill>
                  <a:schemeClr val="tx1"/>
                </a:solidFill>
              </a:rPr>
              <a:t> </a:t>
            </a:r>
            <a:r>
              <a:rPr lang="fr-FR" sz="1800" b="1" dirty="0">
                <a:solidFill>
                  <a:schemeClr val="tx1"/>
                </a:solidFill>
              </a:rPr>
              <a:t>Y/X</a:t>
            </a:r>
            <a:r>
              <a:rPr lang="fr-FR" sz="2400" b="1" dirty="0">
                <a:solidFill>
                  <a:schemeClr val="tx1"/>
                </a:solidFill>
              </a:rPr>
              <a:t> </a:t>
            </a:r>
            <a:r>
              <a:rPr lang="fr-FR" sz="2400" dirty="0">
                <a:solidFill>
                  <a:schemeClr val="tx1"/>
                </a:solidFill>
              </a:rPr>
              <a:t>%</a:t>
            </a:r>
          </a:p>
          <a:p>
            <a:pPr algn="l">
              <a:spcBef>
                <a:spcPts val="0"/>
              </a:spcBef>
            </a:pPr>
            <a:endParaRPr lang="fr-FR" sz="2400" dirty="0">
              <a:solidFill>
                <a:schemeClr val="tx1"/>
              </a:solidFill>
            </a:endParaRPr>
          </a:p>
          <a:p>
            <a:pPr algn="l">
              <a:spcBef>
                <a:spcPts val="0"/>
              </a:spcBef>
            </a:pPr>
            <a:r>
              <a:rPr lang="fr-FR" sz="2400" i="1" dirty="0">
                <a:solidFill>
                  <a:schemeClr val="tx1"/>
                </a:solidFill>
              </a:rPr>
              <a:t>               Variation de la quantité demandée de Y (en %)        </a:t>
            </a:r>
            <a:r>
              <a:rPr lang="el-GR" sz="2400" dirty="0">
                <a:solidFill>
                  <a:schemeClr val="tx1"/>
                </a:solidFill>
              </a:rPr>
              <a:t>Δ</a:t>
            </a:r>
            <a:r>
              <a:rPr lang="fr-FR" sz="2400" dirty="0">
                <a:solidFill>
                  <a:schemeClr val="tx1"/>
                </a:solidFill>
              </a:rPr>
              <a:t>QY/</a:t>
            </a:r>
            <a:r>
              <a:rPr lang="fr-FR" sz="2400" dirty="0" err="1">
                <a:solidFill>
                  <a:schemeClr val="tx1"/>
                </a:solidFill>
              </a:rPr>
              <a:t>Qy</a:t>
            </a:r>
            <a:r>
              <a:rPr lang="fr-FR" sz="2400" dirty="0">
                <a:solidFill>
                  <a:schemeClr val="tx1"/>
                </a:solidFill>
              </a:rPr>
              <a:t> </a:t>
            </a:r>
            <a:endParaRPr lang="fr-FR" sz="2400" i="1" dirty="0">
              <a:solidFill>
                <a:schemeClr val="tx1"/>
              </a:solidFill>
            </a:endParaRPr>
          </a:p>
          <a:p>
            <a:pPr algn="l">
              <a:spcBef>
                <a:spcPts val="0"/>
              </a:spcBef>
            </a:pPr>
            <a:r>
              <a:rPr lang="fr-FR" sz="2400" b="1" dirty="0" err="1">
                <a:solidFill>
                  <a:schemeClr val="tx1"/>
                </a:solidFill>
              </a:rPr>
              <a:t>E</a:t>
            </a:r>
            <a:r>
              <a:rPr lang="fr-FR" sz="2400" b="1" baseline="-25000" dirty="0" err="1">
                <a:solidFill>
                  <a:schemeClr val="tx1"/>
                </a:solidFill>
              </a:rPr>
              <a:t>c</a:t>
            </a:r>
            <a:r>
              <a:rPr lang="fr-FR" sz="2400" b="1" dirty="0">
                <a:solidFill>
                  <a:schemeClr val="tx1"/>
                </a:solidFill>
              </a:rPr>
              <a:t> </a:t>
            </a:r>
            <a:r>
              <a:rPr lang="fr-FR" sz="2000" b="1" dirty="0">
                <a:solidFill>
                  <a:schemeClr val="tx1"/>
                </a:solidFill>
              </a:rPr>
              <a:t>Y/X</a:t>
            </a:r>
            <a:r>
              <a:rPr lang="fr-FR" sz="2400" b="1" dirty="0">
                <a:solidFill>
                  <a:schemeClr val="tx1"/>
                </a:solidFill>
              </a:rPr>
              <a:t> </a:t>
            </a:r>
            <a:r>
              <a:rPr lang="fr-FR" sz="2400" i="1" dirty="0">
                <a:solidFill>
                  <a:schemeClr val="tx1"/>
                </a:solidFill>
              </a:rPr>
              <a:t>=   ------------------------------------------------------          =  ---------------- </a:t>
            </a:r>
          </a:p>
          <a:p>
            <a:pPr algn="l">
              <a:spcBef>
                <a:spcPts val="0"/>
              </a:spcBef>
            </a:pPr>
            <a:r>
              <a:rPr lang="fr-FR" sz="2400" i="1" dirty="0">
                <a:solidFill>
                  <a:schemeClr val="tx1"/>
                </a:solidFill>
              </a:rPr>
              <a:t>                      Variation du prix de X (en %)                                   </a:t>
            </a:r>
            <a:r>
              <a:rPr lang="el-GR" sz="2400" dirty="0">
                <a:solidFill>
                  <a:schemeClr val="tx1"/>
                </a:solidFill>
              </a:rPr>
              <a:t>Δ</a:t>
            </a:r>
            <a:r>
              <a:rPr lang="fr-FR" sz="2400" dirty="0">
                <a:solidFill>
                  <a:schemeClr val="tx1"/>
                </a:solidFill>
              </a:rPr>
              <a:t>p</a:t>
            </a:r>
            <a:r>
              <a:rPr lang="fr-FR" sz="2000" dirty="0">
                <a:solidFill>
                  <a:schemeClr val="tx1"/>
                </a:solidFill>
              </a:rPr>
              <a:t>x</a:t>
            </a:r>
            <a:r>
              <a:rPr lang="fr-FR" sz="2400" dirty="0">
                <a:solidFill>
                  <a:schemeClr val="tx1"/>
                </a:solidFill>
              </a:rPr>
              <a:t>/p</a:t>
            </a:r>
            <a:r>
              <a:rPr lang="fr-FR" sz="2000" dirty="0">
                <a:solidFill>
                  <a:schemeClr val="tx1"/>
                </a:solidFill>
              </a:rPr>
              <a:t>x </a:t>
            </a:r>
          </a:p>
          <a:p>
            <a:pPr algn="l">
              <a:spcBef>
                <a:spcPts val="0"/>
              </a:spcBef>
            </a:pPr>
            <a:endParaRPr lang="fr-FR" sz="2000" i="1" dirty="0">
              <a:solidFill>
                <a:schemeClr val="tx1"/>
              </a:solidFill>
            </a:endParaRPr>
          </a:p>
          <a:p>
            <a:pPr algn="l">
              <a:spcBef>
                <a:spcPts val="0"/>
              </a:spcBef>
            </a:pPr>
            <a:r>
              <a:rPr lang="fr-FR" sz="2400" b="1" i="1" dirty="0">
                <a:solidFill>
                  <a:schemeClr val="tx1"/>
                </a:solidFill>
              </a:rPr>
              <a:t>Ex</a:t>
            </a:r>
            <a:r>
              <a:rPr lang="fr-FR" sz="2400" i="1" dirty="0">
                <a:solidFill>
                  <a:schemeClr val="tx1"/>
                </a:solidFill>
              </a:rPr>
              <a:t>. </a:t>
            </a:r>
            <a:r>
              <a:rPr lang="fr-FR" sz="2400" dirty="0">
                <a:solidFill>
                  <a:schemeClr val="tx1"/>
                </a:solidFill>
              </a:rPr>
              <a:t> Si  </a:t>
            </a:r>
            <a:r>
              <a:rPr lang="fr-FR" sz="2400" dirty="0" err="1">
                <a:solidFill>
                  <a:schemeClr val="tx1"/>
                </a:solidFill>
              </a:rPr>
              <a:t>Ec</a:t>
            </a:r>
            <a:r>
              <a:rPr lang="fr-FR" sz="2400" dirty="0">
                <a:solidFill>
                  <a:schemeClr val="tx1"/>
                </a:solidFill>
              </a:rPr>
              <a:t> = 0,8 :  une augmentation du prix de X de 10% entraînera une hausse de la demande de 0,8 x 10 = 8%</a:t>
            </a:r>
            <a:endParaRPr lang="fr-FR" sz="2400" i="1" dirty="0">
              <a:solidFill>
                <a:schemeClr val="tx1"/>
              </a:solidFill>
            </a:endParaRP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54</a:t>
            </a:fld>
            <a:endParaRPr lang="fr-BE"/>
          </a:p>
        </p:txBody>
      </p:sp>
      <p:sp>
        <p:nvSpPr>
          <p:cNvPr id="7" name="Titre 1"/>
          <p:cNvSpPr txBox="1">
            <a:spLocks/>
          </p:cNvSpPr>
          <p:nvPr/>
        </p:nvSpPr>
        <p:spPr>
          <a:xfrm>
            <a:off x="0" y="0"/>
            <a:ext cx="9144000" cy="836712"/>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a:ln>
                  <a:noFill/>
                </a:ln>
                <a:solidFill>
                  <a:srgbClr val="0070C0"/>
                </a:solidFill>
                <a:effectLst/>
                <a:uLnTx/>
                <a:uFillTx/>
                <a:latin typeface="+mj-lt"/>
                <a:ea typeface="+mj-ea"/>
                <a:cs typeface="+mj-cs"/>
              </a:rPr>
              <a:t>2. Politique de la concurrence</a:t>
            </a:r>
            <a:endParaRPr kumimoji="0" lang="fr-FR" sz="4400" b="1" i="0" u="none" strike="noStrike" kern="1200" cap="small" spc="0" normalizeH="0" baseline="0" noProof="0" dirty="0">
              <a:ln>
                <a:noFill/>
              </a:ln>
              <a:solidFill>
                <a:srgbClr val="0070C0"/>
              </a:solidFill>
              <a:effectLst/>
              <a:uLnTx/>
              <a:uFillTx/>
              <a:latin typeface="+mj-lt"/>
              <a:ea typeface="+mj-ea"/>
              <a:cs typeface="+mj-cs"/>
            </a:endParaRPr>
          </a:p>
        </p:txBody>
      </p:sp>
    </p:spTree>
    <p:extLst>
      <p:ext uri="{BB962C8B-B14F-4D97-AF65-F5344CB8AC3E}">
        <p14:creationId xmlns:p14="http://schemas.microsoft.com/office/powerpoint/2010/main" val="22011040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052736"/>
            <a:ext cx="8784976" cy="5805264"/>
          </a:xfrm>
        </p:spPr>
        <p:txBody>
          <a:bodyPr>
            <a:normAutofit fontScale="77500" lnSpcReduction="20000"/>
          </a:bodyPr>
          <a:lstStyle/>
          <a:p>
            <a:pPr algn="just"/>
            <a:r>
              <a:rPr lang="fr-FR" sz="3600" dirty="0"/>
              <a:t>« Un marché de produits en cause comprend tous les produits et/ou services que le consommateur considère comme interchangeables ou substituables en raison de leurs caractéristiques, de leur prix et de l’usage auxquels ils sont destinés. </a:t>
            </a:r>
            <a:r>
              <a:rPr lang="fr-FR" sz="3600" dirty="0">
                <a:solidFill>
                  <a:srgbClr val="FF0000"/>
                </a:solidFill>
              </a:rPr>
              <a:t>Le </a:t>
            </a:r>
            <a:r>
              <a:rPr lang="fr-FR" sz="3600" b="1" dirty="0">
                <a:solidFill>
                  <a:srgbClr val="FF0000"/>
                </a:solidFill>
              </a:rPr>
              <a:t>marché pertinent géographique</a:t>
            </a:r>
            <a:r>
              <a:rPr lang="fr-FR" sz="3600" dirty="0">
                <a:solidFill>
                  <a:srgbClr val="FF0000"/>
                </a:solidFill>
              </a:rPr>
              <a:t> comprend le territoire sur lequel les entreprises concernées concourent à l’offre et à la demande des produits ou services en cause, sur lequel les conditions de concurrence sont suffisamment homogènes et qui peut être distingué de zones géographiques voisines parce que, en particulier, les conditions de concurrence y diffèrent de manière appréciable </a:t>
            </a:r>
            <a:r>
              <a:rPr lang="fr-FR" sz="3600" dirty="0"/>
              <a:t>» (</a:t>
            </a:r>
            <a:r>
              <a:rPr lang="fr-FR" sz="3600" b="1" dirty="0"/>
              <a:t>Commission Européenne 9/12/1997</a:t>
            </a:r>
            <a:r>
              <a:rPr lang="fr-FR" sz="3600" dirty="0"/>
              <a:t>)</a:t>
            </a:r>
          </a:p>
          <a:p>
            <a:pPr algn="just"/>
            <a:endParaRPr lang="fr-FR" dirty="0"/>
          </a:p>
          <a:p>
            <a:pPr marL="0" indent="0" algn="just">
              <a:buNone/>
            </a:pPr>
            <a:r>
              <a:rPr lang="fr-FR" i="1" dirty="0"/>
              <a:t> </a:t>
            </a:r>
            <a:endParaRPr lang="fr-FR" dirty="0"/>
          </a:p>
        </p:txBody>
      </p:sp>
      <p:sp>
        <p:nvSpPr>
          <p:cNvPr id="4" name="Espace réservé du numéro de diapositive 3"/>
          <p:cNvSpPr>
            <a:spLocks noGrp="1"/>
          </p:cNvSpPr>
          <p:nvPr>
            <p:ph type="sldNum" sz="quarter" idx="12"/>
          </p:nvPr>
        </p:nvSpPr>
        <p:spPr/>
        <p:txBody>
          <a:bodyPr/>
          <a:lstStyle/>
          <a:p>
            <a:fld id="{7C140587-265E-4FF6-BEAA-C18B1528ACEE}" type="slidenum">
              <a:rPr lang="fr-FR" smtClean="0"/>
              <a:pPr/>
              <a:t>55</a:t>
            </a:fld>
            <a:endParaRPr lang="fr-FR"/>
          </a:p>
        </p:txBody>
      </p:sp>
      <p:sp>
        <p:nvSpPr>
          <p:cNvPr id="6" name="Titre 1"/>
          <p:cNvSpPr txBox="1">
            <a:spLocks noGrp="1"/>
          </p:cNvSpPr>
          <p:nvPr>
            <p:ph type="title"/>
          </p:nvPr>
        </p:nvSpPr>
        <p:spPr>
          <a:xfrm>
            <a:off x="0" y="0"/>
            <a:ext cx="9144000" cy="836712"/>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2. Politique de la concurrence</a:t>
            </a:r>
          </a:p>
        </p:txBody>
      </p:sp>
    </p:spTree>
    <p:extLst>
      <p:ext uri="{BB962C8B-B14F-4D97-AF65-F5344CB8AC3E}">
        <p14:creationId xmlns:p14="http://schemas.microsoft.com/office/powerpoint/2010/main" val="33022980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764704"/>
            <a:ext cx="9144000" cy="6093296"/>
          </a:xfrm>
        </p:spPr>
        <p:txBody>
          <a:bodyPr>
            <a:normAutofit/>
          </a:bodyPr>
          <a:lstStyle/>
          <a:p>
            <a:pPr marL="514350" indent="-514350" algn="l"/>
            <a:r>
              <a:rPr lang="fr-FR" dirty="0">
                <a:solidFill>
                  <a:srgbClr val="0070C0"/>
                </a:solidFill>
              </a:rPr>
              <a:t>b)  Comment mesure-t-on le degré de concentration d’un marché ? [</a:t>
            </a:r>
            <a:r>
              <a:rPr lang="fr-FR" b="1" dirty="0">
                <a:solidFill>
                  <a:srgbClr val="FF0000"/>
                </a:solidFill>
              </a:rPr>
              <a:t>Hors programme</a:t>
            </a:r>
            <a:r>
              <a:rPr lang="fr-FR" dirty="0">
                <a:solidFill>
                  <a:srgbClr val="0070C0"/>
                </a:solidFill>
              </a:rPr>
              <a:t>]</a:t>
            </a:r>
          </a:p>
          <a:p>
            <a:pPr algn="l"/>
            <a:r>
              <a:rPr lang="fr-FR" sz="2800" dirty="0">
                <a:solidFill>
                  <a:schemeClr val="tx1"/>
                </a:solidFill>
              </a:rPr>
              <a:t>Deux indicateurs les plus utilisés  :</a:t>
            </a:r>
          </a:p>
          <a:p>
            <a:pPr marL="358775" indent="-358775" algn="l">
              <a:buClr>
                <a:srgbClr val="0070C0"/>
              </a:buClr>
              <a:buFont typeface="Wingdings" pitchFamily="2" charset="2"/>
              <a:buChar char="§"/>
            </a:pPr>
            <a:r>
              <a:rPr lang="fr-FR" sz="2800" dirty="0">
                <a:solidFill>
                  <a:schemeClr val="tx1"/>
                </a:solidFill>
              </a:rPr>
              <a:t>Le ratio de concentration (</a:t>
            </a:r>
            <a:r>
              <a:rPr lang="fr-FR" sz="2800" i="1" dirty="0">
                <a:solidFill>
                  <a:schemeClr val="tx1"/>
                </a:solidFill>
              </a:rPr>
              <a:t>concentration ratio</a:t>
            </a:r>
            <a:r>
              <a:rPr lang="fr-FR" sz="2800" dirty="0">
                <a:solidFill>
                  <a:schemeClr val="tx1"/>
                </a:solidFill>
              </a:rPr>
              <a:t>) (</a:t>
            </a:r>
            <a:r>
              <a:rPr lang="fr-FR" sz="2800" b="1" dirty="0">
                <a:solidFill>
                  <a:schemeClr val="tx1"/>
                </a:solidFill>
              </a:rPr>
              <a:t>CR</a:t>
            </a:r>
            <a:r>
              <a:rPr lang="fr-FR" sz="2800" dirty="0">
                <a:solidFill>
                  <a:schemeClr val="tx1"/>
                </a:solidFill>
              </a:rPr>
              <a:t>) :  </a:t>
            </a:r>
            <a:r>
              <a:rPr lang="fr-FR" sz="2800" b="1" dirty="0">
                <a:solidFill>
                  <a:schemeClr val="tx1"/>
                </a:solidFill>
              </a:rPr>
              <a:t>CR-</a:t>
            </a:r>
            <a:r>
              <a:rPr lang="fr-FR" sz="2800" dirty="0">
                <a:solidFill>
                  <a:schemeClr val="tx1"/>
                </a:solidFill>
              </a:rPr>
              <a:t>N = somme des parts de marché des </a:t>
            </a:r>
            <a:r>
              <a:rPr lang="fr-FR" sz="2800" b="1" dirty="0">
                <a:solidFill>
                  <a:schemeClr val="tx1"/>
                </a:solidFill>
              </a:rPr>
              <a:t>N</a:t>
            </a:r>
            <a:r>
              <a:rPr lang="fr-FR" sz="2800" dirty="0">
                <a:solidFill>
                  <a:schemeClr val="tx1"/>
                </a:solidFill>
              </a:rPr>
              <a:t> plus grosses entreprises ; le plus souvent on prend </a:t>
            </a:r>
            <a:r>
              <a:rPr lang="fr-FR" sz="2800" b="1" dirty="0">
                <a:solidFill>
                  <a:schemeClr val="tx1"/>
                </a:solidFill>
              </a:rPr>
              <a:t>CR-4</a:t>
            </a:r>
            <a:r>
              <a:rPr lang="fr-FR" sz="2800" dirty="0">
                <a:solidFill>
                  <a:schemeClr val="tx1"/>
                </a:solidFill>
              </a:rPr>
              <a:t> (part de marché des 4 plus grosses). CR = indice simple (nécessite peu d’information) mais frustre (selon qu’on prend CR-4, CR-5, CR-6…. On a pas forcément le même diagnostic </a:t>
            </a:r>
          </a:p>
          <a:p>
            <a:pPr marL="358775" indent="-358775" algn="l">
              <a:buClr>
                <a:srgbClr val="0070C0"/>
              </a:buClr>
              <a:buFont typeface="Wingdings" pitchFamily="2" charset="2"/>
              <a:buChar char="§"/>
            </a:pPr>
            <a:r>
              <a:rPr lang="fr-FR" sz="2800" dirty="0">
                <a:solidFill>
                  <a:schemeClr val="tx1"/>
                </a:solidFill>
              </a:rPr>
              <a:t> L’indicateur de </a:t>
            </a:r>
            <a:r>
              <a:rPr lang="fr-FR" sz="2800" b="1" dirty="0" err="1">
                <a:solidFill>
                  <a:schemeClr val="tx1"/>
                </a:solidFill>
              </a:rPr>
              <a:t>Herfindhal</a:t>
            </a:r>
            <a:r>
              <a:rPr lang="fr-FR" sz="2800" dirty="0">
                <a:solidFill>
                  <a:schemeClr val="tx1"/>
                </a:solidFill>
              </a:rPr>
              <a:t> : </a:t>
            </a:r>
            <a:r>
              <a:rPr lang="fr-FR" sz="2800" b="1" dirty="0">
                <a:solidFill>
                  <a:schemeClr val="tx1"/>
                </a:solidFill>
              </a:rPr>
              <a:t>H</a:t>
            </a:r>
            <a:r>
              <a:rPr lang="fr-FR" sz="2800" dirty="0">
                <a:solidFill>
                  <a:schemeClr val="tx1"/>
                </a:solidFill>
              </a:rPr>
              <a:t> = somme du carré des parts de marché (généralement en %) de toutes les entreprises du secteur considéré</a:t>
            </a:r>
          </a:p>
          <a:p>
            <a:pPr marL="514350" indent="-514350" algn="l"/>
            <a:endParaRPr lang="fr-FR" sz="28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56</a:t>
            </a:fld>
            <a:endParaRPr lang="fr-BE"/>
          </a:p>
        </p:txBody>
      </p:sp>
      <p:sp>
        <p:nvSpPr>
          <p:cNvPr id="8" name="Titre 1"/>
          <p:cNvSpPr txBox="1">
            <a:spLocks/>
          </p:cNvSpPr>
          <p:nvPr/>
        </p:nvSpPr>
        <p:spPr>
          <a:xfrm>
            <a:off x="0" y="1"/>
            <a:ext cx="9144000" cy="764703"/>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2. Politique de la concurrence</a:t>
            </a:r>
          </a:p>
        </p:txBody>
      </p:sp>
    </p:spTree>
    <p:extLst>
      <p:ext uri="{BB962C8B-B14F-4D97-AF65-F5344CB8AC3E}">
        <p14:creationId xmlns:p14="http://schemas.microsoft.com/office/powerpoint/2010/main" val="184649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764704"/>
            <a:ext cx="9144000" cy="6093296"/>
          </a:xfrm>
        </p:spPr>
        <p:txBody>
          <a:bodyPr>
            <a:normAutofit fontScale="92500" lnSpcReduction="10000"/>
          </a:bodyPr>
          <a:lstStyle/>
          <a:p>
            <a:pPr marL="514350" indent="-514350" algn="l"/>
            <a:endParaRPr lang="fr-FR" sz="2800" dirty="0">
              <a:solidFill>
                <a:schemeClr val="tx1"/>
              </a:solidFill>
            </a:endParaRPr>
          </a:p>
          <a:p>
            <a:pPr marL="358775" indent="-358775" algn="l">
              <a:buClr>
                <a:srgbClr val="0070C0"/>
              </a:buClr>
              <a:buFont typeface="Wingdings" pitchFamily="2" charset="2"/>
              <a:buChar char="§"/>
            </a:pPr>
            <a:r>
              <a:rPr lang="fr-FR" sz="2800" dirty="0">
                <a:solidFill>
                  <a:schemeClr val="tx1"/>
                </a:solidFill>
              </a:rPr>
              <a:t> L’indicateur de </a:t>
            </a:r>
            <a:r>
              <a:rPr lang="fr-FR" sz="2800" b="1" dirty="0" err="1">
                <a:solidFill>
                  <a:schemeClr val="tx1"/>
                </a:solidFill>
              </a:rPr>
              <a:t>Herfindhal</a:t>
            </a:r>
            <a:r>
              <a:rPr lang="fr-FR" sz="2800" dirty="0">
                <a:solidFill>
                  <a:schemeClr val="tx1"/>
                </a:solidFill>
              </a:rPr>
              <a:t>  (utilisé par Autorités de la concurrence américaine pour contrôler fusion) permet de tenir compte à la fois du nombre d’entreprise et des parts de marché relatives : </a:t>
            </a:r>
          </a:p>
          <a:p>
            <a:pPr marL="815975" lvl="1" indent="-358775" algn="l">
              <a:buClr>
                <a:srgbClr val="FF0000"/>
              </a:buClr>
              <a:buFont typeface="Wingdings" pitchFamily="2" charset="2"/>
              <a:buChar char="§"/>
            </a:pPr>
            <a:r>
              <a:rPr lang="fr-FR" sz="2400" dirty="0">
                <a:solidFill>
                  <a:schemeClr val="tx1"/>
                </a:solidFill>
              </a:rPr>
              <a:t> </a:t>
            </a:r>
            <a:r>
              <a:rPr lang="fr-FR" sz="2600" dirty="0">
                <a:solidFill>
                  <a:schemeClr val="tx1"/>
                </a:solidFill>
              </a:rPr>
              <a:t>Donc si monopole = 100% du marché à lui tout seul : </a:t>
            </a:r>
            <a:r>
              <a:rPr lang="fr-FR" sz="2600" b="1" dirty="0">
                <a:solidFill>
                  <a:schemeClr val="tx1"/>
                </a:solidFill>
              </a:rPr>
              <a:t>H</a:t>
            </a:r>
            <a:r>
              <a:rPr lang="fr-FR" sz="2600" dirty="0">
                <a:solidFill>
                  <a:schemeClr val="tx1"/>
                </a:solidFill>
              </a:rPr>
              <a:t> = (100)</a:t>
            </a:r>
            <a:r>
              <a:rPr lang="fr-FR" sz="2600" baseline="30000" dirty="0">
                <a:solidFill>
                  <a:schemeClr val="tx1"/>
                </a:solidFill>
              </a:rPr>
              <a:t>2</a:t>
            </a:r>
            <a:r>
              <a:rPr lang="fr-FR" sz="2600" dirty="0">
                <a:solidFill>
                  <a:schemeClr val="tx1"/>
                </a:solidFill>
              </a:rPr>
              <a:t> = 10 000</a:t>
            </a:r>
          </a:p>
          <a:p>
            <a:pPr marL="815975" lvl="1" indent="-358775" algn="l">
              <a:buClr>
                <a:srgbClr val="FF0000"/>
              </a:buClr>
              <a:buFont typeface="Wingdings" pitchFamily="2" charset="2"/>
              <a:buChar char="§"/>
            </a:pPr>
            <a:r>
              <a:rPr lang="fr-FR" sz="2600" dirty="0">
                <a:solidFill>
                  <a:schemeClr val="tx1"/>
                </a:solidFill>
              </a:rPr>
              <a:t>Si entreprises en duopole qui ont des parts égales, soit 50% chacune : </a:t>
            </a:r>
            <a:r>
              <a:rPr lang="fr-FR" sz="2600" b="1" dirty="0">
                <a:solidFill>
                  <a:schemeClr val="tx1"/>
                </a:solidFill>
              </a:rPr>
              <a:t>H</a:t>
            </a:r>
            <a:r>
              <a:rPr lang="fr-FR" sz="2600" dirty="0">
                <a:solidFill>
                  <a:schemeClr val="tx1"/>
                </a:solidFill>
              </a:rPr>
              <a:t> = (50)</a:t>
            </a:r>
            <a:r>
              <a:rPr lang="fr-FR" sz="2600" baseline="30000" dirty="0">
                <a:solidFill>
                  <a:schemeClr val="tx1"/>
                </a:solidFill>
              </a:rPr>
              <a:t>2</a:t>
            </a:r>
            <a:r>
              <a:rPr lang="fr-FR" sz="2600" dirty="0">
                <a:solidFill>
                  <a:schemeClr val="tx1"/>
                </a:solidFill>
              </a:rPr>
              <a:t> + (50)</a:t>
            </a:r>
            <a:r>
              <a:rPr lang="fr-FR" sz="2600" baseline="30000" dirty="0">
                <a:solidFill>
                  <a:schemeClr val="tx1"/>
                </a:solidFill>
              </a:rPr>
              <a:t>2</a:t>
            </a:r>
            <a:r>
              <a:rPr lang="fr-FR" sz="2600" dirty="0">
                <a:solidFill>
                  <a:schemeClr val="tx1"/>
                </a:solidFill>
              </a:rPr>
              <a:t>   =    5000   [avec </a:t>
            </a:r>
            <a:r>
              <a:rPr lang="fr-FR" sz="2600" b="1" dirty="0">
                <a:solidFill>
                  <a:schemeClr val="tx1"/>
                </a:solidFill>
              </a:rPr>
              <a:t>CR-2</a:t>
            </a:r>
            <a:r>
              <a:rPr lang="fr-FR" sz="2600" dirty="0">
                <a:solidFill>
                  <a:schemeClr val="tx1"/>
                </a:solidFill>
              </a:rPr>
              <a:t> = 100%]</a:t>
            </a:r>
          </a:p>
          <a:p>
            <a:pPr marL="815975" lvl="1" indent="-358775" algn="l">
              <a:buClr>
                <a:srgbClr val="FF0000"/>
              </a:buClr>
              <a:buFont typeface="Wingdings" pitchFamily="2" charset="2"/>
              <a:buChar char="§"/>
            </a:pPr>
            <a:r>
              <a:rPr lang="fr-FR" sz="2600" dirty="0">
                <a:solidFill>
                  <a:schemeClr val="tx1"/>
                </a:solidFill>
              </a:rPr>
              <a:t>Si duopole avec parts inégales : </a:t>
            </a:r>
            <a:r>
              <a:rPr lang="fr-FR" sz="2600" b="1" dirty="0">
                <a:solidFill>
                  <a:schemeClr val="tx1"/>
                </a:solidFill>
              </a:rPr>
              <a:t>H</a:t>
            </a:r>
            <a:r>
              <a:rPr lang="fr-FR" sz="2600" dirty="0">
                <a:solidFill>
                  <a:schemeClr val="tx1"/>
                </a:solidFill>
              </a:rPr>
              <a:t> = (75)</a:t>
            </a:r>
            <a:r>
              <a:rPr lang="fr-FR" sz="2600" baseline="30000" dirty="0">
                <a:solidFill>
                  <a:schemeClr val="tx1"/>
                </a:solidFill>
              </a:rPr>
              <a:t>2</a:t>
            </a:r>
            <a:r>
              <a:rPr lang="fr-FR" sz="2600" dirty="0">
                <a:solidFill>
                  <a:schemeClr val="tx1"/>
                </a:solidFill>
              </a:rPr>
              <a:t> + (25)</a:t>
            </a:r>
            <a:r>
              <a:rPr lang="fr-FR" sz="2600" baseline="30000" dirty="0">
                <a:solidFill>
                  <a:schemeClr val="tx1"/>
                </a:solidFill>
              </a:rPr>
              <a:t>2</a:t>
            </a:r>
            <a:r>
              <a:rPr lang="fr-FR" sz="2600" dirty="0">
                <a:solidFill>
                  <a:schemeClr val="tx1"/>
                </a:solidFill>
              </a:rPr>
              <a:t>   =    6250 [avec </a:t>
            </a:r>
            <a:r>
              <a:rPr lang="fr-FR" sz="2600" b="1" dirty="0">
                <a:solidFill>
                  <a:schemeClr val="tx1"/>
                </a:solidFill>
              </a:rPr>
              <a:t>CR-2</a:t>
            </a:r>
            <a:r>
              <a:rPr lang="fr-FR" sz="2600" dirty="0">
                <a:solidFill>
                  <a:schemeClr val="tx1"/>
                </a:solidFill>
              </a:rPr>
              <a:t> = 100%]</a:t>
            </a:r>
          </a:p>
          <a:p>
            <a:pPr marL="815975" lvl="1" indent="-358775" algn="l">
              <a:buClr>
                <a:srgbClr val="FF0000"/>
              </a:buClr>
              <a:buFont typeface="Wingdings" pitchFamily="2" charset="2"/>
              <a:buChar char="§"/>
            </a:pPr>
            <a:r>
              <a:rPr lang="fr-FR" sz="2600" dirty="0">
                <a:solidFill>
                  <a:schemeClr val="tx1"/>
                </a:solidFill>
              </a:rPr>
              <a:t>Si seulement  3 entreprises à part égale : </a:t>
            </a:r>
            <a:r>
              <a:rPr lang="fr-FR" sz="2600" b="1" dirty="0">
                <a:solidFill>
                  <a:schemeClr val="tx1"/>
                </a:solidFill>
              </a:rPr>
              <a:t>H</a:t>
            </a:r>
            <a:r>
              <a:rPr lang="fr-FR" sz="2600" dirty="0">
                <a:solidFill>
                  <a:schemeClr val="tx1"/>
                </a:solidFill>
              </a:rPr>
              <a:t> = 3x (33,33)</a:t>
            </a:r>
            <a:r>
              <a:rPr lang="fr-FR" sz="2600" baseline="30000" dirty="0">
                <a:solidFill>
                  <a:schemeClr val="tx1"/>
                </a:solidFill>
              </a:rPr>
              <a:t>2 </a:t>
            </a:r>
            <a:r>
              <a:rPr lang="fr-FR" sz="2600" dirty="0">
                <a:solidFill>
                  <a:schemeClr val="tx1"/>
                </a:solidFill>
              </a:rPr>
              <a:t> = 3333  [avec </a:t>
            </a:r>
            <a:r>
              <a:rPr lang="fr-FR" sz="2600" b="1" dirty="0">
                <a:solidFill>
                  <a:schemeClr val="tx1"/>
                </a:solidFill>
              </a:rPr>
              <a:t>CR-3</a:t>
            </a:r>
            <a:r>
              <a:rPr lang="fr-FR" sz="2600" dirty="0">
                <a:solidFill>
                  <a:schemeClr val="tx1"/>
                </a:solidFill>
              </a:rPr>
              <a:t> = 100%]</a:t>
            </a:r>
          </a:p>
          <a:p>
            <a:pPr marL="815975" lvl="1" indent="-358775" algn="l">
              <a:buClr>
                <a:srgbClr val="FF0000"/>
              </a:buClr>
              <a:buFont typeface="Wingdings" pitchFamily="2" charset="2"/>
              <a:buChar char="§"/>
            </a:pPr>
            <a:r>
              <a:rPr lang="fr-FR" sz="2600" dirty="0">
                <a:solidFill>
                  <a:schemeClr val="tx1"/>
                </a:solidFill>
              </a:rPr>
              <a:t>Si seulement 3 entreprises à part très inégales ( 80%, 10% et 10%) </a:t>
            </a:r>
          </a:p>
          <a:p>
            <a:pPr marL="815975" lvl="1" indent="-358775" algn="l">
              <a:buClr>
                <a:srgbClr val="FF0000"/>
              </a:buClr>
            </a:pPr>
            <a:r>
              <a:rPr lang="fr-FR" sz="2600" dirty="0">
                <a:solidFill>
                  <a:schemeClr val="tx1"/>
                </a:solidFill>
              </a:rPr>
              <a:t>	</a:t>
            </a:r>
            <a:r>
              <a:rPr lang="fr-FR" sz="2600" b="1" dirty="0">
                <a:solidFill>
                  <a:schemeClr val="tx1"/>
                </a:solidFill>
              </a:rPr>
              <a:t>H</a:t>
            </a:r>
            <a:r>
              <a:rPr lang="fr-FR" sz="2600" dirty="0">
                <a:solidFill>
                  <a:schemeClr val="tx1"/>
                </a:solidFill>
              </a:rPr>
              <a:t> = (80)</a:t>
            </a:r>
            <a:r>
              <a:rPr lang="fr-FR" sz="2600" baseline="30000" dirty="0">
                <a:solidFill>
                  <a:schemeClr val="tx1"/>
                </a:solidFill>
              </a:rPr>
              <a:t>2</a:t>
            </a:r>
            <a:r>
              <a:rPr lang="fr-FR" sz="2600" dirty="0">
                <a:solidFill>
                  <a:schemeClr val="tx1"/>
                </a:solidFill>
              </a:rPr>
              <a:t> + (10)</a:t>
            </a:r>
            <a:r>
              <a:rPr lang="fr-FR" sz="2600" baseline="30000" dirty="0">
                <a:solidFill>
                  <a:schemeClr val="tx1"/>
                </a:solidFill>
              </a:rPr>
              <a:t>2</a:t>
            </a:r>
            <a:r>
              <a:rPr lang="fr-FR" sz="2600" dirty="0">
                <a:solidFill>
                  <a:schemeClr val="tx1"/>
                </a:solidFill>
              </a:rPr>
              <a:t> + (10)</a:t>
            </a:r>
            <a:r>
              <a:rPr lang="fr-FR" sz="2600" baseline="30000" dirty="0">
                <a:solidFill>
                  <a:schemeClr val="tx1"/>
                </a:solidFill>
              </a:rPr>
              <a:t>2 </a:t>
            </a:r>
            <a:r>
              <a:rPr lang="fr-FR" sz="2600" dirty="0">
                <a:solidFill>
                  <a:schemeClr val="tx1"/>
                </a:solidFill>
              </a:rPr>
              <a:t> =    6600  [avec </a:t>
            </a:r>
            <a:r>
              <a:rPr lang="fr-FR" sz="2600" b="1" dirty="0">
                <a:solidFill>
                  <a:schemeClr val="tx1"/>
                </a:solidFill>
              </a:rPr>
              <a:t>CR-3</a:t>
            </a:r>
            <a:r>
              <a:rPr lang="fr-FR" sz="2600" dirty="0">
                <a:solidFill>
                  <a:schemeClr val="tx1"/>
                </a:solidFill>
              </a:rPr>
              <a:t> = 100%]</a:t>
            </a:r>
          </a:p>
          <a:p>
            <a:pPr marL="514350" indent="-514350" algn="l"/>
            <a:endParaRPr lang="fr-FR" sz="28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57</a:t>
            </a:fld>
            <a:endParaRPr lang="fr-BE"/>
          </a:p>
        </p:txBody>
      </p:sp>
      <p:sp>
        <p:nvSpPr>
          <p:cNvPr id="8" name="Titre 1"/>
          <p:cNvSpPr txBox="1">
            <a:spLocks/>
          </p:cNvSpPr>
          <p:nvPr/>
        </p:nvSpPr>
        <p:spPr>
          <a:xfrm>
            <a:off x="0" y="1"/>
            <a:ext cx="9144000" cy="764703"/>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2. Politique de la concurrence</a:t>
            </a:r>
          </a:p>
        </p:txBody>
      </p:sp>
    </p:spTree>
    <p:extLst>
      <p:ext uri="{BB962C8B-B14F-4D97-AF65-F5344CB8AC3E}">
        <p14:creationId xmlns:p14="http://schemas.microsoft.com/office/powerpoint/2010/main" val="115858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764704"/>
            <a:ext cx="9144000" cy="6093296"/>
          </a:xfrm>
        </p:spPr>
        <p:txBody>
          <a:bodyPr>
            <a:normAutofit/>
          </a:bodyPr>
          <a:lstStyle/>
          <a:p>
            <a:pPr marL="514350" indent="-514350" algn="l"/>
            <a:r>
              <a:rPr lang="fr-FR" b="1" dirty="0">
                <a:solidFill>
                  <a:schemeClr val="tx1"/>
                </a:solidFill>
              </a:rPr>
              <a:t>2.3. La lutte contre la monopolisation du marché (2) : empêcher les abus de position dominante</a:t>
            </a:r>
          </a:p>
          <a:p>
            <a:pPr marL="514350" indent="-514350" algn="l">
              <a:buAutoNum type="alphaLcParenR"/>
            </a:pPr>
            <a:r>
              <a:rPr lang="fr-FR" dirty="0">
                <a:solidFill>
                  <a:srgbClr val="0070C0"/>
                </a:solidFill>
              </a:rPr>
              <a:t>Qu’est-ce qu’un abus de position dominante ? </a:t>
            </a:r>
          </a:p>
          <a:p>
            <a:pPr algn="l"/>
            <a:r>
              <a:rPr lang="fr-FR" sz="2800" dirty="0">
                <a:solidFill>
                  <a:schemeClr val="tx1"/>
                </a:solidFill>
              </a:rPr>
              <a:t>Pas de définition générale, mais repérage d’un certain nombre de pratiques : </a:t>
            </a:r>
          </a:p>
          <a:p>
            <a:pPr marL="358775" indent="-358775" algn="l">
              <a:buClr>
                <a:srgbClr val="0070C0"/>
              </a:buClr>
              <a:buFont typeface="Wingdings" pitchFamily="2" charset="2"/>
              <a:buChar char="§"/>
            </a:pPr>
            <a:r>
              <a:rPr lang="fr-FR" sz="2800" b="1" dirty="0">
                <a:solidFill>
                  <a:schemeClr val="tx1"/>
                </a:solidFill>
              </a:rPr>
              <a:t>La dissuasion à l’entrée</a:t>
            </a:r>
            <a:r>
              <a:rPr lang="fr-FR" sz="2800" dirty="0">
                <a:solidFill>
                  <a:schemeClr val="tx1"/>
                </a:solidFill>
              </a:rPr>
              <a:t> de nouveaux concurrents, pour conserver une position dominante ; plusieurs façons :</a:t>
            </a:r>
          </a:p>
          <a:p>
            <a:pPr marL="815975" lvl="1" indent="-358775" algn="l">
              <a:buClr>
                <a:srgbClr val="FF0000"/>
              </a:buClr>
              <a:buSzPct val="100000"/>
              <a:buFont typeface="Wingdings" pitchFamily="2" charset="2"/>
              <a:buChar char="§"/>
            </a:pPr>
            <a:r>
              <a:rPr lang="fr-FR" sz="2600" dirty="0">
                <a:solidFill>
                  <a:schemeClr val="tx1"/>
                </a:solidFill>
              </a:rPr>
              <a:t>« La prolifération des produits » </a:t>
            </a:r>
            <a:r>
              <a:rPr lang="fr-FR" sz="2600" b="1" dirty="0">
                <a:solidFill>
                  <a:schemeClr val="tx1"/>
                </a:solidFill>
              </a:rPr>
              <a:t>cf</a:t>
            </a:r>
            <a:r>
              <a:rPr lang="fr-FR" sz="2600" dirty="0">
                <a:solidFill>
                  <a:schemeClr val="tx1"/>
                </a:solidFill>
              </a:rPr>
              <a:t>. céréales petit déjeuner au Etats-Unis  (mais poursuites abandonnées)</a:t>
            </a:r>
          </a:p>
          <a:p>
            <a:pPr marL="815975" lvl="1" indent="-358775" algn="l">
              <a:buClr>
                <a:srgbClr val="FF0000"/>
              </a:buClr>
              <a:buSzPct val="100000"/>
              <a:buFont typeface="Wingdings" pitchFamily="2" charset="2"/>
              <a:buChar char="§"/>
            </a:pPr>
            <a:r>
              <a:rPr lang="fr-FR" sz="2600" dirty="0">
                <a:solidFill>
                  <a:schemeClr val="tx1"/>
                </a:solidFill>
              </a:rPr>
              <a:t>La « préemption technologique » : empêcher les innovations concurrentes ; par ex. multiplier les innovations brevetées (avec « brevets dormants »)</a:t>
            </a:r>
          </a:p>
          <a:p>
            <a:pPr marL="815975" lvl="1" indent="-358775" algn="l">
              <a:buClr>
                <a:srgbClr val="FF0000"/>
              </a:buClr>
              <a:buFont typeface="Wingdings" pitchFamily="2" charset="2"/>
              <a:buChar char="§"/>
            </a:pPr>
            <a:endParaRPr lang="fr-FR" sz="2400" dirty="0">
              <a:solidFill>
                <a:schemeClr val="tx1"/>
              </a:solidFill>
            </a:endParaRPr>
          </a:p>
          <a:p>
            <a:pPr marL="514350" indent="-514350" algn="l"/>
            <a:endParaRPr lang="fr-FR" sz="28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58</a:t>
            </a:fld>
            <a:endParaRPr lang="fr-BE"/>
          </a:p>
        </p:txBody>
      </p:sp>
      <p:sp>
        <p:nvSpPr>
          <p:cNvPr id="8" name="Titre 1"/>
          <p:cNvSpPr txBox="1">
            <a:spLocks/>
          </p:cNvSpPr>
          <p:nvPr/>
        </p:nvSpPr>
        <p:spPr>
          <a:xfrm>
            <a:off x="0" y="1"/>
            <a:ext cx="9144000" cy="764703"/>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2. Politique de la concurrence</a:t>
            </a:r>
          </a:p>
        </p:txBody>
      </p:sp>
    </p:spTree>
    <p:extLst>
      <p:ext uri="{BB962C8B-B14F-4D97-AF65-F5344CB8AC3E}">
        <p14:creationId xmlns:p14="http://schemas.microsoft.com/office/powerpoint/2010/main" val="183401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764704"/>
            <a:ext cx="9144000" cy="6093296"/>
          </a:xfrm>
        </p:spPr>
        <p:txBody>
          <a:bodyPr>
            <a:normAutofit/>
          </a:bodyPr>
          <a:lstStyle/>
          <a:p>
            <a:pPr marL="815975" lvl="1" indent="-358775" algn="l">
              <a:buClr>
                <a:srgbClr val="FF0000"/>
              </a:buClr>
              <a:buSzPct val="100000"/>
              <a:buFont typeface="Wingdings" pitchFamily="2" charset="2"/>
              <a:buChar char="§"/>
            </a:pPr>
            <a:r>
              <a:rPr lang="fr-FR" sz="2600" dirty="0">
                <a:solidFill>
                  <a:schemeClr val="tx1"/>
                </a:solidFill>
              </a:rPr>
              <a:t>Les « ventes liées » (ou « forcées ») : </a:t>
            </a:r>
            <a:r>
              <a:rPr lang="fr-FR" sz="2400" dirty="0">
                <a:solidFill>
                  <a:schemeClr val="tx1"/>
                </a:solidFill>
              </a:rPr>
              <a:t>La « vente liée », ou « couplage », est une pratique commerciale qui consiste à créer un lot entre deux produits ou services, et de subordonner l’acquisition du premier (le produit ou service liant) à l’achat simultané du second (le produit ou service « lié ») =&gt; une </a:t>
            </a:r>
            <a:r>
              <a:rPr lang="fr-FR" sz="2600" dirty="0">
                <a:solidFill>
                  <a:schemeClr val="tx1"/>
                </a:solidFill>
              </a:rPr>
              <a:t>firme en position dominante pour produit A oblige ses clients à acheter aussi produit B ; </a:t>
            </a:r>
            <a:r>
              <a:rPr lang="fr-FR" sz="2600" b="1" dirty="0">
                <a:solidFill>
                  <a:schemeClr val="tx1"/>
                </a:solidFill>
              </a:rPr>
              <a:t>ex</a:t>
            </a:r>
            <a:r>
              <a:rPr lang="fr-FR" sz="2600" dirty="0">
                <a:solidFill>
                  <a:schemeClr val="tx1"/>
                </a:solidFill>
              </a:rPr>
              <a:t>. Microsoft : lien entre Windows et Microsoft Office et Internet Explorer (plainte de Netscape) </a:t>
            </a:r>
            <a:r>
              <a:rPr lang="fr-FR" sz="2600" b="1" dirty="0">
                <a:solidFill>
                  <a:schemeClr val="tx1"/>
                </a:solidFill>
              </a:rPr>
              <a:t>ex.</a:t>
            </a:r>
            <a:r>
              <a:rPr lang="fr-FR" sz="2600" dirty="0">
                <a:solidFill>
                  <a:schemeClr val="tx1"/>
                </a:solidFill>
              </a:rPr>
              <a:t> Google : lien entre Android et applis Google [</a:t>
            </a:r>
            <a:r>
              <a:rPr lang="fr-FR" sz="2600" b="1" dirty="0">
                <a:solidFill>
                  <a:srgbClr val="0070C0"/>
                </a:solidFill>
              </a:rPr>
              <a:t>dossier de TD n° 3</a:t>
            </a:r>
            <a:r>
              <a:rPr lang="fr-FR" sz="2600" dirty="0">
                <a:solidFill>
                  <a:schemeClr val="tx1"/>
                </a:solidFill>
              </a:rPr>
              <a:t>]</a:t>
            </a:r>
          </a:p>
          <a:p>
            <a:pPr marL="815975" lvl="1" indent="-358775" algn="l">
              <a:buClr>
                <a:srgbClr val="FF0000"/>
              </a:buClr>
              <a:buFont typeface="Wingdings" pitchFamily="2" charset="2"/>
              <a:buChar char="§"/>
            </a:pPr>
            <a:endParaRPr lang="fr-FR" sz="2400" dirty="0">
              <a:solidFill>
                <a:schemeClr val="tx1"/>
              </a:solidFill>
            </a:endParaRPr>
          </a:p>
          <a:p>
            <a:pPr marL="514350" indent="-514350" algn="l"/>
            <a:endParaRPr lang="fr-FR" sz="28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59</a:t>
            </a:fld>
            <a:endParaRPr lang="fr-BE"/>
          </a:p>
        </p:txBody>
      </p:sp>
      <p:sp>
        <p:nvSpPr>
          <p:cNvPr id="8" name="Titre 1"/>
          <p:cNvSpPr txBox="1">
            <a:spLocks/>
          </p:cNvSpPr>
          <p:nvPr/>
        </p:nvSpPr>
        <p:spPr>
          <a:xfrm>
            <a:off x="0" y="1"/>
            <a:ext cx="9144000" cy="764703"/>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2. Politique de la concurrence</a:t>
            </a:r>
          </a:p>
        </p:txBody>
      </p:sp>
    </p:spTree>
    <p:extLst>
      <p:ext uri="{BB962C8B-B14F-4D97-AF65-F5344CB8AC3E}">
        <p14:creationId xmlns:p14="http://schemas.microsoft.com/office/powerpoint/2010/main" val="110592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1124744"/>
          </a:xfrm>
          <a:solidFill>
            <a:schemeClr val="bg1">
              <a:lumMod val="95000"/>
            </a:schemeClr>
          </a:solidFill>
        </p:spPr>
        <p:txBody>
          <a:bodyPr>
            <a:normAutofit/>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179512" y="1124744"/>
            <a:ext cx="8964488" cy="5733256"/>
          </a:xfrm>
        </p:spPr>
        <p:txBody>
          <a:bodyPr>
            <a:normAutofit/>
          </a:bodyPr>
          <a:lstStyle/>
          <a:p>
            <a:pPr algn="l"/>
            <a:r>
              <a:rPr lang="fr-FR" sz="3500" b="1" dirty="0">
                <a:solidFill>
                  <a:schemeClr val="tx1"/>
                </a:solidFill>
              </a:rPr>
              <a:t>1.1. La concentration du marché : monopole, oligopoles et barrières à l’entrée</a:t>
            </a:r>
          </a:p>
          <a:p>
            <a:pPr algn="l"/>
            <a:r>
              <a:rPr lang="fr-FR" sz="3000" dirty="0">
                <a:solidFill>
                  <a:schemeClr val="tx1"/>
                </a:solidFill>
              </a:rPr>
              <a:t>Cas où </a:t>
            </a:r>
            <a:r>
              <a:rPr lang="fr-FR" sz="3000" b="1" dirty="0">
                <a:solidFill>
                  <a:schemeClr val="tx1"/>
                </a:solidFill>
              </a:rPr>
              <a:t>H1</a:t>
            </a:r>
            <a:r>
              <a:rPr lang="fr-FR" sz="3000" dirty="0">
                <a:solidFill>
                  <a:schemeClr val="tx1"/>
                </a:solidFill>
              </a:rPr>
              <a:t> (atomicité) pas vérifiée =&gt; concentration entraînant un pouvoir de marché  ; cette concentration est souvent associée au fait que </a:t>
            </a:r>
            <a:r>
              <a:rPr lang="fr-FR" sz="3000" b="1" dirty="0">
                <a:solidFill>
                  <a:schemeClr val="tx1"/>
                </a:solidFill>
              </a:rPr>
              <a:t>H4</a:t>
            </a:r>
            <a:r>
              <a:rPr lang="fr-FR" sz="3000" dirty="0">
                <a:solidFill>
                  <a:schemeClr val="tx1"/>
                </a:solidFill>
              </a:rPr>
              <a:t> (libre entrée)  n’est pas vérifiée non plus</a:t>
            </a:r>
          </a:p>
          <a:p>
            <a:pPr marL="514350" indent="-514350" algn="l">
              <a:buAutoNum type="alphaLcParenR"/>
            </a:pPr>
            <a:r>
              <a:rPr lang="fr-FR" sz="3500" dirty="0">
                <a:solidFill>
                  <a:srgbClr val="0070C0"/>
                </a:solidFill>
              </a:rPr>
              <a:t>A l’opposé de la concurrence parfaite : le monopole</a:t>
            </a:r>
          </a:p>
          <a:p>
            <a:pPr algn="l"/>
            <a:r>
              <a:rPr lang="fr-FR" sz="3000" dirty="0">
                <a:solidFill>
                  <a:schemeClr val="tx1"/>
                </a:solidFill>
              </a:rPr>
              <a:t>Monopole (</a:t>
            </a:r>
            <a:r>
              <a:rPr lang="fr-FR" sz="3000" b="1" dirty="0">
                <a:solidFill>
                  <a:schemeClr val="tx1"/>
                </a:solidFill>
              </a:rPr>
              <a:t>Mono</a:t>
            </a:r>
            <a:r>
              <a:rPr lang="fr-FR" sz="3000" dirty="0">
                <a:solidFill>
                  <a:schemeClr val="tx1"/>
                </a:solidFill>
              </a:rPr>
              <a:t>) = un seul offreur sur le marché considéré = on supprime </a:t>
            </a:r>
            <a:r>
              <a:rPr lang="fr-FR" sz="3000" b="1" dirty="0">
                <a:solidFill>
                  <a:schemeClr val="tx1"/>
                </a:solidFill>
              </a:rPr>
              <a:t>H1</a:t>
            </a:r>
            <a:r>
              <a:rPr lang="fr-FR" sz="3000" dirty="0">
                <a:solidFill>
                  <a:schemeClr val="tx1"/>
                </a:solidFill>
              </a:rPr>
              <a:t> (atomicité) et on étudie le cas extrême inverse</a:t>
            </a:r>
          </a:p>
          <a:p>
            <a:pPr algn="l"/>
            <a:endParaRPr lang="fr-FR" sz="3000" dirty="0">
              <a:solidFill>
                <a:schemeClr val="tx1"/>
              </a:solidFill>
            </a:endParaRPr>
          </a:p>
          <a:p>
            <a:pPr algn="l"/>
            <a:endParaRPr lang="fr-FR" sz="28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6</a:t>
            </a:fld>
            <a:endParaRPr lang="fr-BE"/>
          </a:p>
        </p:txBody>
      </p:sp>
      <p:sp>
        <p:nvSpPr>
          <p:cNvPr id="6" name="Titre 1"/>
          <p:cNvSpPr txBox="1">
            <a:spLocks/>
          </p:cNvSpPr>
          <p:nvPr/>
        </p:nvSpPr>
        <p:spPr>
          <a:xfrm>
            <a:off x="0" y="1"/>
            <a:ext cx="9144000" cy="1124744"/>
          </a:xfrm>
          <a:prstGeom prst="rect">
            <a:avLst/>
          </a:prstGeom>
          <a:solidFill>
            <a:schemeClr val="bg1">
              <a:lumMod val="9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764704"/>
            <a:ext cx="9144000" cy="6093296"/>
          </a:xfrm>
        </p:spPr>
        <p:txBody>
          <a:bodyPr>
            <a:normAutofit lnSpcReduction="10000"/>
          </a:bodyPr>
          <a:lstStyle/>
          <a:p>
            <a:pPr marL="358775" indent="-358775" algn="l">
              <a:buClr>
                <a:srgbClr val="0070C0"/>
              </a:buClr>
              <a:buFont typeface="Wingdings" pitchFamily="2" charset="2"/>
              <a:buChar char="§"/>
            </a:pPr>
            <a:r>
              <a:rPr lang="fr-FR" sz="2800" b="1" dirty="0">
                <a:solidFill>
                  <a:schemeClr val="tx1"/>
                </a:solidFill>
              </a:rPr>
              <a:t>La forclusion : </a:t>
            </a:r>
            <a:r>
              <a:rPr lang="fr-FR" sz="2800" dirty="0">
                <a:solidFill>
                  <a:schemeClr val="tx1"/>
                </a:solidFill>
              </a:rPr>
              <a:t>une entreprise présente à différentes étapes de la filière de production d’un produit X peut empêcher l’accès des concurrents à une ressource Y qu’elle contrôle et qui est nécessaire pour produire X :</a:t>
            </a:r>
          </a:p>
          <a:p>
            <a:pPr marL="815975" lvl="1" indent="-358775" algn="l">
              <a:buClr>
                <a:srgbClr val="FF0000"/>
              </a:buClr>
              <a:buSzPct val="100000"/>
              <a:buFont typeface="Wingdings" pitchFamily="2" charset="2"/>
              <a:buChar char="§"/>
            </a:pPr>
            <a:r>
              <a:rPr lang="fr-FR" sz="2600" b="1" dirty="0">
                <a:solidFill>
                  <a:schemeClr val="tx1"/>
                </a:solidFill>
              </a:rPr>
              <a:t>Ex</a:t>
            </a:r>
            <a:r>
              <a:rPr lang="fr-FR" sz="2600" dirty="0">
                <a:solidFill>
                  <a:schemeClr val="tx1"/>
                </a:solidFill>
              </a:rPr>
              <a:t>. si un producteur d’électricité nucléaire s’accapare la production d’uranium ; si une entreprise aéronautique s’accapare la production de titane (pour fuselage) ; ou plus souvent : si une entreprise contrôle la production de pièces ou composantes pour construire un produit qu’elle produit elle-même en concurrence avec d’autres qui offrent le même produit</a:t>
            </a:r>
          </a:p>
          <a:p>
            <a:pPr marL="815975" lvl="1" indent="-358775" algn="l">
              <a:buClr>
                <a:srgbClr val="FF0000"/>
              </a:buClr>
              <a:buSzPct val="100000"/>
              <a:buFont typeface="Wingdings" pitchFamily="2" charset="2"/>
              <a:buChar char="§"/>
            </a:pPr>
            <a:r>
              <a:rPr lang="fr-FR" sz="2600" dirty="0">
                <a:solidFill>
                  <a:schemeClr val="tx1"/>
                </a:solidFill>
              </a:rPr>
              <a:t>Extension de cette logique : le problème des </a:t>
            </a:r>
            <a:r>
              <a:rPr lang="fr-FR" sz="2600" b="1" dirty="0">
                <a:solidFill>
                  <a:schemeClr val="tx1"/>
                </a:solidFill>
              </a:rPr>
              <a:t>infrastructures essentielles</a:t>
            </a:r>
            <a:r>
              <a:rPr lang="fr-FR" sz="2600" dirty="0">
                <a:solidFill>
                  <a:schemeClr val="tx1"/>
                </a:solidFill>
              </a:rPr>
              <a:t> =&gt; séparation des </a:t>
            </a:r>
            <a:r>
              <a:rPr lang="fr-FR" sz="2600" i="1" dirty="0">
                <a:solidFill>
                  <a:schemeClr val="tx1"/>
                </a:solidFill>
              </a:rPr>
              <a:t>infrastructures</a:t>
            </a:r>
            <a:r>
              <a:rPr lang="fr-FR" sz="2600" dirty="0">
                <a:solidFill>
                  <a:schemeClr val="tx1"/>
                </a:solidFill>
              </a:rPr>
              <a:t> ferroviaires des </a:t>
            </a:r>
            <a:r>
              <a:rPr lang="fr-FR" sz="2600" i="1" dirty="0">
                <a:solidFill>
                  <a:schemeClr val="tx1"/>
                </a:solidFill>
              </a:rPr>
              <a:t>services</a:t>
            </a:r>
            <a:r>
              <a:rPr lang="fr-FR" sz="2600" dirty="0">
                <a:solidFill>
                  <a:schemeClr val="tx1"/>
                </a:solidFill>
              </a:rPr>
              <a:t> ferroviaires pour permettre la concurrence sur ces derniers (même chose pour infrastructure et distribution d’électricité…..) </a:t>
            </a:r>
          </a:p>
          <a:p>
            <a:pPr marL="815975" lvl="1" indent="-358775" algn="l">
              <a:buClr>
                <a:srgbClr val="FF0000"/>
              </a:buClr>
              <a:buFont typeface="Wingdings" pitchFamily="2" charset="2"/>
              <a:buChar char="§"/>
            </a:pPr>
            <a:endParaRPr lang="fr-FR" sz="2400" dirty="0">
              <a:solidFill>
                <a:schemeClr val="tx1"/>
              </a:solidFill>
            </a:endParaRPr>
          </a:p>
          <a:p>
            <a:pPr marL="514350" indent="-514350" algn="l"/>
            <a:endParaRPr lang="fr-FR" sz="28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60</a:t>
            </a:fld>
            <a:endParaRPr lang="fr-BE"/>
          </a:p>
        </p:txBody>
      </p:sp>
      <p:sp>
        <p:nvSpPr>
          <p:cNvPr id="8" name="Titre 1"/>
          <p:cNvSpPr txBox="1">
            <a:spLocks/>
          </p:cNvSpPr>
          <p:nvPr/>
        </p:nvSpPr>
        <p:spPr>
          <a:xfrm>
            <a:off x="0" y="1"/>
            <a:ext cx="9144000" cy="764703"/>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2. Politique de la concurrence</a:t>
            </a:r>
          </a:p>
        </p:txBody>
      </p:sp>
    </p:spTree>
    <p:extLst>
      <p:ext uri="{BB962C8B-B14F-4D97-AF65-F5344CB8AC3E}">
        <p14:creationId xmlns:p14="http://schemas.microsoft.com/office/powerpoint/2010/main" val="185787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764704"/>
            <a:ext cx="9144000" cy="6093296"/>
          </a:xfrm>
        </p:spPr>
        <p:txBody>
          <a:bodyPr>
            <a:normAutofit/>
          </a:bodyPr>
          <a:lstStyle/>
          <a:p>
            <a:pPr marL="358775" indent="-358775" algn="l">
              <a:buClr>
                <a:srgbClr val="0070C0"/>
              </a:buClr>
              <a:buFont typeface="Wingdings" pitchFamily="2" charset="2"/>
              <a:buChar char="§"/>
            </a:pPr>
            <a:r>
              <a:rPr lang="fr-FR" sz="2800" dirty="0">
                <a:solidFill>
                  <a:schemeClr val="tx1"/>
                </a:solidFill>
              </a:rPr>
              <a:t>Pratiquer des</a:t>
            </a:r>
            <a:r>
              <a:rPr lang="fr-FR" sz="2800" b="1" dirty="0">
                <a:solidFill>
                  <a:schemeClr val="tx1"/>
                </a:solidFill>
              </a:rPr>
              <a:t> prix prédateurs  = </a:t>
            </a:r>
            <a:r>
              <a:rPr lang="fr-FR" sz="2800" dirty="0">
                <a:solidFill>
                  <a:schemeClr val="tx1"/>
                </a:solidFill>
              </a:rPr>
              <a:t>se servir de sa position dominante pour faire guerre des prix  et pousser des concurrents à sortir du marché ; d’autant plus rentable si barrières à l’entrée importantes ;</a:t>
            </a:r>
          </a:p>
          <a:p>
            <a:pPr marL="815975" lvl="1" indent="-358775" algn="l">
              <a:buClr>
                <a:srgbClr val="FF0000"/>
              </a:buClr>
              <a:buSzPct val="100000"/>
              <a:buFont typeface="Wingdings" pitchFamily="2" charset="2"/>
              <a:buChar char="§"/>
            </a:pPr>
            <a:r>
              <a:rPr lang="fr-FR" sz="2600" dirty="0">
                <a:solidFill>
                  <a:schemeClr val="tx1"/>
                </a:solidFill>
              </a:rPr>
              <a:t>Difficile à établir (accusation peut venir de concurrents moins efficaces)  =&gt; risque de condamner à tort et de nuire à l’efficience</a:t>
            </a:r>
          </a:p>
          <a:p>
            <a:pPr marL="815975" lvl="1" indent="-358775" algn="l">
              <a:buClr>
                <a:srgbClr val="FF0000"/>
              </a:buClr>
              <a:buSzPct val="100000"/>
              <a:buFont typeface="Wingdings" pitchFamily="2" charset="2"/>
              <a:buChar char="§"/>
            </a:pPr>
            <a:r>
              <a:rPr lang="fr-FR" sz="2600" dirty="0">
                <a:solidFill>
                  <a:schemeClr val="tx1"/>
                </a:solidFill>
              </a:rPr>
              <a:t>Ce que l’on essaye de repérer et qui est condamné = la pratique du </a:t>
            </a:r>
            <a:r>
              <a:rPr lang="fr-FR" sz="2600" b="1" dirty="0">
                <a:solidFill>
                  <a:schemeClr val="tx1"/>
                </a:solidFill>
              </a:rPr>
              <a:t>dumping</a:t>
            </a:r>
            <a:r>
              <a:rPr lang="fr-FR" sz="2600" dirty="0">
                <a:solidFill>
                  <a:schemeClr val="tx1"/>
                </a:solidFill>
              </a:rPr>
              <a:t> = vente à perte </a:t>
            </a:r>
          </a:p>
          <a:p>
            <a:pPr marL="815975" lvl="1" indent="-358775" algn="l">
              <a:buClr>
                <a:srgbClr val="FF0000"/>
              </a:buClr>
              <a:buSzPct val="100000"/>
              <a:buFont typeface="Wingdings" pitchFamily="2" charset="2"/>
              <a:buChar char="§"/>
            </a:pPr>
            <a:r>
              <a:rPr lang="fr-FR" sz="2600" b="1" dirty="0">
                <a:solidFill>
                  <a:schemeClr val="tx1"/>
                </a:solidFill>
              </a:rPr>
              <a:t>Ex</a:t>
            </a:r>
            <a:r>
              <a:rPr lang="fr-FR" sz="2600" dirty="0">
                <a:solidFill>
                  <a:schemeClr val="tx1"/>
                </a:solidFill>
              </a:rPr>
              <a:t>.  </a:t>
            </a:r>
            <a:r>
              <a:rPr lang="fr-FR" sz="2600" i="1" dirty="0" err="1">
                <a:solidFill>
                  <a:schemeClr val="tx1"/>
                </a:solidFill>
              </a:rPr>
              <a:t>Tetra</a:t>
            </a:r>
            <a:r>
              <a:rPr lang="fr-FR" sz="2600" i="1" dirty="0">
                <a:solidFill>
                  <a:schemeClr val="tx1"/>
                </a:solidFill>
              </a:rPr>
              <a:t> </a:t>
            </a:r>
            <a:r>
              <a:rPr lang="fr-FR" sz="2600" i="1" dirty="0" err="1">
                <a:solidFill>
                  <a:schemeClr val="tx1"/>
                </a:solidFill>
              </a:rPr>
              <a:t>Pak</a:t>
            </a:r>
            <a:r>
              <a:rPr lang="fr-FR" sz="2600" i="1" dirty="0">
                <a:solidFill>
                  <a:schemeClr val="tx1"/>
                </a:solidFill>
              </a:rPr>
              <a:t> </a:t>
            </a:r>
            <a:r>
              <a:rPr lang="fr-FR" sz="2600" dirty="0">
                <a:solidFill>
                  <a:schemeClr val="tx1"/>
                </a:solidFill>
              </a:rPr>
              <a:t>(entreprise suédoise) : quasi-monopole sur conditionnement aseptique =&gt; très grosses marges =&gt; lui a permis de fixer des prix très bas sur autres conditionnements (estimés à 30% en dessous de ses coûts variables)  </a:t>
            </a:r>
          </a:p>
          <a:p>
            <a:pPr marL="815975" lvl="1" indent="-358775" algn="l">
              <a:buClr>
                <a:srgbClr val="FF0000"/>
              </a:buClr>
              <a:buFont typeface="Wingdings" pitchFamily="2" charset="2"/>
              <a:buChar char="§"/>
            </a:pPr>
            <a:endParaRPr lang="fr-FR" sz="2400" dirty="0">
              <a:solidFill>
                <a:schemeClr val="tx1"/>
              </a:solidFill>
            </a:endParaRPr>
          </a:p>
          <a:p>
            <a:pPr marL="514350" indent="-514350" algn="l"/>
            <a:endParaRPr lang="fr-FR" sz="28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61</a:t>
            </a:fld>
            <a:endParaRPr lang="fr-BE"/>
          </a:p>
        </p:txBody>
      </p:sp>
      <p:sp>
        <p:nvSpPr>
          <p:cNvPr id="8" name="Titre 1"/>
          <p:cNvSpPr txBox="1">
            <a:spLocks/>
          </p:cNvSpPr>
          <p:nvPr/>
        </p:nvSpPr>
        <p:spPr>
          <a:xfrm>
            <a:off x="0" y="1"/>
            <a:ext cx="9144000" cy="764703"/>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2. Politique de la concurrence</a:t>
            </a:r>
          </a:p>
        </p:txBody>
      </p:sp>
    </p:spTree>
    <p:extLst>
      <p:ext uri="{BB962C8B-B14F-4D97-AF65-F5344CB8AC3E}">
        <p14:creationId xmlns:p14="http://schemas.microsoft.com/office/powerpoint/2010/main" val="125829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764704"/>
            <a:ext cx="9144000" cy="6093296"/>
          </a:xfrm>
        </p:spPr>
        <p:txBody>
          <a:bodyPr>
            <a:normAutofit lnSpcReduction="10000"/>
          </a:bodyPr>
          <a:lstStyle/>
          <a:p>
            <a:pPr marL="514350" indent="-514350" algn="l"/>
            <a:r>
              <a:rPr lang="fr-FR" dirty="0">
                <a:solidFill>
                  <a:srgbClr val="0070C0"/>
                </a:solidFill>
              </a:rPr>
              <a:t>b)  Quelles mesures contre l’ abus de position dominante ? </a:t>
            </a:r>
          </a:p>
          <a:p>
            <a:pPr marL="358775" indent="-358775" algn="l">
              <a:buClr>
                <a:srgbClr val="0070C0"/>
              </a:buClr>
              <a:buFont typeface="Wingdings" pitchFamily="2" charset="2"/>
              <a:buChar char="§"/>
            </a:pPr>
            <a:r>
              <a:rPr lang="fr-FR" sz="2800" dirty="0">
                <a:solidFill>
                  <a:schemeClr val="tx1"/>
                </a:solidFill>
              </a:rPr>
              <a:t>Fortes amendes </a:t>
            </a:r>
            <a:r>
              <a:rPr lang="fr-FR" sz="2800" b="1" dirty="0">
                <a:solidFill>
                  <a:schemeClr val="tx1"/>
                </a:solidFill>
              </a:rPr>
              <a:t>ex.</a:t>
            </a:r>
            <a:r>
              <a:rPr lang="fr-FR" sz="2800" dirty="0">
                <a:solidFill>
                  <a:schemeClr val="tx1"/>
                </a:solidFill>
              </a:rPr>
              <a:t> Google</a:t>
            </a:r>
          </a:p>
          <a:p>
            <a:pPr marL="358775" indent="-358775" algn="l">
              <a:buClr>
                <a:srgbClr val="0070C0"/>
              </a:buClr>
              <a:buFont typeface="Wingdings" pitchFamily="2" charset="2"/>
              <a:buChar char="§"/>
            </a:pPr>
            <a:r>
              <a:rPr lang="fr-FR" sz="2800" dirty="0">
                <a:solidFill>
                  <a:schemeClr val="tx1"/>
                </a:solidFill>
              </a:rPr>
              <a:t>Obliger à changer de pratique (pour ventes liées…)</a:t>
            </a:r>
          </a:p>
          <a:p>
            <a:pPr marL="358775" indent="-358775" algn="l">
              <a:buClr>
                <a:srgbClr val="0070C0"/>
              </a:buClr>
              <a:buFont typeface="Wingdings" pitchFamily="2" charset="2"/>
              <a:buChar char="§"/>
            </a:pPr>
            <a:r>
              <a:rPr lang="fr-FR" sz="2800" dirty="0">
                <a:solidFill>
                  <a:schemeClr val="tx1"/>
                </a:solidFill>
              </a:rPr>
              <a:t>Séparation d’activités, démantèlement partiel ou total :</a:t>
            </a:r>
          </a:p>
          <a:p>
            <a:pPr marL="815975" lvl="1" indent="-358775" algn="l">
              <a:buClr>
                <a:srgbClr val="FF0000"/>
              </a:buClr>
              <a:buFont typeface="Wingdings" pitchFamily="2" charset="2"/>
              <a:buChar char="§"/>
            </a:pPr>
            <a:r>
              <a:rPr lang="fr-FR" sz="2600" b="1" dirty="0">
                <a:solidFill>
                  <a:schemeClr val="tx1"/>
                </a:solidFill>
              </a:rPr>
              <a:t>Ex</a:t>
            </a:r>
            <a:r>
              <a:rPr lang="fr-FR" sz="2600" dirty="0">
                <a:solidFill>
                  <a:schemeClr val="tx1"/>
                </a:solidFill>
              </a:rPr>
              <a:t>. la </a:t>
            </a:r>
            <a:r>
              <a:rPr lang="fr-FR" sz="2600" i="1" dirty="0">
                <a:solidFill>
                  <a:schemeClr val="tx1"/>
                </a:solidFill>
              </a:rPr>
              <a:t>Standard </a:t>
            </a:r>
            <a:r>
              <a:rPr lang="fr-FR" sz="2600" i="1" dirty="0" err="1">
                <a:solidFill>
                  <a:schemeClr val="tx1"/>
                </a:solidFill>
              </a:rPr>
              <a:t>Oil</a:t>
            </a:r>
            <a:r>
              <a:rPr lang="fr-FR" sz="2600" dirty="0">
                <a:solidFill>
                  <a:schemeClr val="tx1"/>
                </a:solidFill>
              </a:rPr>
              <a:t> (pétrole) des Rockefeller  (1911) : accusée de prix prédateurs  =&gt;  démantelée en 34 compagnies, dont certaines redeviendront des </a:t>
            </a:r>
            <a:r>
              <a:rPr lang="fr-FR" sz="2600" i="1" dirty="0">
                <a:solidFill>
                  <a:schemeClr val="tx1"/>
                </a:solidFill>
              </a:rPr>
              <a:t>majors</a:t>
            </a:r>
            <a:r>
              <a:rPr lang="fr-FR" sz="2600" dirty="0">
                <a:solidFill>
                  <a:schemeClr val="tx1"/>
                </a:solidFill>
              </a:rPr>
              <a:t> du marchés du pétrole (Chevron, Exxon, Mobil….)</a:t>
            </a:r>
          </a:p>
          <a:p>
            <a:pPr marL="815975" lvl="1" indent="-358775" algn="l">
              <a:buClr>
                <a:srgbClr val="FF0000"/>
              </a:buClr>
              <a:buFont typeface="Wingdings" pitchFamily="2" charset="2"/>
              <a:buChar char="§"/>
            </a:pPr>
            <a:r>
              <a:rPr lang="fr-FR" sz="2600" b="1" dirty="0">
                <a:solidFill>
                  <a:schemeClr val="tx1"/>
                </a:solidFill>
              </a:rPr>
              <a:t>Ex</a:t>
            </a:r>
            <a:r>
              <a:rPr lang="fr-FR" sz="2600" dirty="0">
                <a:solidFill>
                  <a:schemeClr val="tx1"/>
                </a:solidFill>
              </a:rPr>
              <a:t>.  </a:t>
            </a:r>
            <a:r>
              <a:rPr lang="fr-FR" sz="2600" i="1" dirty="0">
                <a:solidFill>
                  <a:schemeClr val="tx1"/>
                </a:solidFill>
              </a:rPr>
              <a:t>American </a:t>
            </a:r>
            <a:r>
              <a:rPr lang="fr-FR" sz="2600" i="1" dirty="0" err="1">
                <a:solidFill>
                  <a:schemeClr val="tx1"/>
                </a:solidFill>
              </a:rPr>
              <a:t>Telephone</a:t>
            </a:r>
            <a:r>
              <a:rPr lang="fr-FR" sz="2600" i="1" dirty="0">
                <a:solidFill>
                  <a:schemeClr val="tx1"/>
                </a:solidFill>
              </a:rPr>
              <a:t> &amp; Telegraph </a:t>
            </a:r>
            <a:r>
              <a:rPr lang="fr-FR" sz="2600" dirty="0">
                <a:solidFill>
                  <a:schemeClr val="tx1"/>
                </a:solidFill>
              </a:rPr>
              <a:t>(ATT) : d’abord argument du monopole naturel mais démantelée en 1974 en sept opérateurs indépendants les </a:t>
            </a:r>
            <a:r>
              <a:rPr lang="fr-FR" sz="2600" i="1" dirty="0" err="1">
                <a:solidFill>
                  <a:schemeClr val="tx1"/>
                </a:solidFill>
              </a:rPr>
              <a:t>Regional</a:t>
            </a:r>
            <a:r>
              <a:rPr lang="fr-FR" sz="2600" i="1" dirty="0">
                <a:solidFill>
                  <a:schemeClr val="tx1"/>
                </a:solidFill>
              </a:rPr>
              <a:t> Bell Operating Compagnies</a:t>
            </a:r>
            <a:r>
              <a:rPr lang="fr-FR" sz="2600" dirty="0">
                <a:solidFill>
                  <a:schemeClr val="tx1"/>
                </a:solidFill>
              </a:rPr>
              <a:t> également connues sous le nom de </a:t>
            </a:r>
            <a:r>
              <a:rPr lang="fr-FR" sz="2600" i="1" dirty="0">
                <a:solidFill>
                  <a:schemeClr val="tx1"/>
                </a:solidFill>
              </a:rPr>
              <a:t>Baby </a:t>
            </a:r>
            <a:r>
              <a:rPr lang="fr-FR" sz="2600" i="1" dirty="0" err="1">
                <a:solidFill>
                  <a:schemeClr val="tx1"/>
                </a:solidFill>
              </a:rPr>
              <a:t>Bells</a:t>
            </a:r>
            <a:r>
              <a:rPr lang="fr-FR" sz="2600" dirty="0"/>
              <a:t>. </a:t>
            </a:r>
          </a:p>
          <a:p>
            <a:pPr marL="815975" lvl="1" indent="-358775" algn="l">
              <a:buClr>
                <a:srgbClr val="FF0000"/>
              </a:buClr>
              <a:buFont typeface="Wingdings" pitchFamily="2" charset="2"/>
              <a:buChar char="§"/>
            </a:pPr>
            <a:r>
              <a:rPr lang="fr-FR" sz="2600" b="1" dirty="0">
                <a:solidFill>
                  <a:schemeClr val="tx1"/>
                </a:solidFill>
              </a:rPr>
              <a:t>Ex.</a:t>
            </a:r>
            <a:r>
              <a:rPr lang="fr-FR" sz="2600" dirty="0">
                <a:solidFill>
                  <a:schemeClr val="tx1"/>
                </a:solidFill>
              </a:rPr>
              <a:t>  SNCF et Réseau ferré de France</a:t>
            </a:r>
            <a:endParaRPr lang="fr-FR" sz="2400" dirty="0">
              <a:solidFill>
                <a:schemeClr val="tx1"/>
              </a:solidFill>
            </a:endParaRPr>
          </a:p>
          <a:p>
            <a:pPr marL="815975" lvl="1" indent="-358775" algn="l">
              <a:buClr>
                <a:srgbClr val="FF0000"/>
              </a:buClr>
              <a:buFont typeface="Wingdings" pitchFamily="2" charset="2"/>
              <a:buChar char="§"/>
            </a:pPr>
            <a:endParaRPr lang="fr-FR" sz="2400" dirty="0">
              <a:solidFill>
                <a:schemeClr val="tx1"/>
              </a:solidFill>
            </a:endParaRPr>
          </a:p>
          <a:p>
            <a:pPr marL="514350" indent="-514350" algn="l"/>
            <a:endParaRPr lang="fr-FR" sz="28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62</a:t>
            </a:fld>
            <a:endParaRPr lang="fr-BE" dirty="0"/>
          </a:p>
        </p:txBody>
      </p:sp>
      <p:sp>
        <p:nvSpPr>
          <p:cNvPr id="8" name="Titre 1"/>
          <p:cNvSpPr txBox="1">
            <a:spLocks/>
          </p:cNvSpPr>
          <p:nvPr/>
        </p:nvSpPr>
        <p:spPr>
          <a:xfrm>
            <a:off x="0" y="1"/>
            <a:ext cx="9144000" cy="764703"/>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2. Politique de la concurrence</a:t>
            </a:r>
          </a:p>
        </p:txBody>
      </p:sp>
    </p:spTree>
    <p:extLst>
      <p:ext uri="{BB962C8B-B14F-4D97-AF65-F5344CB8AC3E}">
        <p14:creationId xmlns:p14="http://schemas.microsoft.com/office/powerpoint/2010/main" val="38471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764704"/>
            <a:ext cx="9144000" cy="6093296"/>
          </a:xfrm>
        </p:spPr>
        <p:txBody>
          <a:bodyPr>
            <a:normAutofit fontScale="92500"/>
          </a:bodyPr>
          <a:lstStyle/>
          <a:p>
            <a:pPr marL="514350" indent="-514350" algn="l"/>
            <a:r>
              <a:rPr lang="fr-FR" b="1" dirty="0">
                <a:solidFill>
                  <a:schemeClr val="tx1"/>
                </a:solidFill>
              </a:rPr>
              <a:t>2.4. La lutte contre la collusion (ententes et « cartels »)</a:t>
            </a:r>
          </a:p>
          <a:p>
            <a:pPr marL="514350" indent="-514350" algn="l">
              <a:buAutoNum type="alphaLcParenR"/>
            </a:pPr>
            <a:r>
              <a:rPr lang="fr-FR" dirty="0">
                <a:solidFill>
                  <a:srgbClr val="0070C0"/>
                </a:solidFill>
              </a:rPr>
              <a:t>Les formes de collusion</a:t>
            </a:r>
          </a:p>
          <a:p>
            <a:pPr marL="358775" indent="-358775" algn="l">
              <a:buClr>
                <a:srgbClr val="0070C0"/>
              </a:buClr>
              <a:buFont typeface="Wingdings" pitchFamily="2" charset="2"/>
              <a:buChar char="§"/>
            </a:pPr>
            <a:r>
              <a:rPr lang="fr-FR" sz="2800" b="1" dirty="0">
                <a:solidFill>
                  <a:schemeClr val="tx1"/>
                </a:solidFill>
              </a:rPr>
              <a:t>L’entente sur le prix </a:t>
            </a:r>
            <a:r>
              <a:rPr lang="fr-FR" sz="2800" dirty="0">
                <a:solidFill>
                  <a:schemeClr val="tx1"/>
                </a:solidFill>
              </a:rPr>
              <a:t>de vente ; très répandue :</a:t>
            </a:r>
          </a:p>
          <a:p>
            <a:pPr marL="815975" lvl="1" indent="-358775" algn="l">
              <a:buClr>
                <a:srgbClr val="FF0000"/>
              </a:buClr>
              <a:buSzPct val="100000"/>
              <a:buFont typeface="Wingdings" pitchFamily="2" charset="2"/>
              <a:buChar char="§"/>
            </a:pPr>
            <a:r>
              <a:rPr lang="fr-FR" sz="2400" b="1" dirty="0">
                <a:solidFill>
                  <a:schemeClr val="tx1"/>
                </a:solidFill>
              </a:rPr>
              <a:t>Ex</a:t>
            </a:r>
            <a:r>
              <a:rPr lang="fr-FR" sz="2400" dirty="0">
                <a:solidFill>
                  <a:schemeClr val="tx1"/>
                </a:solidFill>
              </a:rPr>
              <a:t>. 2018 : ADLC (autorité de la concurrence) : amende de 189 millions à six fabricants de produits d’électroménager pour s’être entendus sur les augmentations de prix demandés aux distributeurs. </a:t>
            </a:r>
          </a:p>
          <a:p>
            <a:pPr marL="815975" lvl="1" indent="-358775" algn="l">
              <a:buClr>
                <a:srgbClr val="FF0000"/>
              </a:buClr>
              <a:buSzPct val="100000"/>
              <a:buFont typeface="Wingdings" pitchFamily="2" charset="2"/>
              <a:buChar char="§"/>
            </a:pPr>
            <a:r>
              <a:rPr lang="fr-FR" sz="2400" b="1" dirty="0">
                <a:solidFill>
                  <a:schemeClr val="tx1"/>
                </a:solidFill>
              </a:rPr>
              <a:t>Ex</a:t>
            </a:r>
            <a:r>
              <a:rPr lang="fr-FR" sz="2400" dirty="0">
                <a:solidFill>
                  <a:schemeClr val="tx1"/>
                </a:solidFill>
              </a:rPr>
              <a:t>. 2016 : ADLC presque 1 milliard d'euros d'amende pour plusieurs multinationales du secteur de l'hygiène et de l'entretien (L’Oréal, Unilever, Procter &amp; </a:t>
            </a:r>
            <a:r>
              <a:rPr lang="fr-FR" sz="2400" dirty="0" err="1">
                <a:solidFill>
                  <a:schemeClr val="tx1"/>
                </a:solidFill>
              </a:rPr>
              <a:t>Gamble</a:t>
            </a:r>
            <a:r>
              <a:rPr lang="fr-FR" sz="2400" dirty="0">
                <a:solidFill>
                  <a:schemeClr val="tx1"/>
                </a:solidFill>
              </a:rPr>
              <a:t> etc.), condamnées pour s'être secrètement concertées sur leurs prix.</a:t>
            </a:r>
          </a:p>
          <a:p>
            <a:pPr marL="815975" lvl="1" indent="-358775" algn="l">
              <a:buClr>
                <a:srgbClr val="FF0000"/>
              </a:buClr>
              <a:buSzPct val="100000"/>
              <a:buFont typeface="Wingdings" pitchFamily="2" charset="2"/>
              <a:buChar char="§"/>
            </a:pPr>
            <a:r>
              <a:rPr lang="fr-FR" sz="2400" dirty="0">
                <a:solidFill>
                  <a:schemeClr val="tx1"/>
                </a:solidFill>
              </a:rPr>
              <a:t> </a:t>
            </a:r>
            <a:r>
              <a:rPr lang="fr-FR" sz="2600" b="1" dirty="0">
                <a:solidFill>
                  <a:schemeClr val="tx1"/>
                </a:solidFill>
              </a:rPr>
              <a:t>Ex</a:t>
            </a:r>
            <a:r>
              <a:rPr lang="fr-FR" sz="2600" dirty="0">
                <a:solidFill>
                  <a:schemeClr val="tx1"/>
                </a:solidFill>
              </a:rPr>
              <a:t> </a:t>
            </a:r>
            <a:r>
              <a:rPr lang="fr-FR" sz="2400" dirty="0">
                <a:solidFill>
                  <a:schemeClr val="tx1"/>
                </a:solidFill>
              </a:rPr>
              <a:t>2007</a:t>
            </a:r>
            <a:r>
              <a:rPr lang="fr-FR" sz="2400" dirty="0"/>
              <a:t>, </a:t>
            </a:r>
            <a:r>
              <a:rPr lang="fr-FR" sz="2400" dirty="0">
                <a:solidFill>
                  <a:schemeClr val="tx1"/>
                </a:solidFill>
              </a:rPr>
              <a:t>la Commission européenne a infligé des amendes d'un montant total de 992 millions euros à quatre entreprises présentes sur le marché des ascenseurs pour avoir pris part notamment à une entente sur ce marché et celui des escaliers mécaniques dans divers pays européens (Belgique, Allemagne, Luxembourg et Pays-Bas)</a:t>
            </a:r>
            <a:endParaRPr lang="fr-FR" sz="2600" dirty="0">
              <a:solidFill>
                <a:schemeClr val="tx1"/>
              </a:solidFill>
            </a:endParaRPr>
          </a:p>
          <a:p>
            <a:pPr marL="815975" lvl="1" indent="-358775" algn="l">
              <a:buClr>
                <a:srgbClr val="FF0000"/>
              </a:buClr>
              <a:buFont typeface="Wingdings" pitchFamily="2" charset="2"/>
              <a:buChar char="§"/>
            </a:pPr>
            <a:endParaRPr lang="fr-FR" sz="2400" dirty="0">
              <a:solidFill>
                <a:schemeClr val="tx1"/>
              </a:solidFill>
            </a:endParaRPr>
          </a:p>
          <a:p>
            <a:pPr marL="514350" indent="-514350" algn="l"/>
            <a:endParaRPr lang="fr-FR" sz="28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63</a:t>
            </a:fld>
            <a:endParaRPr lang="fr-BE"/>
          </a:p>
        </p:txBody>
      </p:sp>
      <p:sp>
        <p:nvSpPr>
          <p:cNvPr id="8" name="Titre 1"/>
          <p:cNvSpPr txBox="1">
            <a:spLocks/>
          </p:cNvSpPr>
          <p:nvPr/>
        </p:nvSpPr>
        <p:spPr>
          <a:xfrm>
            <a:off x="0" y="1"/>
            <a:ext cx="9144000" cy="764703"/>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2. Politique de la concurrence</a:t>
            </a:r>
          </a:p>
        </p:txBody>
      </p:sp>
    </p:spTree>
    <p:extLst>
      <p:ext uri="{BB962C8B-B14F-4D97-AF65-F5344CB8AC3E}">
        <p14:creationId xmlns:p14="http://schemas.microsoft.com/office/powerpoint/2010/main" val="116435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764704"/>
            <a:ext cx="9144000" cy="6093296"/>
          </a:xfrm>
        </p:spPr>
        <p:txBody>
          <a:bodyPr>
            <a:normAutofit/>
          </a:bodyPr>
          <a:lstStyle/>
          <a:p>
            <a:pPr marL="358775" indent="-358775" algn="l">
              <a:buClr>
                <a:srgbClr val="0070C0"/>
              </a:buClr>
              <a:buFont typeface="Wingdings" pitchFamily="2" charset="2"/>
              <a:buChar char="§"/>
            </a:pPr>
            <a:r>
              <a:rPr lang="fr-FR" sz="2600" dirty="0">
                <a:solidFill>
                  <a:schemeClr val="tx1"/>
                </a:solidFill>
              </a:rPr>
              <a:t>Une</a:t>
            </a:r>
            <a:r>
              <a:rPr lang="fr-FR" sz="2600" b="1" dirty="0">
                <a:solidFill>
                  <a:schemeClr val="tx1"/>
                </a:solidFill>
              </a:rPr>
              <a:t> </a:t>
            </a:r>
            <a:r>
              <a:rPr lang="fr-FR" sz="2600" dirty="0">
                <a:solidFill>
                  <a:schemeClr val="tx1"/>
                </a:solidFill>
              </a:rPr>
              <a:t>forme dérivée est la diffusion d’un </a:t>
            </a:r>
            <a:r>
              <a:rPr lang="fr-FR" sz="2600" b="1" dirty="0">
                <a:solidFill>
                  <a:schemeClr val="tx1"/>
                </a:solidFill>
              </a:rPr>
              <a:t>barème de prix</a:t>
            </a:r>
            <a:endParaRPr lang="fr-FR" sz="2600" dirty="0">
              <a:solidFill>
                <a:schemeClr val="tx1"/>
              </a:solidFill>
            </a:endParaRPr>
          </a:p>
          <a:p>
            <a:pPr marL="815975" lvl="1" indent="-358775" algn="l">
              <a:buClr>
                <a:srgbClr val="FF0000"/>
              </a:buClr>
              <a:buSzPct val="100000"/>
              <a:buFont typeface="Wingdings" pitchFamily="2" charset="2"/>
              <a:buChar char="§"/>
            </a:pPr>
            <a:r>
              <a:rPr lang="fr-FR" sz="2400" b="1" dirty="0">
                <a:solidFill>
                  <a:schemeClr val="tx1"/>
                </a:solidFill>
              </a:rPr>
              <a:t>Ex</a:t>
            </a:r>
            <a:r>
              <a:rPr lang="fr-FR" sz="2400" dirty="0">
                <a:solidFill>
                  <a:schemeClr val="tx1"/>
                </a:solidFill>
              </a:rPr>
              <a:t>. en FR le Conseil de la Concurrence puis l’Autorité de la Concurrence (qui l’a remplacée) ont condamné dans certaines villes l’ordre des avocats  pour avoir diffusé auprès de ces membres des barèmes de prix selon les actes ; cf. question plus générale : </a:t>
            </a:r>
            <a:r>
              <a:rPr lang="fr-FR" sz="2400" b="1" dirty="0">
                <a:solidFill>
                  <a:schemeClr val="tx1"/>
                </a:solidFill>
              </a:rPr>
              <a:t>les ordres professionnels sont ils des cartels ?</a:t>
            </a:r>
            <a:r>
              <a:rPr lang="fr-FR" sz="2400" dirty="0">
                <a:solidFill>
                  <a:schemeClr val="tx1"/>
                </a:solidFill>
              </a:rPr>
              <a:t> [cf. </a:t>
            </a:r>
            <a:r>
              <a:rPr lang="fr-FR" sz="2400" dirty="0">
                <a:solidFill>
                  <a:srgbClr val="0070C0"/>
                </a:solidFill>
              </a:rPr>
              <a:t>Dossier de TD n°4, Document 1a</a:t>
            </a:r>
            <a:r>
              <a:rPr lang="fr-FR" sz="2400" dirty="0">
                <a:solidFill>
                  <a:schemeClr val="tx1"/>
                </a:solidFill>
              </a:rPr>
              <a:t>]</a:t>
            </a:r>
          </a:p>
          <a:p>
            <a:pPr marL="358775" indent="-358775" algn="l">
              <a:buClr>
                <a:srgbClr val="0070C0"/>
              </a:buClr>
              <a:buFont typeface="Wingdings" pitchFamily="2" charset="2"/>
              <a:buChar char="§"/>
            </a:pPr>
            <a:r>
              <a:rPr lang="fr-FR" sz="2600" dirty="0">
                <a:solidFill>
                  <a:schemeClr val="tx1"/>
                </a:solidFill>
              </a:rPr>
              <a:t>La fixation de </a:t>
            </a:r>
            <a:r>
              <a:rPr lang="fr-FR" sz="2600" b="1" dirty="0">
                <a:solidFill>
                  <a:schemeClr val="tx1"/>
                </a:solidFill>
              </a:rPr>
              <a:t>quota de production </a:t>
            </a:r>
            <a:r>
              <a:rPr lang="fr-FR" sz="2600" dirty="0">
                <a:solidFill>
                  <a:schemeClr val="tx1"/>
                </a:solidFill>
              </a:rPr>
              <a:t>…. Pour limiter l’offre globale sur le marché, et maintenir ainsi des prix élevés</a:t>
            </a:r>
          </a:p>
          <a:p>
            <a:pPr marL="815975" lvl="1" indent="-358775" algn="l">
              <a:buClr>
                <a:srgbClr val="FF0000"/>
              </a:buClr>
              <a:buSzPct val="100000"/>
              <a:buFont typeface="Wingdings" pitchFamily="2" charset="2"/>
              <a:buChar char="§"/>
            </a:pPr>
            <a:r>
              <a:rPr lang="fr-FR" sz="2400" b="1" dirty="0">
                <a:solidFill>
                  <a:schemeClr val="tx1"/>
                </a:solidFill>
              </a:rPr>
              <a:t>Ex</a:t>
            </a:r>
            <a:r>
              <a:rPr lang="fr-FR" sz="2400" dirty="0">
                <a:solidFill>
                  <a:schemeClr val="tx1"/>
                </a:solidFill>
              </a:rPr>
              <a:t>. le marché du pétrole et l’OPEP</a:t>
            </a:r>
          </a:p>
          <a:p>
            <a:pPr marL="358775" indent="-358775" algn="l">
              <a:buClr>
                <a:srgbClr val="0070C0"/>
              </a:buClr>
              <a:buFont typeface="Wingdings" pitchFamily="2" charset="2"/>
              <a:buChar char="§"/>
            </a:pPr>
            <a:r>
              <a:rPr lang="fr-FR" sz="2600" dirty="0">
                <a:solidFill>
                  <a:schemeClr val="tx1"/>
                </a:solidFill>
              </a:rPr>
              <a:t>La répartition </a:t>
            </a:r>
            <a:r>
              <a:rPr lang="fr-FR" sz="2600" b="1" dirty="0">
                <a:solidFill>
                  <a:schemeClr val="tx1"/>
                </a:solidFill>
              </a:rPr>
              <a:t>géographique du marché</a:t>
            </a:r>
            <a:r>
              <a:rPr lang="fr-FR" sz="2600" dirty="0">
                <a:solidFill>
                  <a:schemeClr val="tx1"/>
                </a:solidFill>
              </a:rPr>
              <a:t> </a:t>
            </a:r>
            <a:r>
              <a:rPr lang="fr-FR" sz="2600" b="1" dirty="0">
                <a:solidFill>
                  <a:schemeClr val="tx1"/>
                </a:solidFill>
              </a:rPr>
              <a:t> </a:t>
            </a:r>
            <a:r>
              <a:rPr lang="fr-FR" sz="2600" dirty="0">
                <a:solidFill>
                  <a:schemeClr val="tx1"/>
                </a:solidFill>
              </a:rPr>
              <a:t>…. Pour établir des monopoles territoriaux</a:t>
            </a:r>
          </a:p>
          <a:p>
            <a:pPr marL="815975" lvl="1" indent="-358775" algn="l">
              <a:buClr>
                <a:srgbClr val="FF0000"/>
              </a:buClr>
              <a:buSzPct val="100000"/>
              <a:buFont typeface="Wingdings" pitchFamily="2" charset="2"/>
              <a:buChar char="§"/>
            </a:pPr>
            <a:r>
              <a:rPr lang="fr-FR" sz="2400" b="1" dirty="0">
                <a:solidFill>
                  <a:schemeClr val="tx1"/>
                </a:solidFill>
              </a:rPr>
              <a:t>Ex</a:t>
            </a:r>
            <a:r>
              <a:rPr lang="fr-FR" sz="2400" dirty="0">
                <a:solidFill>
                  <a:schemeClr val="tx1"/>
                </a:solidFill>
              </a:rPr>
              <a:t>. 1999, justice américaine 725 millions de $ d’amende pour le « cartel des vitamines » (Hoffman-La Roche et BASF)</a:t>
            </a:r>
          </a:p>
          <a:p>
            <a:pPr marL="514350" indent="-514350" algn="l"/>
            <a:endParaRPr lang="fr-FR" sz="28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64</a:t>
            </a:fld>
            <a:endParaRPr lang="fr-BE"/>
          </a:p>
        </p:txBody>
      </p:sp>
      <p:sp>
        <p:nvSpPr>
          <p:cNvPr id="8" name="Titre 1"/>
          <p:cNvSpPr txBox="1">
            <a:spLocks/>
          </p:cNvSpPr>
          <p:nvPr/>
        </p:nvSpPr>
        <p:spPr>
          <a:xfrm>
            <a:off x="0" y="1"/>
            <a:ext cx="9144000" cy="764703"/>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2. Politique de la concurrence</a:t>
            </a:r>
          </a:p>
        </p:txBody>
      </p:sp>
    </p:spTree>
    <p:extLst>
      <p:ext uri="{BB962C8B-B14F-4D97-AF65-F5344CB8AC3E}">
        <p14:creationId xmlns:p14="http://schemas.microsoft.com/office/powerpoint/2010/main" val="58654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764704"/>
            <a:ext cx="9144000" cy="6093296"/>
          </a:xfrm>
        </p:spPr>
        <p:txBody>
          <a:bodyPr>
            <a:normAutofit/>
          </a:bodyPr>
          <a:lstStyle/>
          <a:p>
            <a:pPr marL="514350" indent="-514350" algn="l"/>
            <a:r>
              <a:rPr lang="fr-FR" dirty="0">
                <a:solidFill>
                  <a:srgbClr val="0070C0"/>
                </a:solidFill>
              </a:rPr>
              <a:t>b) Les conditions propices à la collusion</a:t>
            </a:r>
          </a:p>
          <a:p>
            <a:pPr marL="358775" lvl="1" indent="-358775" algn="l">
              <a:buClr>
                <a:srgbClr val="0070C0"/>
              </a:buClr>
            </a:pPr>
            <a:r>
              <a:rPr lang="fr-FR" sz="2600" dirty="0">
                <a:solidFill>
                  <a:schemeClr val="tx1"/>
                </a:solidFill>
              </a:rPr>
              <a:t>Les ententes plus susceptibles d’apparaître quand :</a:t>
            </a:r>
          </a:p>
          <a:p>
            <a:pPr marL="358775" indent="-358775" algn="l">
              <a:buClr>
                <a:srgbClr val="0070C0"/>
              </a:buClr>
              <a:buFont typeface="Wingdings" pitchFamily="2" charset="2"/>
              <a:buChar char="§"/>
            </a:pPr>
            <a:r>
              <a:rPr lang="fr-FR" sz="2600" dirty="0">
                <a:solidFill>
                  <a:schemeClr val="tx1"/>
                </a:solidFill>
              </a:rPr>
              <a:t>Marché oligopolistique, avec barrières à l’entrée importantes</a:t>
            </a:r>
          </a:p>
          <a:p>
            <a:pPr marL="358775" indent="-358775" algn="l">
              <a:buClr>
                <a:srgbClr val="0070C0"/>
              </a:buClr>
              <a:buFont typeface="Wingdings" pitchFamily="2" charset="2"/>
              <a:buChar char="§"/>
            </a:pPr>
            <a:r>
              <a:rPr lang="fr-FR" sz="2600" dirty="0">
                <a:solidFill>
                  <a:schemeClr val="tx1"/>
                </a:solidFill>
              </a:rPr>
              <a:t>Elasticité-prix de la demande relativement faible au niveau du marché  dans son ensemble, mais forte au niveau individuel des entreprises (produit homogène)</a:t>
            </a:r>
          </a:p>
          <a:p>
            <a:pPr marL="358775" indent="-358775" algn="l">
              <a:buClr>
                <a:srgbClr val="0070C0"/>
              </a:buClr>
              <a:buFont typeface="Wingdings" pitchFamily="2" charset="2"/>
              <a:buChar char="§"/>
            </a:pPr>
            <a:r>
              <a:rPr lang="fr-FR" sz="2600" dirty="0">
                <a:solidFill>
                  <a:schemeClr val="tx1"/>
                </a:solidFill>
              </a:rPr>
              <a:t>Entreprises ont des structure de coûts semblables </a:t>
            </a:r>
          </a:p>
          <a:p>
            <a:pPr marL="358775" indent="-358775" algn="l">
              <a:buClr>
                <a:srgbClr val="0070C0"/>
              </a:buClr>
              <a:buFont typeface="Wingdings" pitchFamily="2" charset="2"/>
              <a:buChar char="§"/>
            </a:pPr>
            <a:r>
              <a:rPr lang="fr-FR" sz="2600" dirty="0">
                <a:solidFill>
                  <a:schemeClr val="tx1"/>
                </a:solidFill>
              </a:rPr>
              <a:t>Quand coûts fixes importants, et quand fluctuations de la demande peuvent êtres importantes (liées par ex. au cycle économique) </a:t>
            </a:r>
          </a:p>
          <a:p>
            <a:pPr marL="358775" indent="-358775" algn="l">
              <a:buClr>
                <a:srgbClr val="0070C0"/>
              </a:buClr>
            </a:pPr>
            <a:r>
              <a:rPr lang="fr-FR" sz="2600" dirty="0">
                <a:solidFill>
                  <a:schemeClr val="tx1"/>
                </a:solidFill>
              </a:rPr>
              <a:t>&gt;&gt;&gt; Exemple type : les produits intermédiaires (ciment, verre, acier…..)  </a:t>
            </a:r>
          </a:p>
          <a:p>
            <a:pPr marL="815975" lvl="1" indent="-358775" algn="l">
              <a:buClr>
                <a:srgbClr val="FF0000"/>
              </a:buClr>
              <a:buFont typeface="Wingdings" pitchFamily="2" charset="2"/>
              <a:buChar char="§"/>
            </a:pPr>
            <a:endParaRPr lang="fr-FR" sz="2400" dirty="0">
              <a:solidFill>
                <a:schemeClr val="tx1"/>
              </a:solidFill>
            </a:endParaRPr>
          </a:p>
          <a:p>
            <a:pPr marL="514350" indent="-514350" algn="l"/>
            <a:endParaRPr lang="fr-FR" sz="28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65</a:t>
            </a:fld>
            <a:endParaRPr lang="fr-BE" dirty="0"/>
          </a:p>
        </p:txBody>
      </p:sp>
      <p:sp>
        <p:nvSpPr>
          <p:cNvPr id="8" name="Titre 1"/>
          <p:cNvSpPr txBox="1">
            <a:spLocks/>
          </p:cNvSpPr>
          <p:nvPr/>
        </p:nvSpPr>
        <p:spPr>
          <a:xfrm>
            <a:off x="0" y="1"/>
            <a:ext cx="9144000" cy="764703"/>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2. Politique de la concurrence</a:t>
            </a:r>
          </a:p>
        </p:txBody>
      </p:sp>
    </p:spTree>
    <p:extLst>
      <p:ext uri="{BB962C8B-B14F-4D97-AF65-F5344CB8AC3E}">
        <p14:creationId xmlns:p14="http://schemas.microsoft.com/office/powerpoint/2010/main" val="154623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764704"/>
            <a:ext cx="9144000" cy="6093296"/>
          </a:xfrm>
        </p:spPr>
        <p:txBody>
          <a:bodyPr>
            <a:normAutofit/>
          </a:bodyPr>
          <a:lstStyle/>
          <a:p>
            <a:pPr marL="514350" indent="-514350" algn="l"/>
            <a:r>
              <a:rPr lang="fr-FR" dirty="0">
                <a:solidFill>
                  <a:srgbClr val="0070C0"/>
                </a:solidFill>
              </a:rPr>
              <a:t>c) La fragilité des ententes : la tentation de tricherie</a:t>
            </a:r>
          </a:p>
          <a:p>
            <a:pPr marL="358775" lvl="1" indent="-358775" algn="l">
              <a:buClr>
                <a:srgbClr val="0070C0"/>
              </a:buClr>
            </a:pPr>
            <a:r>
              <a:rPr lang="fr-FR" sz="2600" dirty="0">
                <a:solidFill>
                  <a:schemeClr val="tx1"/>
                </a:solidFill>
              </a:rPr>
              <a:t>Tentation du «</a:t>
            </a:r>
            <a:r>
              <a:rPr lang="fr-FR" sz="2600" b="1" dirty="0">
                <a:solidFill>
                  <a:schemeClr val="tx1"/>
                </a:solidFill>
              </a:rPr>
              <a:t> passager clandestin</a:t>
            </a:r>
            <a:r>
              <a:rPr lang="fr-FR" sz="2600" dirty="0">
                <a:solidFill>
                  <a:schemeClr val="tx1"/>
                </a:solidFill>
              </a:rPr>
              <a:t> »  baisser les prix pour gagner des parts de marché ; ou produire plus que son quota en profitant des prix élevés </a:t>
            </a:r>
          </a:p>
          <a:p>
            <a:pPr marL="815975" lvl="1" indent="-358775" algn="l">
              <a:buClr>
                <a:srgbClr val="FF0000"/>
              </a:buClr>
            </a:pPr>
            <a:r>
              <a:rPr lang="fr-FR" sz="2600" dirty="0">
                <a:solidFill>
                  <a:schemeClr val="tx1"/>
                </a:solidFill>
              </a:rPr>
              <a:t>&gt;&gt;&gt;&gt; </a:t>
            </a:r>
            <a:r>
              <a:rPr lang="fr-FR" sz="2600" b="1" dirty="0">
                <a:solidFill>
                  <a:schemeClr val="tx1"/>
                </a:solidFill>
              </a:rPr>
              <a:t>dilemme du prisonnier </a:t>
            </a:r>
          </a:p>
          <a:p>
            <a:pPr marL="514350" indent="-514350" algn="l"/>
            <a:endParaRPr lang="fr-FR" sz="2800" dirty="0">
              <a:solidFill>
                <a:schemeClr val="tx1"/>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66</a:t>
            </a:fld>
            <a:endParaRPr lang="fr-BE" dirty="0"/>
          </a:p>
        </p:txBody>
      </p:sp>
      <p:sp>
        <p:nvSpPr>
          <p:cNvPr id="8" name="Titre 1"/>
          <p:cNvSpPr txBox="1">
            <a:spLocks/>
          </p:cNvSpPr>
          <p:nvPr/>
        </p:nvSpPr>
        <p:spPr>
          <a:xfrm>
            <a:off x="0" y="1"/>
            <a:ext cx="9144000" cy="764703"/>
          </a:xfrm>
          <a:prstGeom prst="rect">
            <a:avLst/>
          </a:prstGeom>
          <a:solidFill>
            <a:srgbClr val="FFC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2. Politique de la concurrence</a:t>
            </a:r>
          </a:p>
        </p:txBody>
      </p:sp>
      <p:graphicFrame>
        <p:nvGraphicFramePr>
          <p:cNvPr id="6" name="Tableau 5"/>
          <p:cNvGraphicFramePr>
            <a:graphicFrameLocks noGrp="1"/>
          </p:cNvGraphicFramePr>
          <p:nvPr/>
        </p:nvGraphicFramePr>
        <p:xfrm>
          <a:off x="755576" y="3573016"/>
          <a:ext cx="6840761" cy="2306679"/>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584177">
                  <a:extLst>
                    <a:ext uri="{9D8B030D-6E8A-4147-A177-3AD203B41FA5}">
                      <a16:colId xmlns:a16="http://schemas.microsoft.com/office/drawing/2014/main" val="20003"/>
                    </a:ext>
                  </a:extLst>
                </a:gridCol>
              </a:tblGrid>
              <a:tr h="580873">
                <a:tc rowSpan="2" gridSpan="2">
                  <a:txBody>
                    <a:bodyPr/>
                    <a:lstStyle/>
                    <a:p>
                      <a:r>
                        <a:rPr lang="fr-FR" sz="2400" dirty="0">
                          <a:solidFill>
                            <a:schemeClr val="tx1"/>
                          </a:solidFill>
                        </a:rPr>
                        <a:t>Montants du profit selon qu’on respecte l’entente ou qu’on fait défection</a:t>
                      </a:r>
                      <a:endParaRPr lang="fr-FR" sz="2400" dirty="0"/>
                    </a:p>
                  </a:txBody>
                  <a:tcPr>
                    <a:solidFill>
                      <a:schemeClr val="bg1"/>
                    </a:solidFill>
                  </a:tcPr>
                </a:tc>
                <a:tc rowSpan="2" hMerge="1">
                  <a:txBody>
                    <a:bodyPr/>
                    <a:lstStyle/>
                    <a:p>
                      <a:endParaRPr lang="fr-FR" dirty="0"/>
                    </a:p>
                  </a:txBody>
                  <a:tcPr>
                    <a:solidFill>
                      <a:schemeClr val="bg1"/>
                    </a:solidFill>
                  </a:tcPr>
                </a:tc>
                <a:tc gridSpan="2">
                  <a:txBody>
                    <a:bodyPr/>
                    <a:lstStyle/>
                    <a:p>
                      <a:pPr algn="ctr"/>
                      <a:r>
                        <a:rPr lang="fr-FR" sz="2800" dirty="0">
                          <a:solidFill>
                            <a:srgbClr val="FF0000"/>
                          </a:solidFill>
                        </a:rPr>
                        <a:t>Entreprise A</a:t>
                      </a:r>
                    </a:p>
                  </a:txBody>
                  <a:tcPr>
                    <a:solidFill>
                      <a:schemeClr val="bg1">
                        <a:lumMod val="95000"/>
                      </a:schemeClr>
                    </a:solidFill>
                  </a:tcPr>
                </a:tc>
                <a:tc hMerge="1">
                  <a:txBody>
                    <a:bodyPr/>
                    <a:lstStyle/>
                    <a:p>
                      <a:endParaRPr lang="fr-FR" dirty="0"/>
                    </a:p>
                  </a:txBody>
                  <a:tcPr/>
                </a:tc>
                <a:extLst>
                  <a:ext uri="{0D108BD9-81ED-4DB2-BD59-A6C34878D82A}">
                    <a16:rowId xmlns:a16="http://schemas.microsoft.com/office/drawing/2014/main" val="10000"/>
                  </a:ext>
                </a:extLst>
              </a:tr>
              <a:tr h="605424">
                <a:tc gridSpan="2" vMerge="1">
                  <a:txBody>
                    <a:bodyPr/>
                    <a:lstStyle/>
                    <a:p>
                      <a:endParaRPr lang="fr-FR" dirty="0"/>
                    </a:p>
                  </a:txBody>
                  <a:tcPr>
                    <a:solidFill>
                      <a:schemeClr val="bg1"/>
                    </a:solidFill>
                  </a:tcPr>
                </a:tc>
                <a:tc hMerge="1" vMerge="1">
                  <a:txBody>
                    <a:bodyPr/>
                    <a:lstStyle/>
                    <a:p>
                      <a:endParaRPr lang="fr-FR" dirty="0"/>
                    </a:p>
                  </a:txBody>
                  <a:tcPr>
                    <a:solidFill>
                      <a:schemeClr val="bg1"/>
                    </a:solidFill>
                  </a:tcPr>
                </a:tc>
                <a:tc>
                  <a:txBody>
                    <a:bodyPr/>
                    <a:lstStyle/>
                    <a:p>
                      <a:r>
                        <a:rPr lang="fr-FR" sz="2400" b="1" dirty="0"/>
                        <a:t>respect</a:t>
                      </a:r>
                      <a:r>
                        <a:rPr lang="fr-FR" sz="2400" dirty="0"/>
                        <a:t>.</a:t>
                      </a:r>
                    </a:p>
                  </a:txBody>
                  <a:tcPr>
                    <a:solidFill>
                      <a:schemeClr val="bg1">
                        <a:lumMod val="95000"/>
                      </a:schemeClr>
                    </a:solidFill>
                  </a:tcPr>
                </a:tc>
                <a:tc>
                  <a:txBody>
                    <a:bodyPr/>
                    <a:lstStyle/>
                    <a:p>
                      <a:r>
                        <a:rPr lang="fr-FR" sz="2400" b="1" dirty="0"/>
                        <a:t>défection</a:t>
                      </a:r>
                      <a:endParaRPr lang="fr-FR" sz="2400" dirty="0"/>
                    </a:p>
                  </a:txBody>
                  <a:tcPr>
                    <a:solidFill>
                      <a:schemeClr val="bg1">
                        <a:lumMod val="95000"/>
                      </a:schemeClr>
                    </a:solidFill>
                  </a:tcPr>
                </a:tc>
                <a:extLst>
                  <a:ext uri="{0D108BD9-81ED-4DB2-BD59-A6C34878D82A}">
                    <a16:rowId xmlns:a16="http://schemas.microsoft.com/office/drawing/2014/main" val="10001"/>
                  </a:ext>
                </a:extLst>
              </a:tr>
              <a:tr h="512535">
                <a:tc rowSpan="2">
                  <a:txBody>
                    <a:bodyPr/>
                    <a:lstStyle/>
                    <a:p>
                      <a:pPr algn="ctr"/>
                      <a:r>
                        <a:rPr lang="fr-FR" sz="2800" b="1" dirty="0">
                          <a:solidFill>
                            <a:srgbClr val="00B050"/>
                          </a:solidFill>
                        </a:rPr>
                        <a:t>Entreprise</a:t>
                      </a:r>
                    </a:p>
                    <a:p>
                      <a:pPr algn="ctr"/>
                      <a:r>
                        <a:rPr lang="fr-FR" sz="2800" b="1" dirty="0">
                          <a:solidFill>
                            <a:srgbClr val="00B050"/>
                          </a:solidFill>
                        </a:rPr>
                        <a:t>B</a:t>
                      </a:r>
                    </a:p>
                  </a:txBody>
                  <a:tcPr>
                    <a:solidFill>
                      <a:schemeClr val="bg1">
                        <a:lumMod val="95000"/>
                      </a:schemeClr>
                    </a:solidFill>
                  </a:tcPr>
                </a:tc>
                <a:tc>
                  <a:txBody>
                    <a:bodyPr/>
                    <a:lstStyle/>
                    <a:p>
                      <a:r>
                        <a:rPr lang="fr-FR" sz="2400" b="1" dirty="0"/>
                        <a:t>respect</a:t>
                      </a:r>
                    </a:p>
                  </a:txBody>
                  <a:tcPr>
                    <a:solidFill>
                      <a:schemeClr val="bg1">
                        <a:lumMod val="95000"/>
                      </a:schemeClr>
                    </a:solidFill>
                  </a:tcPr>
                </a:tc>
                <a:tc>
                  <a:txBody>
                    <a:bodyPr/>
                    <a:lstStyle/>
                    <a:p>
                      <a:pPr algn="ctr"/>
                      <a:r>
                        <a:rPr lang="fr-FR" sz="2400" dirty="0"/>
                        <a:t>(</a:t>
                      </a:r>
                      <a:r>
                        <a:rPr lang="fr-FR" sz="2400" dirty="0">
                          <a:solidFill>
                            <a:srgbClr val="FF0000"/>
                          </a:solidFill>
                        </a:rPr>
                        <a:t>10</a:t>
                      </a:r>
                      <a:r>
                        <a:rPr lang="fr-FR" sz="2400" dirty="0"/>
                        <a:t>,</a:t>
                      </a:r>
                      <a:r>
                        <a:rPr lang="fr-FR" sz="2400" dirty="0">
                          <a:solidFill>
                            <a:srgbClr val="00B050"/>
                          </a:solidFill>
                        </a:rPr>
                        <a:t>10</a:t>
                      </a:r>
                      <a:r>
                        <a:rPr lang="fr-FR" sz="2400" dirty="0"/>
                        <a:t>)</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a:t>(</a:t>
                      </a:r>
                      <a:r>
                        <a:rPr lang="fr-FR" sz="2400" dirty="0">
                          <a:solidFill>
                            <a:srgbClr val="FF0000"/>
                          </a:solidFill>
                        </a:rPr>
                        <a:t>20</a:t>
                      </a:r>
                      <a:r>
                        <a:rPr lang="fr-FR" sz="2400" dirty="0"/>
                        <a:t>,</a:t>
                      </a:r>
                      <a:r>
                        <a:rPr lang="fr-FR" sz="2400" dirty="0">
                          <a:solidFill>
                            <a:srgbClr val="00B050"/>
                          </a:solidFill>
                        </a:rPr>
                        <a:t>0</a:t>
                      </a:r>
                      <a:r>
                        <a:rPr lang="fr-FR" sz="2400" dirty="0"/>
                        <a:t>)</a:t>
                      </a:r>
                    </a:p>
                  </a:txBody>
                  <a:tcPr>
                    <a:solidFill>
                      <a:schemeClr val="bg1">
                        <a:lumMod val="95000"/>
                      </a:schemeClr>
                    </a:solidFill>
                  </a:tcPr>
                </a:tc>
                <a:extLst>
                  <a:ext uri="{0D108BD9-81ED-4DB2-BD59-A6C34878D82A}">
                    <a16:rowId xmlns:a16="http://schemas.microsoft.com/office/drawing/2014/main" val="10002"/>
                  </a:ext>
                </a:extLst>
              </a:tr>
              <a:tr h="605424">
                <a:tc vMerge="1">
                  <a:txBody>
                    <a:bodyPr/>
                    <a:lstStyle/>
                    <a:p>
                      <a:endParaRPr lang="fr-FR" dirty="0"/>
                    </a:p>
                  </a:txBody>
                  <a:tcPr>
                    <a:solidFill>
                      <a:schemeClr val="bg1">
                        <a:lumMod val="95000"/>
                      </a:schemeClr>
                    </a:solidFill>
                  </a:tcPr>
                </a:tc>
                <a:tc>
                  <a:txBody>
                    <a:bodyPr/>
                    <a:lstStyle/>
                    <a:p>
                      <a:r>
                        <a:rPr lang="fr-FR" sz="2400" b="1" dirty="0"/>
                        <a:t>défection</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a:t>(</a:t>
                      </a:r>
                      <a:r>
                        <a:rPr lang="fr-FR" sz="2400">
                          <a:solidFill>
                            <a:srgbClr val="FF0000"/>
                          </a:solidFill>
                        </a:rPr>
                        <a:t>0</a:t>
                      </a:r>
                      <a:r>
                        <a:rPr lang="fr-FR" sz="2400"/>
                        <a:t>,</a:t>
                      </a:r>
                      <a:r>
                        <a:rPr lang="fr-FR" sz="2400">
                          <a:solidFill>
                            <a:srgbClr val="00B050"/>
                          </a:solidFill>
                        </a:rPr>
                        <a:t> 20</a:t>
                      </a:r>
                      <a:r>
                        <a:rPr lang="fr-FR" sz="2400" dirty="0"/>
                        <a:t>)</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a:t>(</a:t>
                      </a:r>
                      <a:r>
                        <a:rPr lang="fr-FR" sz="2400" dirty="0">
                          <a:solidFill>
                            <a:srgbClr val="FF0000"/>
                          </a:solidFill>
                        </a:rPr>
                        <a:t>5</a:t>
                      </a:r>
                      <a:r>
                        <a:rPr lang="fr-FR" sz="2400" dirty="0"/>
                        <a:t>,</a:t>
                      </a:r>
                      <a:r>
                        <a:rPr lang="fr-FR" sz="2400" dirty="0">
                          <a:solidFill>
                            <a:srgbClr val="00B050"/>
                          </a:solidFill>
                        </a:rPr>
                        <a:t>5</a:t>
                      </a:r>
                      <a:r>
                        <a:rPr lang="fr-FR" sz="2400" dirty="0"/>
                        <a:t>)</a:t>
                      </a:r>
                    </a:p>
                  </a:txBody>
                  <a:tcP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5061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1124744"/>
          </a:xfrm>
          <a:solidFill>
            <a:schemeClr val="bg1">
              <a:lumMod val="95000"/>
            </a:schemeClr>
          </a:solidFill>
        </p:spPr>
        <p:txBody>
          <a:bodyPr>
            <a:normAutofit/>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179512" y="1124744"/>
            <a:ext cx="8964488" cy="5733256"/>
          </a:xfrm>
        </p:spPr>
        <p:txBody>
          <a:bodyPr>
            <a:normAutofit fontScale="92500" lnSpcReduction="20000"/>
          </a:bodyPr>
          <a:lstStyle/>
          <a:p>
            <a:pPr algn="l"/>
            <a:r>
              <a:rPr lang="fr-FR" sz="2800" dirty="0">
                <a:solidFill>
                  <a:schemeClr val="tx1"/>
                </a:solidFill>
              </a:rPr>
              <a:t>Quelles conséquences pour le prix (p) et les quantités échangées (Q) sur ce marché, notamment par rapport aux valeurs d’équilibre (p*, Q*) de concurrence parfaite (</a:t>
            </a:r>
            <a:r>
              <a:rPr lang="fr-FR" sz="2800" b="1" dirty="0">
                <a:solidFill>
                  <a:schemeClr val="tx1"/>
                </a:solidFill>
              </a:rPr>
              <a:t>CP</a:t>
            </a:r>
            <a:r>
              <a:rPr lang="fr-FR" sz="2800" dirty="0">
                <a:solidFill>
                  <a:schemeClr val="tx1"/>
                </a:solidFill>
              </a:rPr>
              <a:t>) ?</a:t>
            </a:r>
          </a:p>
          <a:p>
            <a:pPr algn="l"/>
            <a:r>
              <a:rPr lang="fr-FR" sz="2800" dirty="0">
                <a:solidFill>
                  <a:schemeClr val="tx1"/>
                </a:solidFill>
              </a:rPr>
              <a:t>Même s’il n’a pas de concurrent, Le monopole n’est pas sans contrainte : quand il augmente son prix (p), les quantités vendues (Q) diminuent – plus ou moins, selon la valeur de l’élasticité de la demande par rapport au prix sur le marché</a:t>
            </a:r>
          </a:p>
          <a:p>
            <a:pPr algn="l"/>
            <a:endParaRPr lang="fr-FR" sz="3000" dirty="0">
              <a:solidFill>
                <a:schemeClr val="tx1"/>
              </a:solidFill>
            </a:endParaRPr>
          </a:p>
          <a:p>
            <a:pPr algn="l"/>
            <a:r>
              <a:rPr lang="fr-FR" sz="2800" dirty="0">
                <a:solidFill>
                  <a:schemeClr val="tx1"/>
                </a:solidFill>
              </a:rPr>
              <a:t>On montre que généralement, sur un marché soumis à un monopole, à l’équilibre Offre/Demande,  le prix du produit est supérieur (</a:t>
            </a:r>
            <a:r>
              <a:rPr lang="fr-FR" sz="2800" dirty="0" err="1">
                <a:solidFill>
                  <a:schemeClr val="tx1"/>
                </a:solidFill>
              </a:rPr>
              <a:t>p</a:t>
            </a:r>
            <a:r>
              <a:rPr lang="fr-FR" sz="2000" dirty="0" err="1">
                <a:solidFill>
                  <a:schemeClr val="tx1"/>
                </a:solidFill>
              </a:rPr>
              <a:t>mon</a:t>
            </a:r>
            <a:r>
              <a:rPr lang="fr-FR" sz="2800" dirty="0">
                <a:solidFill>
                  <a:schemeClr val="tx1"/>
                </a:solidFill>
              </a:rPr>
              <a:t> &gt; p*) et les quantités échangées sont inférieures (</a:t>
            </a:r>
            <a:r>
              <a:rPr lang="fr-FR" sz="2800" dirty="0" err="1">
                <a:solidFill>
                  <a:schemeClr val="tx1"/>
                </a:solidFill>
              </a:rPr>
              <a:t>Q</a:t>
            </a:r>
            <a:r>
              <a:rPr lang="fr-FR" sz="2000" dirty="0" err="1">
                <a:solidFill>
                  <a:schemeClr val="tx1"/>
                </a:solidFill>
              </a:rPr>
              <a:t>mon</a:t>
            </a:r>
            <a:r>
              <a:rPr lang="fr-FR" sz="2800" dirty="0">
                <a:solidFill>
                  <a:schemeClr val="tx1"/>
                </a:solidFill>
              </a:rPr>
              <a:t> &lt;Q*), à ceux dans la situation de </a:t>
            </a:r>
            <a:r>
              <a:rPr lang="fr-FR" sz="2800" b="1" dirty="0">
                <a:solidFill>
                  <a:schemeClr val="tx1"/>
                </a:solidFill>
              </a:rPr>
              <a:t>CP</a:t>
            </a:r>
            <a:r>
              <a:rPr lang="fr-FR" sz="2800" dirty="0">
                <a:solidFill>
                  <a:schemeClr val="tx1"/>
                </a:solidFill>
              </a:rPr>
              <a:t> =&gt; perte pour les demandeurs (consommateurs)</a:t>
            </a:r>
          </a:p>
          <a:p>
            <a:pPr algn="l"/>
            <a:r>
              <a:rPr lang="fr-FR" sz="2800" dirty="0">
                <a:solidFill>
                  <a:schemeClr val="tx1"/>
                </a:solidFill>
              </a:rPr>
              <a:t>&gt;&gt;&gt; cf. </a:t>
            </a:r>
            <a:r>
              <a:rPr lang="fr-FR" sz="2800" b="1" dirty="0">
                <a:solidFill>
                  <a:schemeClr val="tx1"/>
                </a:solidFill>
              </a:rPr>
              <a:t>ex.</a:t>
            </a:r>
            <a:r>
              <a:rPr lang="fr-FR" sz="2800" dirty="0">
                <a:solidFill>
                  <a:schemeClr val="tx1"/>
                </a:solidFill>
              </a:rPr>
              <a:t> numérique </a:t>
            </a:r>
            <a:r>
              <a:rPr lang="fr-FR" sz="2800" b="1" dirty="0">
                <a:solidFill>
                  <a:srgbClr val="FF0000"/>
                </a:solidFill>
              </a:rPr>
              <a:t>fichier Excel (pour le monopole, l’optimum </a:t>
            </a:r>
            <a:r>
              <a:rPr lang="fr-FR" sz="2800" b="1">
                <a:solidFill>
                  <a:srgbClr val="FF0000"/>
                </a:solidFill>
              </a:rPr>
              <a:t>se situe </a:t>
            </a:r>
            <a:r>
              <a:rPr lang="fr-FR" sz="2800" b="1" dirty="0">
                <a:solidFill>
                  <a:srgbClr val="FF0000"/>
                </a:solidFill>
              </a:rPr>
              <a:t>entre </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7</a:t>
            </a:fld>
            <a:endParaRPr lang="fr-BE"/>
          </a:p>
        </p:txBody>
      </p:sp>
      <p:sp>
        <p:nvSpPr>
          <p:cNvPr id="6" name="Titre 1"/>
          <p:cNvSpPr txBox="1">
            <a:spLocks/>
          </p:cNvSpPr>
          <p:nvPr/>
        </p:nvSpPr>
        <p:spPr>
          <a:xfrm>
            <a:off x="0" y="1"/>
            <a:ext cx="9144000" cy="1124744"/>
          </a:xfrm>
          <a:prstGeom prst="rect">
            <a:avLst/>
          </a:prstGeom>
          <a:solidFill>
            <a:schemeClr val="bg1">
              <a:lumMod val="9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spTree>
    <p:extLst>
      <p:ext uri="{BB962C8B-B14F-4D97-AF65-F5344CB8AC3E}">
        <p14:creationId xmlns:p14="http://schemas.microsoft.com/office/powerpoint/2010/main" val="413134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DBF0F7-82B7-DC04-BABD-713A50EF2759}"/>
              </a:ext>
            </a:extLst>
          </p:cNvPr>
          <p:cNvSpPr>
            <a:spLocks noGrp="1"/>
          </p:cNvSpPr>
          <p:nvPr>
            <p:ph type="title"/>
          </p:nvPr>
        </p:nvSpPr>
        <p:spPr>
          <a:xfrm>
            <a:off x="-108520" y="136525"/>
            <a:ext cx="8795320" cy="676999"/>
          </a:xfrm>
        </p:spPr>
        <p:txBody>
          <a:bodyPr>
            <a:normAutofit fontScale="90000"/>
          </a:bodyPr>
          <a:lstStyle/>
          <a:p>
            <a:r>
              <a:rPr lang="fr-FR" dirty="0"/>
              <a:t>Equilibre du monopole</a:t>
            </a:r>
          </a:p>
        </p:txBody>
      </p:sp>
      <p:pic>
        <p:nvPicPr>
          <p:cNvPr id="7" name="Espace réservé du contenu 6">
            <a:extLst>
              <a:ext uri="{FF2B5EF4-FFF2-40B4-BE49-F238E27FC236}">
                <a16:creationId xmlns:a16="http://schemas.microsoft.com/office/drawing/2014/main" id="{840B54D3-A3B1-653E-A4D2-540C9DD510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03" y="592695"/>
            <a:ext cx="8472273" cy="5788363"/>
          </a:xfrm>
        </p:spPr>
      </p:pic>
      <p:sp>
        <p:nvSpPr>
          <p:cNvPr id="5" name="Espace réservé du numéro de diapositive 4">
            <a:extLst>
              <a:ext uri="{FF2B5EF4-FFF2-40B4-BE49-F238E27FC236}">
                <a16:creationId xmlns:a16="http://schemas.microsoft.com/office/drawing/2014/main" id="{FCD36733-BC46-9311-030E-F7C211149163}"/>
              </a:ext>
            </a:extLst>
          </p:cNvPr>
          <p:cNvSpPr>
            <a:spLocks noGrp="1"/>
          </p:cNvSpPr>
          <p:nvPr>
            <p:ph type="sldNum" sz="quarter" idx="12"/>
          </p:nvPr>
        </p:nvSpPr>
        <p:spPr/>
        <p:txBody>
          <a:bodyPr/>
          <a:lstStyle/>
          <a:p>
            <a:fld id="{CF4668DC-857F-487D-BFFA-8C0CA5037977}" type="slidenum">
              <a:rPr lang="fr-BE" smtClean="0"/>
              <a:pPr/>
              <a:t>8</a:t>
            </a:fld>
            <a:endParaRPr lang="fr-BE"/>
          </a:p>
        </p:txBody>
      </p:sp>
      <p:sp>
        <p:nvSpPr>
          <p:cNvPr id="8" name="ZoneTexte 7">
            <a:extLst>
              <a:ext uri="{FF2B5EF4-FFF2-40B4-BE49-F238E27FC236}">
                <a16:creationId xmlns:a16="http://schemas.microsoft.com/office/drawing/2014/main" id="{13400E49-7437-3966-7BFA-9745584C83E7}"/>
              </a:ext>
            </a:extLst>
          </p:cNvPr>
          <p:cNvSpPr txBox="1"/>
          <p:nvPr/>
        </p:nvSpPr>
        <p:spPr>
          <a:xfrm>
            <a:off x="7092280" y="1223864"/>
            <a:ext cx="1907704" cy="400110"/>
          </a:xfrm>
          <a:prstGeom prst="rect">
            <a:avLst/>
          </a:prstGeom>
          <a:noFill/>
        </p:spPr>
        <p:txBody>
          <a:bodyPr wrap="square" rtlCol="0">
            <a:spAutoFit/>
          </a:bodyPr>
          <a:lstStyle/>
          <a:p>
            <a:r>
              <a:rPr lang="fr-FR" sz="2000" dirty="0">
                <a:solidFill>
                  <a:srgbClr val="0070C0"/>
                </a:solidFill>
              </a:rPr>
              <a:t>Courbe d’offre</a:t>
            </a:r>
          </a:p>
        </p:txBody>
      </p:sp>
      <p:sp>
        <p:nvSpPr>
          <p:cNvPr id="9" name="ZoneTexte 8">
            <a:extLst>
              <a:ext uri="{FF2B5EF4-FFF2-40B4-BE49-F238E27FC236}">
                <a16:creationId xmlns:a16="http://schemas.microsoft.com/office/drawing/2014/main" id="{68B84717-E04B-AD8F-D878-F07EE537EE48}"/>
              </a:ext>
            </a:extLst>
          </p:cNvPr>
          <p:cNvSpPr txBox="1"/>
          <p:nvPr/>
        </p:nvSpPr>
        <p:spPr>
          <a:xfrm>
            <a:off x="6948264" y="4005064"/>
            <a:ext cx="2195736" cy="369332"/>
          </a:xfrm>
          <a:prstGeom prst="rect">
            <a:avLst/>
          </a:prstGeom>
          <a:noFill/>
        </p:spPr>
        <p:txBody>
          <a:bodyPr wrap="square" rtlCol="0">
            <a:spAutoFit/>
          </a:bodyPr>
          <a:lstStyle/>
          <a:p>
            <a:r>
              <a:rPr lang="fr-FR" dirty="0">
                <a:solidFill>
                  <a:srgbClr val="FF0000"/>
                </a:solidFill>
              </a:rPr>
              <a:t>Courbe de demande</a:t>
            </a:r>
          </a:p>
        </p:txBody>
      </p:sp>
    </p:spTree>
    <p:extLst>
      <p:ext uri="{BB962C8B-B14F-4D97-AF65-F5344CB8AC3E}">
        <p14:creationId xmlns:p14="http://schemas.microsoft.com/office/powerpoint/2010/main" val="1830764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1124744"/>
          </a:xfrm>
          <a:solidFill>
            <a:schemeClr val="bg1">
              <a:lumMod val="95000"/>
            </a:schemeClr>
          </a:solidFill>
        </p:spPr>
        <p:txBody>
          <a:bodyPr>
            <a:normAutofit/>
          </a:bodyPr>
          <a:lstStyle/>
          <a:p>
            <a:r>
              <a:rPr lang="fr-FR" b="1" cap="small" dirty="0">
                <a:solidFill>
                  <a:srgbClr val="0070C0"/>
                </a:solidFill>
              </a:rPr>
              <a:t>1. demande et offre en fonction du prix</a:t>
            </a:r>
          </a:p>
        </p:txBody>
      </p:sp>
      <p:sp>
        <p:nvSpPr>
          <p:cNvPr id="3" name="Sous-titre 2"/>
          <p:cNvSpPr>
            <a:spLocks noGrp="1"/>
          </p:cNvSpPr>
          <p:nvPr>
            <p:ph type="subTitle" idx="1"/>
          </p:nvPr>
        </p:nvSpPr>
        <p:spPr>
          <a:xfrm>
            <a:off x="179512" y="1124744"/>
            <a:ext cx="8964488" cy="5733256"/>
          </a:xfrm>
        </p:spPr>
        <p:txBody>
          <a:bodyPr>
            <a:normAutofit/>
          </a:bodyPr>
          <a:lstStyle/>
          <a:p>
            <a:pPr marL="514350" indent="-514350" algn="l"/>
            <a:r>
              <a:rPr lang="fr-FR" sz="3500" dirty="0">
                <a:solidFill>
                  <a:srgbClr val="0070C0"/>
                </a:solidFill>
              </a:rPr>
              <a:t>b) La situation d’oligopole</a:t>
            </a:r>
          </a:p>
          <a:p>
            <a:pPr marL="514350" indent="-514350" algn="l"/>
            <a:r>
              <a:rPr lang="fr-FR" sz="2800" dirty="0">
                <a:solidFill>
                  <a:schemeClr val="tx1"/>
                </a:solidFill>
              </a:rPr>
              <a:t>Situation d’oligopole quand un petit nombre d’entreprises se partagent le marché : est-ce qu’on est plus proche du monopole ou de la </a:t>
            </a:r>
            <a:r>
              <a:rPr lang="fr-FR" sz="2800" b="1" dirty="0">
                <a:solidFill>
                  <a:schemeClr val="tx1"/>
                </a:solidFill>
              </a:rPr>
              <a:t>CP</a:t>
            </a:r>
            <a:r>
              <a:rPr lang="fr-FR" sz="2800" dirty="0">
                <a:solidFill>
                  <a:schemeClr val="tx1"/>
                </a:solidFill>
              </a:rPr>
              <a:t> ?  Tout dépend du degré de la concurrence que se livrent les  entreprises =&gt; celles-ci doivent avoir des  </a:t>
            </a:r>
            <a:r>
              <a:rPr lang="fr-FR" sz="2800" b="1" dirty="0">
                <a:solidFill>
                  <a:schemeClr val="tx1"/>
                </a:solidFill>
              </a:rPr>
              <a:t>comportements stratégiques</a:t>
            </a:r>
            <a:r>
              <a:rPr lang="fr-FR" sz="2800" dirty="0">
                <a:solidFill>
                  <a:schemeClr val="tx1"/>
                </a:solidFill>
              </a:rPr>
              <a:t> : sont obligées de tenir compte du comportement de leur(s) concurrent(s) (ce qui n’est le cas ni en </a:t>
            </a:r>
            <a:r>
              <a:rPr lang="fr-FR" sz="2800" b="1" dirty="0">
                <a:solidFill>
                  <a:schemeClr val="tx1"/>
                </a:solidFill>
              </a:rPr>
              <a:t>CP</a:t>
            </a:r>
            <a:r>
              <a:rPr lang="fr-FR" sz="2800" dirty="0">
                <a:solidFill>
                  <a:schemeClr val="tx1"/>
                </a:solidFill>
              </a:rPr>
              <a:t>, ni en </a:t>
            </a:r>
            <a:r>
              <a:rPr lang="fr-FR" sz="2800" b="1" dirty="0">
                <a:solidFill>
                  <a:schemeClr val="tx1"/>
                </a:solidFill>
              </a:rPr>
              <a:t>MONO</a:t>
            </a:r>
            <a:r>
              <a:rPr lang="fr-FR" sz="2800" dirty="0">
                <a:solidFill>
                  <a:schemeClr val="tx1"/>
                </a:solidFill>
              </a:rPr>
              <a:t>)</a:t>
            </a:r>
          </a:p>
          <a:p>
            <a:pPr marL="514350" indent="-514350" algn="l"/>
            <a:r>
              <a:rPr lang="fr-FR" sz="2800" dirty="0">
                <a:solidFill>
                  <a:schemeClr val="tx1"/>
                </a:solidFill>
              </a:rPr>
              <a:t>Outil pour étudier ces comportements : </a:t>
            </a:r>
            <a:r>
              <a:rPr lang="fr-FR" sz="2800" b="1" dirty="0">
                <a:solidFill>
                  <a:schemeClr val="tx1"/>
                </a:solidFill>
              </a:rPr>
              <a:t>la théorie des jeux</a:t>
            </a:r>
          </a:p>
          <a:p>
            <a:pPr marL="514350" indent="-514350" algn="l"/>
            <a:r>
              <a:rPr lang="fr-FR" sz="2800" dirty="0">
                <a:solidFill>
                  <a:schemeClr val="tx1"/>
                </a:solidFill>
              </a:rPr>
              <a:t>Cas beaucoup étudié : le « duopole » (</a:t>
            </a:r>
            <a:r>
              <a:rPr lang="fr-FR" sz="2800" b="1" dirty="0">
                <a:solidFill>
                  <a:schemeClr val="tx1"/>
                </a:solidFill>
              </a:rPr>
              <a:t>ex</a:t>
            </a:r>
            <a:r>
              <a:rPr lang="fr-FR" sz="2800" dirty="0">
                <a:solidFill>
                  <a:schemeClr val="tx1"/>
                </a:solidFill>
              </a:rPr>
              <a:t>. Airbus contre Boeing…)</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9</a:t>
            </a:fld>
            <a:endParaRPr lang="fr-BE"/>
          </a:p>
        </p:txBody>
      </p:sp>
      <p:sp>
        <p:nvSpPr>
          <p:cNvPr id="6" name="Titre 1"/>
          <p:cNvSpPr txBox="1">
            <a:spLocks/>
          </p:cNvSpPr>
          <p:nvPr/>
        </p:nvSpPr>
        <p:spPr>
          <a:xfrm>
            <a:off x="0" y="1"/>
            <a:ext cx="9144000" cy="1124744"/>
          </a:xfrm>
          <a:prstGeom prst="rect">
            <a:avLst/>
          </a:prstGeom>
          <a:solidFill>
            <a:schemeClr val="bg1">
              <a:lumMod val="9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small" spc="0" normalizeH="0" baseline="0" noProof="0" dirty="0">
                <a:ln>
                  <a:noFill/>
                </a:ln>
                <a:solidFill>
                  <a:srgbClr val="0070C0"/>
                </a:solidFill>
                <a:effectLst/>
                <a:uLnTx/>
                <a:uFillTx/>
                <a:latin typeface="+mj-lt"/>
                <a:ea typeface="+mj-ea"/>
                <a:cs typeface="+mj-cs"/>
              </a:rPr>
              <a:t>1. La concurrence imparfaite</a:t>
            </a:r>
          </a:p>
        </p:txBody>
      </p:sp>
    </p:spTree>
    <p:extLst>
      <p:ext uri="{BB962C8B-B14F-4D97-AF65-F5344CB8AC3E}">
        <p14:creationId xmlns:p14="http://schemas.microsoft.com/office/powerpoint/2010/main" val="3190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3391</TotalTime>
  <Words>6653</Words>
  <Application>Microsoft Office PowerPoint</Application>
  <PresentationFormat>Affichage à l'écran (4:3)</PresentationFormat>
  <Paragraphs>503</Paragraphs>
  <Slides>66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66</vt:i4>
      </vt:variant>
    </vt:vector>
  </HeadingPairs>
  <TitlesOfParts>
    <vt:vector size="70" baseType="lpstr">
      <vt:lpstr>Arial</vt:lpstr>
      <vt:lpstr>Calibri</vt:lpstr>
      <vt:lpstr>Wingdings</vt:lpstr>
      <vt:lpstr>Thème Office</vt:lpstr>
      <vt:lpstr>Présentation PowerPoint</vt:lpstr>
      <vt:lpstr>Introduction</vt:lpstr>
      <vt:lpstr>Introduction</vt:lpstr>
      <vt:lpstr>Introduction</vt:lpstr>
      <vt:lpstr>1. La concurrence imparfaite</vt:lpstr>
      <vt:lpstr>1. demande et offre en fonction du prix</vt:lpstr>
      <vt:lpstr>1. demande et offre en fonction du prix</vt:lpstr>
      <vt:lpstr>Equilibre du monopole</vt:lpstr>
      <vt:lpstr>1. demande et offre en fonction du prix</vt:lpstr>
      <vt:lpstr>1. demande et offre en fonction du prix</vt:lpstr>
      <vt:lpstr>1. demande et offre en fonction du prix</vt:lpstr>
      <vt:lpstr>1. demande et offre en fonction du prix</vt:lpstr>
      <vt:lpstr>Rappels</vt:lpstr>
      <vt:lpstr>Présentation PowerPoint</vt:lpstr>
      <vt:lpstr>Rappels</vt:lpstr>
      <vt:lpstr>Rappels</vt:lpstr>
      <vt:lpstr>Rappels</vt:lpstr>
      <vt:lpstr>1. demande et offre en fonction du prix</vt:lpstr>
      <vt:lpstr>1. demande et offre en fonction du prix</vt:lpstr>
      <vt:lpstr>Présentation PowerPoint</vt:lpstr>
      <vt:lpstr>1. demande et offre en fonction du prix</vt:lpstr>
      <vt:lpstr>1. demande et offre en fonction du prix</vt:lpstr>
      <vt:lpstr>1. demande et offre en fonction du prix</vt:lpstr>
      <vt:lpstr>1. demande et offre en fonction du prix</vt:lpstr>
      <vt:lpstr>1. demande et offre en fonction du prix</vt:lpstr>
      <vt:lpstr>Présentation PowerPoint</vt:lpstr>
      <vt:lpstr>1. demande et offre en fonction du prix</vt:lpstr>
      <vt:lpstr>1. demande et offre en fonction du prix</vt:lpstr>
      <vt:lpstr>1. demande et offre en fonction du prix</vt:lpstr>
      <vt:lpstr>1. demande et offre en fonction du prix</vt:lpstr>
      <vt:lpstr>Présentation PowerPoint</vt:lpstr>
      <vt:lpstr>Présentation PowerPoint</vt:lpstr>
      <vt:lpstr>1. demande et offre en fonction du prix</vt:lpstr>
      <vt:lpstr>1. demande et offre en fonction du prix</vt:lpstr>
      <vt:lpstr>1. demande et offre en fonction du prix</vt:lpstr>
      <vt:lpstr>1. demande et offre en fonction du prix</vt:lpstr>
      <vt:lpstr>1. demande et offre en fonction du prix</vt:lpstr>
      <vt:lpstr>1. demande et offre en fonction du prix</vt:lpstr>
      <vt:lpstr>1. demande et offre en fonction du prix</vt:lpstr>
      <vt:lpstr>1. demande et offre en fonction du prix</vt:lpstr>
      <vt:lpstr>1. demande et offre en fonction du prix</vt:lpstr>
      <vt:lpstr>1. demande et offre en fonction du prix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 demande et offre en fonction du prix</vt:lpstr>
      <vt:lpstr>Présentation PowerPoint</vt:lpstr>
      <vt:lpstr>Présentation PowerPoint</vt:lpstr>
      <vt:lpstr>2. Politique de la concurrence</vt:lpstr>
      <vt:lpstr>Présentation PowerPoint</vt:lpstr>
      <vt:lpstr>2. Politique de la concurrence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Sophie HARNAY</dc:creator>
  <cp:lastModifiedBy>Jerome Gautie</cp:lastModifiedBy>
  <cp:revision>151</cp:revision>
  <cp:lastPrinted>2019-09-12T15:13:30Z</cp:lastPrinted>
  <dcterms:modified xsi:type="dcterms:W3CDTF">2024-04-01T13:47:59Z</dcterms:modified>
</cp:coreProperties>
</file>