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0680700" cy="75565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34" y="90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12/16/2020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36314" y="-182190"/>
            <a:ext cx="10680700" cy="754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5814" y="3922266"/>
            <a:ext cx="8989833" cy="62453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CA" sz="32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LE CHEF D’ŒUVRE EN CAP et BACCALAUREAT</a:t>
            </a:r>
          </a:p>
          <a:p>
            <a:pPr algn="ctr">
              <a:lnSpc>
                <a:spcPts val="2300"/>
              </a:lnSpc>
            </a:pPr>
            <a:endParaRPr lang="en-CA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1" name="TextBox 2"/>
          <p:cNvSpPr txBox="1"/>
          <p:nvPr/>
        </p:nvSpPr>
        <p:spPr>
          <a:xfrm>
            <a:off x="1447800" y="2235200"/>
            <a:ext cx="9232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3) Le suivi et l’évaluation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05000" y="2654300"/>
            <a:ext cx="8775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3.2) L’évaluation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47800" y="31496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  Idées majeures 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47800" y="3454400"/>
            <a:ext cx="9232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99" smtClean="0">
                <a:solidFill>
                  <a:srgbClr val="000000"/>
                </a:solidFill>
                <a:latin typeface="Times New Roman"/>
                <a:cs typeface="Times New Roman"/>
              </a:rPr>
              <a:t>-  Les candidats sont sensibilisés à l'oral de présentation et préparés</a:t>
            </a:r>
          </a:p>
          <a:p>
            <a:pPr>
              <a:lnSpc>
                <a:spcPts val="207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27200" y="3721100"/>
            <a:ext cx="89535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99" smtClean="0">
                <a:solidFill>
                  <a:srgbClr val="000000"/>
                </a:solidFill>
                <a:latin typeface="Times New Roman"/>
                <a:cs typeface="Times New Roman"/>
              </a:rPr>
              <a:t>progressivement par les équipes pédagogiques tout au long de leur cursus</a:t>
            </a:r>
          </a:p>
          <a:p>
            <a:pPr>
              <a:lnSpc>
                <a:spcPts val="207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47800" y="4000500"/>
            <a:ext cx="3492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-  Cadrage 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054600" y="4216400"/>
            <a:ext cx="55118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2032000" algn="l"/>
              </a:tabLst>
            </a:pPr>
            <a:r>
              <a:rPr lang="en-CA" sz="1673" spc="-20" smtClean="0">
                <a:solidFill>
                  <a:srgbClr val="FFFFFF"/>
                </a:solidFill>
                <a:latin typeface="Times New Roman"/>
                <a:cs typeface="Times New Roman"/>
              </a:rPr>
              <a:t>CAP</a:t>
            </a:r>
            <a:r>
              <a:rPr lang="en-CA" sz="1673" spc="-30" smtClean="0">
                <a:solidFill>
                  <a:srgbClr val="FFFFFF"/>
                </a:solidFill>
                <a:latin typeface="Times New Roman"/>
                <a:cs typeface="Times New Roman"/>
              </a:rPr>
              <a:t>	BAC</a:t>
            </a:r>
          </a:p>
          <a:p>
            <a:pPr>
              <a:lnSpc>
                <a:spcPts val="144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022600" y="4521200"/>
            <a:ext cx="1917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673" smtClean="0">
                <a:solidFill>
                  <a:srgbClr val="000000"/>
                </a:solidFill>
                <a:latin typeface="Times New Roman"/>
                <a:cs typeface="Times New Roman"/>
              </a:rPr>
              <a:t>Supports</a:t>
            </a:r>
          </a:p>
          <a:p>
            <a:pPr>
              <a:lnSpc>
                <a:spcPts val="207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022600" y="5105400"/>
            <a:ext cx="1917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673" spc="-10" smtClean="0">
                <a:solidFill>
                  <a:srgbClr val="000000"/>
                </a:solidFill>
                <a:latin typeface="Times New Roman"/>
                <a:cs typeface="Times New Roman"/>
              </a:rPr>
              <a:t>Evaluateurs</a:t>
            </a:r>
          </a:p>
          <a:p>
            <a:pPr>
              <a:lnSpc>
                <a:spcPts val="207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022600" y="5511800"/>
            <a:ext cx="1917700" cy="635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673" smtClean="0">
                <a:solidFill>
                  <a:srgbClr val="000000"/>
                </a:solidFill>
                <a:latin typeface="Times New Roman"/>
                <a:cs typeface="Times New Roman"/>
              </a:rPr>
              <a:t>Modalités</a:t>
            </a:r>
            <a:r>
              <a:rPr lang="en-CA" sz="17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799" smtClean="0">
                <a:solidFill>
                  <a:srgbClr val="000000"/>
                </a:solidFill>
                <a:latin typeface="Times New Roman"/>
              </a:rPr>
            </a:br>
            <a:r>
              <a:rPr lang="en-CA" sz="1673" smtClean="0">
                <a:solidFill>
                  <a:srgbClr val="000000"/>
                </a:solidFill>
                <a:latin typeface="Times New Roman"/>
                <a:cs typeface="Times New Roman"/>
              </a:rPr>
              <a:t>évaluation</a:t>
            </a:r>
          </a:p>
          <a:p>
            <a:pPr>
              <a:lnSpc>
                <a:spcPts val="2160"/>
              </a:lnSpc>
            </a:pPr>
            <a:endParaRPr lang="en-CA" sz="1799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054600" y="4508500"/>
            <a:ext cx="19177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048" smtClean="0">
                <a:solidFill>
                  <a:srgbClr val="000000"/>
                </a:solidFill>
                <a:latin typeface="Times New Roman"/>
                <a:cs typeface="Times New Roman"/>
              </a:rPr>
              <a:t>Le candidat peut s'appuyer sur</a:t>
            </a:r>
            <a:r>
              <a:rPr lang="en-CA" sz="11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4" smtClean="0">
                <a:solidFill>
                  <a:srgbClr val="000000"/>
                </a:solidFill>
                <a:latin typeface="Times New Roman"/>
              </a:rPr>
            </a:br>
            <a:r>
              <a:rPr lang="en-CA" sz="1048" smtClean="0">
                <a:solidFill>
                  <a:srgbClr val="000000"/>
                </a:solidFill>
                <a:latin typeface="Times New Roman"/>
                <a:cs typeface="Times New Roman"/>
              </a:rPr>
              <a:t>un support de cinq pages recto</a:t>
            </a:r>
            <a:r>
              <a:rPr lang="en-CA" sz="11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4" smtClean="0">
                <a:solidFill>
                  <a:srgbClr val="000000"/>
                </a:solidFill>
                <a:latin typeface="Times New Roman"/>
              </a:rPr>
            </a:br>
            <a:r>
              <a:rPr lang="en-CA" sz="1048" smtClean="0">
                <a:solidFill>
                  <a:srgbClr val="000000"/>
                </a:solidFill>
                <a:latin typeface="Times New Roman"/>
                <a:cs typeface="Times New Roman"/>
              </a:rPr>
              <a:t>maximum</a:t>
            </a:r>
          </a:p>
          <a:p>
            <a:pPr>
              <a:lnSpc>
                <a:spcPts val="1315"/>
              </a:lnSpc>
            </a:pPr>
            <a:endParaRPr lang="en-CA" sz="1104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054600" y="5105400"/>
            <a:ext cx="1917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2 enseignants EP/EG dont un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ayant suivi le projet</a:t>
            </a:r>
          </a:p>
          <a:p>
            <a:pPr>
              <a:lnSpc>
                <a:spcPts val="125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054600" y="5524500"/>
            <a:ext cx="1917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Durée 10’ (5’+5’)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5054600" y="5676900"/>
            <a:ext cx="1917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Coef 0,5 en CC + 0,5 ponctuel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Donc Coef 1 sur EP2</a:t>
            </a:r>
          </a:p>
          <a:p>
            <a:pPr>
              <a:lnSpc>
                <a:spcPts val="125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086600" y="4508500"/>
            <a:ext cx="3479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Le candidat peut s'appuyer sur un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support de cinq pages recto</a:t>
            </a:r>
          </a:p>
          <a:p>
            <a:pPr>
              <a:lnSpc>
                <a:spcPts val="126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086600" y="4838700"/>
            <a:ext cx="3479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maximum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7086600" y="5105400"/>
            <a:ext cx="3479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2 enseignants EP/EG dont un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ayant suivi le projet</a:t>
            </a:r>
          </a:p>
          <a:p>
            <a:pPr>
              <a:lnSpc>
                <a:spcPts val="125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086600" y="5524500"/>
            <a:ext cx="3479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Durée 15’ (5’+10’)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086600" y="5676900"/>
            <a:ext cx="34798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Coef 0,5 en CC + 0,5 ponctuel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Le chef d’œuvre n’est pas une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UC, l’écart de points &lt;ou &gt; à 10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03" smtClean="0">
                <a:solidFill>
                  <a:srgbClr val="000000"/>
                </a:solidFill>
                <a:latin typeface="Times New Roman"/>
                <a:cs typeface="Times New Roman"/>
              </a:rPr>
              <a:t>est affecté du Coef 2</a:t>
            </a:r>
          </a:p>
          <a:p>
            <a:pPr>
              <a:lnSpc>
                <a:spcPts val="126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3086100" y="1638300"/>
            <a:ext cx="75946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79" spc="-10" smtClean="0">
                <a:solidFill>
                  <a:srgbClr val="000000"/>
                </a:solidFill>
                <a:latin typeface="Times New Roman"/>
                <a:cs typeface="Times New Roman"/>
              </a:rPr>
              <a:t>Grille d’évaluation pour l’oral en CAP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730500" y="2501900"/>
            <a:ext cx="609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Capacités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0" y="2501900"/>
            <a:ext cx="1587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Critères présents dans l’arrêté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912100" y="2501900"/>
            <a:ext cx="1473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Proposition de pondération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610100" y="2794000"/>
            <a:ext cx="31623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Identifie clairement, précise et restitue objectivement des points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610100" y="2959100"/>
            <a:ext cx="3035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suivants : objectifs du projet, étapes, acteurs, part individuelle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98600" y="3111500"/>
            <a:ext cx="2997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Relater la démarche utilisée pour conduire à la réalisation du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chef-d’œuvre : objectifs, étapes, acteurs et partenaires, part</a:t>
            </a:r>
          </a:p>
          <a:p>
            <a:pPr>
              <a:lnSpc>
                <a:spcPts val="135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120900" y="3479800"/>
            <a:ext cx="2374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individuelle investie dans le projet.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610100" y="3136900"/>
            <a:ext cx="5956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investie dans le projet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610100" y="3289300"/>
            <a:ext cx="5956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3848100" algn="l"/>
              </a:tabLst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Hiérarchise correctement des informations délivrées pour</a:t>
            </a:r>
            <a:r>
              <a:rPr lang="en-CA" sz="8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	30%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introduire le sujet</a:t>
            </a:r>
          </a:p>
          <a:p>
            <a:pPr>
              <a:lnSpc>
                <a:spcPts val="135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610100" y="3644900"/>
            <a:ext cx="5956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Identifie des difficultés rencontrées et de la manière dont elles ont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été dépassées ou non</a:t>
            </a:r>
          </a:p>
          <a:p>
            <a:pPr>
              <a:lnSpc>
                <a:spcPts val="135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610100" y="4038600"/>
            <a:ext cx="60706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Met en avant des aspects positifs ou présentant des difficultés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409700" y="4178300"/>
            <a:ext cx="3124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952500" algn="l"/>
              </a:tabLst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Apprécier les points forts et les points faibles du chef-d’œuvre et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	de la démarche adoptée.</a:t>
            </a:r>
          </a:p>
          <a:p>
            <a:pPr>
              <a:lnSpc>
                <a:spcPts val="135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562100" y="4711700"/>
            <a:ext cx="29718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1181100" algn="l"/>
              </a:tabLst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Faire ressortir la valeur ou l’intérêt que présente son chef-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	d’œuvre.</a:t>
            </a:r>
          </a:p>
          <a:p>
            <a:pPr>
              <a:lnSpc>
                <a:spcPts val="135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610100" y="4241800"/>
            <a:ext cx="59563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  <a:tabLst>
                <a:tab pos="3848100" algn="l"/>
              </a:tabLst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rencontrées au long du projet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	25%</a:t>
            </a:r>
          </a:p>
          <a:p>
            <a:pPr>
              <a:lnSpc>
                <a:spcPts val="730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610100" y="4381500"/>
            <a:ext cx="5956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Met en exergue de la pertinence du chef d'œuvre par rapport à la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filière métier du candidat</a:t>
            </a:r>
          </a:p>
          <a:p>
            <a:pPr>
              <a:lnSpc>
                <a:spcPts val="1100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610100" y="4838700"/>
            <a:ext cx="5956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3848100" algn="l"/>
              </a:tabLst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Emet d'un avis ou ressenti personnel sur le chef d'œuvre entrepris</a:t>
            </a:r>
            <a:r>
              <a:rPr lang="en-CA" sz="854" spc="-10" smtClean="0">
                <a:solidFill>
                  <a:srgbClr val="000000"/>
                </a:solidFill>
                <a:latin typeface="Times New Roman"/>
                <a:cs typeface="Times New Roman"/>
              </a:rPr>
              <a:t>	25%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610100" y="5194300"/>
            <a:ext cx="60706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Présente avec clarté et utilise avec pertinence des termes (1)</a:t>
            </a:r>
          </a:p>
          <a:p>
            <a:pPr>
              <a:lnSpc>
                <a:spcPts val="1035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854200" y="5359400"/>
            <a:ext cx="2362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FFFFFF"/>
                </a:solidFill>
                <a:latin typeface="Times New Roman"/>
                <a:cs typeface="Times New Roman"/>
              </a:rPr>
              <a:t>S’adapter à ses interlocuteurs et à la situation.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8458200" y="5359400"/>
            <a:ext cx="355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20%</a:t>
            </a:r>
          </a:p>
          <a:p>
            <a:pPr>
              <a:lnSpc>
                <a:spcPts val="1035"/>
              </a:lnSpc>
            </a:pPr>
            <a:endParaRPr lang="en-CA" sz="854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610100" y="5435600"/>
            <a:ext cx="6070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Respecte des consignes données sur le contenu exigé de la</a:t>
            </a:r>
            <a:r>
              <a:rPr lang="en-CA" sz="89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899" smtClean="0">
                <a:solidFill>
                  <a:srgbClr val="000000"/>
                </a:solidFill>
                <a:latin typeface="Times New Roman"/>
              </a:rPr>
            </a:br>
            <a:r>
              <a:rPr lang="en-CA" sz="854" smtClean="0">
                <a:solidFill>
                  <a:srgbClr val="000000"/>
                </a:solidFill>
                <a:latin typeface="Times New Roman"/>
                <a:cs typeface="Times New Roman"/>
              </a:rPr>
              <a:t>présentation</a:t>
            </a:r>
          </a:p>
          <a:p>
            <a:pPr>
              <a:lnSpc>
                <a:spcPts val="1300"/>
              </a:lnSpc>
            </a:pPr>
            <a:endParaRPr lang="en-CA" sz="899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3073400" y="1638300"/>
            <a:ext cx="76073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279" spc="-10" smtClean="0">
                <a:solidFill>
                  <a:srgbClr val="000000"/>
                </a:solidFill>
                <a:latin typeface="Times New Roman"/>
                <a:cs typeface="Times New Roman"/>
              </a:rPr>
              <a:t>Grille d’évaluation pour l’oral en BAC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19200" y="2260600"/>
            <a:ext cx="711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lang="en-CA" sz="926" smtClean="0">
                <a:solidFill>
                  <a:srgbClr val="FFFFFF"/>
                </a:solidFill>
                <a:latin typeface="Times New Roman"/>
                <a:cs typeface="Times New Roman"/>
              </a:rPr>
              <a:t>Capacités</a:t>
            </a:r>
          </a:p>
          <a:p>
            <a:pPr>
              <a:lnSpc>
                <a:spcPts val="1090"/>
              </a:lnSpc>
            </a:pPr>
            <a:endParaRPr lang="en-CA" sz="92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40200" y="2260600"/>
            <a:ext cx="18542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lang="en-CA" sz="926" smtClean="0">
                <a:solidFill>
                  <a:srgbClr val="FFFFFF"/>
                </a:solidFill>
                <a:latin typeface="Times New Roman"/>
                <a:cs typeface="Times New Roman"/>
              </a:rPr>
              <a:t>Critères présents dans l'arrêté</a:t>
            </a:r>
          </a:p>
          <a:p>
            <a:pPr>
              <a:lnSpc>
                <a:spcPts val="1090"/>
              </a:lnSpc>
            </a:pPr>
            <a:endParaRPr lang="en-CA" sz="92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636000" y="2260600"/>
            <a:ext cx="850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lang="en-CA" sz="926" smtClean="0">
                <a:solidFill>
                  <a:srgbClr val="FFFFFF"/>
                </a:solidFill>
                <a:latin typeface="Times New Roman"/>
                <a:cs typeface="Times New Roman"/>
              </a:rPr>
              <a:t>Pondération</a:t>
            </a:r>
          </a:p>
          <a:p>
            <a:pPr>
              <a:lnSpc>
                <a:spcPts val="1090"/>
              </a:lnSpc>
            </a:pPr>
            <a:endParaRPr lang="en-CA" sz="92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19200" y="2413000"/>
            <a:ext cx="2806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Capacité à restituer le travail mené dans le cadre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de la réalisation du chef-d'œuvre</a:t>
            </a:r>
          </a:p>
          <a:p>
            <a:pPr>
              <a:lnSpc>
                <a:spcPts val="134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19200" y="3619500"/>
            <a:ext cx="2806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Capacité à analyser sa démarche et à la situer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dans le métier et la filière professionnelle</a:t>
            </a:r>
          </a:p>
          <a:p>
            <a:pPr>
              <a:lnSpc>
                <a:spcPts val="134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140200" y="24130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4495800" algn="l"/>
              </a:tabLst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L'identification claire, précise et restituée objectivement des points suivants :	50 %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objectifs du projet, étapes, acteurs, part individuelle investie dans le projet.</a:t>
            </a:r>
          </a:p>
          <a:p>
            <a:pPr>
              <a:lnSpc>
                <a:spcPts val="134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140200" y="27559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 hiérarchisation correcte des informations délivrées pour introduire le sujet.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 clarté de la présentation et la pertinence des termes utilisés.</a:t>
            </a:r>
          </a:p>
          <a:p>
            <a:pPr>
              <a:lnSpc>
                <a:spcPts val="132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140200" y="3086100"/>
            <a:ext cx="642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Le respect des consignes données sur le contenu exigé de la présentation.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L'autonomie d'expression par rapport au support de présentation orale du chef-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d'œuvre.</a:t>
            </a:r>
          </a:p>
          <a:p>
            <a:pPr>
              <a:lnSpc>
                <a:spcPts val="1335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140200" y="36195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  <a:tabLst>
                <a:tab pos="4495800" algn="l"/>
              </a:tabLst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L'identification des difficultés rencontrées et de la manière dont elles ont été	50 %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dépassées ou non.</a:t>
            </a:r>
          </a:p>
          <a:p>
            <a:pPr>
              <a:lnSpc>
                <a:spcPts val="134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140200" y="39624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 mise en avant des aspects positifs ou présentant des difficultés rencontrées au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long du projet.</a:t>
            </a:r>
          </a:p>
          <a:p>
            <a:pPr>
              <a:lnSpc>
                <a:spcPts val="133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140200" y="42926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 mise en perspective de l'expérience tirée du chef-d'œuvre dans le cadre plus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large du contexte économique, culturel, de la filière métiers concernée.</a:t>
            </a:r>
          </a:p>
          <a:p>
            <a:pPr>
              <a:lnSpc>
                <a:spcPts val="133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140200" y="4635500"/>
            <a:ext cx="64262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L'émission d'un avis ou ressenti personnel sur le chef-d'œuvre entrepris.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La mise en exergue de la pertinence du chef-d'œuvre par rapport à la filière métier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du candidat.</a:t>
            </a:r>
          </a:p>
          <a:p>
            <a:pPr>
              <a:lnSpc>
                <a:spcPts val="133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140200" y="5143500"/>
            <a:ext cx="64262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Au travers de la réalisation du chef-d'œuvre, l'identification des enjeux de transition</a:t>
            </a:r>
            <a:r>
              <a:rPr lang="en-CA" sz="92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26" smtClean="0">
                <a:solidFill>
                  <a:srgbClr val="000000"/>
                </a:solidFill>
                <a:latin typeface="Times New Roman"/>
              </a:rPr>
            </a:br>
            <a:r>
              <a:rPr lang="en-CA" sz="926" smtClean="0">
                <a:solidFill>
                  <a:srgbClr val="000000"/>
                </a:solidFill>
                <a:latin typeface="Times New Roman"/>
                <a:cs typeface="Times New Roman"/>
              </a:rPr>
              <a:t>écologique et/ou numérique, dans le champ de sa spécialité de baccalauréat.</a:t>
            </a:r>
          </a:p>
          <a:p>
            <a:pPr>
              <a:lnSpc>
                <a:spcPts val="1330"/>
              </a:lnSpc>
            </a:pPr>
            <a:endParaRPr lang="en-CA" sz="92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3949700" y="3086100"/>
            <a:ext cx="67310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3" smtClean="0">
                <a:solidFill>
                  <a:srgbClr val="16365D"/>
                </a:solidFill>
                <a:latin typeface="Times New Roman"/>
                <a:cs typeface="Times New Roman"/>
              </a:rPr>
              <a:t>Sommaire</a:t>
            </a:r>
          </a:p>
          <a:p>
            <a:pPr>
              <a:lnSpc>
                <a:spcPts val="3680"/>
              </a:lnSpc>
            </a:pPr>
            <a:endParaRPr lang="en-CA" sz="32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701800" y="4064000"/>
            <a:ext cx="8978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3" smtClean="0">
                <a:solidFill>
                  <a:srgbClr val="16365D"/>
                </a:solidFill>
                <a:latin typeface="Times New Roman"/>
                <a:cs typeface="Times New Roman"/>
              </a:rPr>
              <a:t>- Le cadre</a:t>
            </a:r>
          </a:p>
          <a:p>
            <a:pPr>
              <a:lnSpc>
                <a:spcPts val="3680"/>
              </a:lnSpc>
            </a:pPr>
            <a:endParaRPr lang="en-CA" sz="32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01800" y="4559300"/>
            <a:ext cx="8978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3" dirty="0" smtClean="0">
                <a:solidFill>
                  <a:srgbClr val="16365D"/>
                </a:solidFill>
                <a:latin typeface="Times New Roman"/>
                <a:cs typeface="Times New Roman"/>
              </a:rPr>
              <a:t>- </a:t>
            </a:r>
            <a:r>
              <a:rPr lang="en-CA" sz="3203" dirty="0" err="1" smtClean="0">
                <a:solidFill>
                  <a:srgbClr val="16365D"/>
                </a:solidFill>
                <a:latin typeface="Times New Roman"/>
                <a:cs typeface="Times New Roman"/>
              </a:rPr>
              <a:t>L’ingénierie</a:t>
            </a:r>
            <a:r>
              <a:rPr lang="en-CA" sz="3203" dirty="0" smtClean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lang="en-CA" sz="3203" dirty="0" err="1" smtClean="0">
                <a:solidFill>
                  <a:srgbClr val="16365D"/>
                </a:solidFill>
                <a:latin typeface="Times New Roman"/>
                <a:cs typeface="Times New Roman"/>
              </a:rPr>
              <a:t>pédagogique</a:t>
            </a:r>
            <a:endParaRPr lang="en-CA" sz="3203" dirty="0" smtClean="0">
              <a:solidFill>
                <a:srgbClr val="16365D"/>
              </a:solidFill>
              <a:latin typeface="Times New Roman"/>
              <a:cs typeface="Times New Roman"/>
            </a:endParaRPr>
          </a:p>
          <a:p>
            <a:pPr>
              <a:lnSpc>
                <a:spcPts val="3680"/>
              </a:lnSpc>
            </a:pPr>
            <a:endParaRPr lang="en-CA" sz="3203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701800" y="5041900"/>
            <a:ext cx="8978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3" smtClean="0">
                <a:solidFill>
                  <a:srgbClr val="16365D"/>
                </a:solidFill>
                <a:latin typeface="Times New Roman"/>
                <a:cs typeface="Times New Roman"/>
              </a:rPr>
              <a:t>- Le suivi et l’évaluation</a:t>
            </a:r>
          </a:p>
          <a:p>
            <a:pPr>
              <a:lnSpc>
                <a:spcPts val="3680"/>
              </a:lnSpc>
            </a:pPr>
            <a:endParaRPr lang="en-CA" sz="32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235200"/>
            <a:ext cx="9232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dirty="0" smtClean="0">
                <a:solidFill>
                  <a:srgbClr val="000000"/>
                </a:solidFill>
                <a:latin typeface="Times New Roman"/>
                <a:cs typeface="Times New Roman"/>
              </a:rPr>
              <a:t>1) Le cadre </a:t>
            </a:r>
            <a:r>
              <a:rPr lang="en-CA" sz="2399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général</a:t>
            </a:r>
            <a:endParaRPr lang="en-CA" sz="2399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760"/>
              </a:lnSpc>
            </a:pPr>
            <a:endParaRPr lang="en-CA" sz="2399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4800" y="3009900"/>
            <a:ext cx="7474803" cy="12311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CA" sz="2004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C’est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un objet (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démarche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et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réalisation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et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une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modalité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 formation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Qui se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développe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à travers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une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démarche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projet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mettant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complémentarité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EP et EG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4800" y="3937000"/>
            <a:ext cx="9105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Il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contribue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à :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0" y="4241800"/>
            <a:ext cx="8648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La formation (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connaissances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savoir-faire,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capacités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),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2000" y="4546600"/>
            <a:ext cx="8648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Au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parcours</a:t>
            </a:r>
            <a:endParaRPr lang="en-CA" sz="2004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2000" y="4851400"/>
            <a:ext cx="8648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A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l’orientation</a:t>
            </a:r>
            <a:endParaRPr lang="en-CA" sz="2004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4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1447800" y="2235200"/>
            <a:ext cx="9232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2) L’ingénierie pédagogique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05000" y="2654300"/>
            <a:ext cx="8775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3" smtClean="0">
                <a:solidFill>
                  <a:srgbClr val="000000"/>
                </a:solidFill>
                <a:latin typeface="Times New Roman"/>
                <a:cs typeface="Times New Roman"/>
              </a:rPr>
              <a:t>2.1) La stratégie pédagogique en N-1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574800" y="3746500"/>
            <a:ext cx="91059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CA" sz="19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903" smtClean="0">
                <a:solidFill>
                  <a:srgbClr val="000000"/>
                </a:solidFill>
                <a:latin typeface="Times New Roman"/>
                <a:cs typeface="Times New Roman"/>
              </a:rPr>
              <a:t>  Rappel des horaires hebdomadaires (3h élèves en effectifs réduits en CAP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	et 2h en BAC)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574800" y="4356100"/>
            <a:ext cx="91059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19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903" smtClean="0">
                <a:solidFill>
                  <a:srgbClr val="000000"/>
                </a:solidFill>
                <a:latin typeface="Times New Roman"/>
                <a:cs typeface="Times New Roman"/>
              </a:rPr>
              <a:t>  Recherche d’une thématique générale de projet (idée de fil rouge)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3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9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  Participation des disciplines et des enseignants (EP, EG)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74800" y="4978400"/>
            <a:ext cx="9105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3" spc="-10" smtClean="0">
                <a:solidFill>
                  <a:srgbClr val="000000"/>
                </a:solidFill>
                <a:latin typeface="Times New Roman"/>
                <a:cs typeface="Times New Roman"/>
              </a:rPr>
              <a:t>-  Exemple pour le BAC : 1h EP et 2*0,5h EG (AA et LV)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74800" y="5270500"/>
            <a:ext cx="91059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</a:tabLst>
            </a:pPr>
            <a:r>
              <a:rPr lang="en-CA" sz="1903" smtClean="0">
                <a:solidFill>
                  <a:srgbClr val="000000"/>
                </a:solidFill>
                <a:latin typeface="Times New Roman"/>
                <a:cs typeface="Times New Roman"/>
              </a:rPr>
              <a:t>-  Exemple pour le CAP : 3h enseignant en EP et 2*1,5h enseignant en EG.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3" smtClean="0">
                <a:solidFill>
                  <a:srgbClr val="000000"/>
                </a:solidFill>
                <a:latin typeface="Times New Roman"/>
                <a:cs typeface="Times New Roman"/>
              </a:rPr>
              <a:t>	De nombreuses combinaisons sont alors possibles.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1447800" y="2235200"/>
            <a:ext cx="9232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2) L’ingénierie pédagogique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05000" y="2654300"/>
            <a:ext cx="8775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2.2) La stratégie pédagogique en N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47800" y="2946400"/>
            <a:ext cx="7510069" cy="184665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  <a:tab pos="342900" algn="l"/>
                <a:tab pos="342900" algn="l"/>
                <a:tab pos="342900" algn="l"/>
              </a:tabLst>
            </a:pPr>
            <a:r>
              <a:rPr lang="en-CA" sz="2004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Le chef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d’œuvre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vise à mobiliser des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compétences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des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capacités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des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savoirs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dans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une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approche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pluridisciplinaire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et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transversale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Ainsi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contenus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disciplinaires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et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transversaux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sont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élaborés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méthodologie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	organisation,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créativité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travail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groupe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autonomie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utilisation du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numérique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…)</a:t>
            </a:r>
          </a:p>
          <a:p>
            <a:pPr>
              <a:lnSpc>
                <a:spcPts val="24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47800" y="44831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Comment ?</a:t>
            </a: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47800" y="47879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-  Réalisations intermédiaires ou sous projets au fil des 2 années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47800" y="50927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-  Les contenus sont « saupoudrés » dans les séances ou  positionnés en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90700" y="5397500"/>
            <a:ext cx="88900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Times New Roman"/>
                <a:cs typeface="Times New Roman"/>
              </a:rPr>
              <a:t>tant que séance comme éléments indispensables (idée de rétro planning)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47800" y="57023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Définir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une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planification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des axes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d’action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et de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temporalité</a:t>
            </a:r>
            <a:r>
              <a:rPr lang="en-CA" sz="2004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des </a:t>
            </a:r>
            <a:r>
              <a:rPr lang="en-CA" sz="2004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projets</a:t>
            </a:r>
            <a:endParaRPr lang="en-CA" sz="2004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2300"/>
              </a:lnSpc>
            </a:pPr>
            <a:endParaRPr lang="en-CA" sz="2004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2997200" y="1778000"/>
            <a:ext cx="76835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2099" smtClean="0">
                <a:solidFill>
                  <a:srgbClr val="000000"/>
                </a:solidFill>
                <a:latin typeface="Times New Roman"/>
                <a:cs typeface="Times New Roman"/>
              </a:rPr>
              <a:t>Axes d’actions et de temporalité des projets</a:t>
            </a:r>
          </a:p>
          <a:p>
            <a:pPr>
              <a:lnSpc>
                <a:spcPts val="2415"/>
              </a:lnSpc>
            </a:pPr>
            <a:endParaRPr lang="en-CA" sz="20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41500" y="2336800"/>
            <a:ext cx="9017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FFFFFF"/>
                </a:solidFill>
                <a:latin typeface="Times New Roman"/>
                <a:cs typeface="Times New Roman"/>
              </a:rPr>
              <a:t>Périodes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870200" y="2336800"/>
            <a:ext cx="1485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FFFFFF"/>
                </a:solidFill>
                <a:latin typeface="Times New Roman"/>
                <a:cs typeface="Times New Roman"/>
              </a:rPr>
              <a:t>Phases du projet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108700" y="2336800"/>
            <a:ext cx="1295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FFFFFF"/>
                </a:solidFill>
                <a:latin typeface="Times New Roman"/>
                <a:cs typeface="Times New Roman"/>
              </a:rPr>
              <a:t>Enseignant EP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493000" y="2336800"/>
            <a:ext cx="10033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FFFFFF"/>
                </a:solidFill>
                <a:latin typeface="Times New Roman"/>
                <a:cs typeface="Times New Roman"/>
              </a:rPr>
              <a:t>Enseignant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531100" y="2552700"/>
            <a:ext cx="4572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FFFFFF"/>
                </a:solidFill>
                <a:latin typeface="Times New Roman"/>
                <a:cs typeface="Times New Roman"/>
              </a:rPr>
              <a:t>EG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108700" y="2895600"/>
            <a:ext cx="10668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Activités …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7493000" y="2895600"/>
            <a:ext cx="10668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Activités …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870200" y="3213100"/>
            <a:ext cx="317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162300" y="3213100"/>
            <a:ext cx="29845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Lancement : présentation et initiation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162300" y="3441700"/>
            <a:ext cx="7518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95"/>
              </a:lnSpc>
            </a:pPr>
            <a:r>
              <a:rPr lang="en-CA" sz="1305" dirty="0" smtClean="0">
                <a:solidFill>
                  <a:srgbClr val="000000"/>
                </a:solidFill>
                <a:latin typeface="Times New Roman"/>
                <a:cs typeface="Times New Roman"/>
              </a:rPr>
              <a:t>à la pédagogie de </a:t>
            </a:r>
            <a:r>
              <a:rPr lang="en-CA" sz="1305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projet</a:t>
            </a:r>
            <a:endParaRPr lang="en-CA" sz="130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1595"/>
              </a:lnSpc>
            </a:pPr>
            <a:endParaRPr lang="en-CA" sz="1404" dirty="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870200" y="3657600"/>
            <a:ext cx="7810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  <a:tabLst>
                <a:tab pos="292100" algn="l"/>
              </a:tabLst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-	Réalisations ou chefs d’œuvre</a:t>
            </a:r>
          </a:p>
          <a:p>
            <a:pPr>
              <a:lnSpc>
                <a:spcPts val="1610"/>
              </a:lnSpc>
            </a:pPr>
            <a:endParaRPr lang="en-CA" sz="1404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162300" y="3860800"/>
            <a:ext cx="75184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intermédiaires avec Incorporations</a:t>
            </a:r>
            <a:r>
              <a:rPr lang="en-CA" sz="14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4" smtClean="0">
                <a:solidFill>
                  <a:srgbClr val="000000"/>
                </a:solidFill>
                <a:latin typeface="Times New Roman"/>
              </a:rPr>
            </a:b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d’apports méthodologiques et de</a:t>
            </a:r>
            <a:r>
              <a:rPr lang="en-CA" sz="14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4" smtClean="0">
                <a:solidFill>
                  <a:srgbClr val="000000"/>
                </a:solidFill>
                <a:latin typeface="Times New Roman"/>
              </a:rPr>
            </a:b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connaissances</a:t>
            </a:r>
          </a:p>
          <a:p>
            <a:pPr>
              <a:lnSpc>
                <a:spcPts val="1700"/>
              </a:lnSpc>
            </a:pPr>
            <a:endParaRPr lang="en-CA" sz="1404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870200" y="4495800"/>
            <a:ext cx="317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162300" y="4495800"/>
            <a:ext cx="2120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Temps de restitution et de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162300" y="4711700"/>
            <a:ext cx="10668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valorisation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870200" y="4927600"/>
            <a:ext cx="317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162300" y="4927600"/>
            <a:ext cx="2895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Temps de préparation à la prestation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3162300" y="5143500"/>
            <a:ext cx="558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orale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2870200" y="5346700"/>
            <a:ext cx="317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3162300" y="5346700"/>
            <a:ext cx="1435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305" smtClean="0">
                <a:solidFill>
                  <a:srgbClr val="000000"/>
                </a:solidFill>
                <a:latin typeface="Times New Roman"/>
                <a:cs typeface="Times New Roman"/>
              </a:rPr>
              <a:t>Prestation orale</a:t>
            </a:r>
          </a:p>
          <a:p>
            <a:pPr>
              <a:lnSpc>
                <a:spcPts val="1610"/>
              </a:lnSpc>
            </a:pPr>
            <a:endParaRPr lang="en-CA" sz="1305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447800" y="2235200"/>
            <a:ext cx="9232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3) Le suivi et l’évaluation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05000" y="2654300"/>
            <a:ext cx="8775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543" spc="-10" smtClean="0">
                <a:solidFill>
                  <a:srgbClr val="000000"/>
                </a:solidFill>
                <a:latin typeface="Times New Roman"/>
                <a:cs typeface="Times New Roman"/>
              </a:rPr>
              <a:t>3.1) Le suivi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47800" y="3149600"/>
            <a:ext cx="2540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54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</a:p>
          <a:p>
            <a:pPr>
              <a:lnSpc>
                <a:spcPts val="2300"/>
              </a:lnSpc>
            </a:pPr>
            <a:endParaRPr lang="en-CA" sz="1543" smtClean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790700" y="3149600"/>
            <a:ext cx="20066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2 idées majeures :</a:t>
            </a:r>
          </a:p>
          <a:p>
            <a:pPr>
              <a:lnSpc>
                <a:spcPts val="2300"/>
              </a:lnSpc>
            </a:pPr>
            <a:endParaRPr lang="en-CA" sz="1543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47800" y="3454400"/>
            <a:ext cx="266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lnSpc>
                <a:spcPts val="2300"/>
              </a:lnSpc>
            </a:pPr>
            <a:endParaRPr lang="en-CA" sz="1543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790700" y="3454400"/>
            <a:ext cx="6273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Les travaux ou réalisation des élèves doivent être archivées</a:t>
            </a:r>
          </a:p>
          <a:p>
            <a:pPr>
              <a:lnSpc>
                <a:spcPts val="2300"/>
              </a:lnSpc>
            </a:pPr>
            <a:endParaRPr lang="en-CA" sz="1543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47800" y="4076700"/>
            <a:ext cx="92329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  <a:tab pos="342900" algn="l"/>
                <a:tab pos="342900" algn="l"/>
              </a:tabLst>
            </a:pP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-  La réalisation du projet est évaluée tout au long des 2 ans et une note est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543" spc="-10" smtClean="0">
                <a:solidFill>
                  <a:srgbClr val="000000"/>
                </a:solidFill>
                <a:latin typeface="Times New Roman"/>
                <a:cs typeface="Times New Roman"/>
              </a:rPr>
              <a:t>	portée sur le bulletin scolaire. Deux grilles (CAP ou BAC) sont proposées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	comme repère de formation pour le suivi et l’évaluation sommative des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543" smtClean="0">
                <a:solidFill>
                  <a:srgbClr val="000000"/>
                </a:solidFill>
                <a:latin typeface="Times New Roman"/>
                <a:cs typeface="Times New Roman"/>
              </a:rPr>
              <a:t>	compétences.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22" name="TextBox 2"/>
          <p:cNvSpPr txBox="1"/>
          <p:nvPr/>
        </p:nvSpPr>
        <p:spPr>
          <a:xfrm>
            <a:off x="2082800" y="1447800"/>
            <a:ext cx="8597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Grille de suivi et d’évaluation sommative pour le CAP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374900" y="1981200"/>
            <a:ext cx="6731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Capacités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965700" y="1981200"/>
            <a:ext cx="19812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Critères présents dans la circulaire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848600" y="1981200"/>
            <a:ext cx="16256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Proposition de pondération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076700" y="2133600"/>
            <a:ext cx="66040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Mobilise des savoir-faire et des savoirs au service de la réalisation du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chef d’œuvre</a:t>
            </a:r>
          </a:p>
          <a:p>
            <a:pPr>
              <a:lnSpc>
                <a:spcPts val="15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70000" y="2527300"/>
            <a:ext cx="2705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Mobiliser ses compétences, ses connaissances et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les ressources disponibles.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470900" y="2667000"/>
            <a:ext cx="2095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40%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076700" y="2743200"/>
            <a:ext cx="6489700" cy="36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Mobilise des ressources internes ou externes nécessaires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(partenaires, moyens, équipements, etc.)</a:t>
            </a:r>
          </a:p>
          <a:p>
            <a:pPr>
              <a:lnSpc>
                <a:spcPts val="98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076700" y="3162300"/>
            <a:ext cx="6489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Fait preuve de créativité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076700" y="3302000"/>
            <a:ext cx="66040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S'organise pour répartir la charge de travail induite par l'élaboration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de son chef-d'œuvre s'il est individuel ou savoir situer sa part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d'intervention dans la démarche conduisant au chef-d'œuvre s'il est</a:t>
            </a:r>
          </a:p>
          <a:p>
            <a:pPr>
              <a:lnSpc>
                <a:spcPts val="14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70000" y="3810000"/>
            <a:ext cx="27305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S’engager à organiser son travail, et s’intégrer dans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son environnement.</a:t>
            </a:r>
          </a:p>
          <a:p>
            <a:pPr>
              <a:lnSpc>
                <a:spcPts val="132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076700" y="3860800"/>
            <a:ext cx="427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collectif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076700" y="4127500"/>
            <a:ext cx="427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S’implique, prend des responsabilités et des initiatives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076700" y="4508500"/>
            <a:ext cx="4279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Mobilise ses compétences relationnelles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8470900" y="3924300"/>
            <a:ext cx="2095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40%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076700" y="4686300"/>
            <a:ext cx="6604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Restitue un bilan de l'état d'avancement du chef-d'œuvre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270000" y="4991100"/>
            <a:ext cx="2705100" cy="36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Valoriser son travail, s’adapter aux situations et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rendre compte du travail mené</a:t>
            </a:r>
          </a:p>
          <a:p>
            <a:pPr>
              <a:lnSpc>
                <a:spcPts val="138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076700" y="4927600"/>
            <a:ext cx="6489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Montre de la persévérance et sa capacité de motivation, voire de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076700" y="5041900"/>
            <a:ext cx="64897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4394200" algn="l"/>
              </a:tabLst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rebond, au long du projet</a:t>
            </a: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	20%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Identifie, repère, formalise ou valorise ses compétences</a:t>
            </a:r>
          </a:p>
          <a:p>
            <a:pPr>
              <a:lnSpc>
                <a:spcPts val="173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4076700" y="5537200"/>
            <a:ext cx="6489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professionnelles et générales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80700" cy="7543800"/>
          </a:xfrm>
          <a:prstGeom prst="rect">
            <a:avLst/>
          </a:prstGeom>
        </p:spPr>
      </p:pic>
      <p:sp>
        <p:nvSpPr>
          <p:cNvPr id="18" name="TextBox 2"/>
          <p:cNvSpPr txBox="1"/>
          <p:nvPr/>
        </p:nvSpPr>
        <p:spPr>
          <a:xfrm>
            <a:off x="2082800" y="1447800"/>
            <a:ext cx="8597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399" smtClean="0">
                <a:solidFill>
                  <a:srgbClr val="000000"/>
                </a:solidFill>
                <a:latin typeface="Times New Roman"/>
                <a:cs typeface="Times New Roman"/>
              </a:rPr>
              <a:t>Grille de suivi et d’évaluation sommative pour le BAC</a:t>
            </a:r>
          </a:p>
          <a:p>
            <a:pPr>
              <a:lnSpc>
                <a:spcPts val="2760"/>
              </a:lnSpc>
            </a:pPr>
            <a:endParaRPr lang="en-CA" sz="239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95400" y="1879600"/>
            <a:ext cx="6731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Capacités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038600" y="1879600"/>
            <a:ext cx="19812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Critères présents dans la circulaire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781800" y="1879600"/>
            <a:ext cx="8255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Pondération</a:t>
            </a:r>
          </a:p>
          <a:p>
            <a:pPr>
              <a:lnSpc>
                <a:spcPts val="1150"/>
              </a:lnSpc>
            </a:pPr>
            <a:endParaRPr lang="en-CA" sz="946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95400" y="2032000"/>
            <a:ext cx="2628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Capacité à mobiliser ses compétences,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connaissances et les ressources disponibles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95400" y="3086100"/>
            <a:ext cx="2628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Capacité à s'engager, à organiser son travail et à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s'intégrer dans son environnement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95400" y="4432300"/>
            <a:ext cx="2628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Capacité à analyser son travail, à s'adapter aux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FFFFFF"/>
                </a:solidFill>
                <a:latin typeface="Times New Roman"/>
                <a:cs typeface="Times New Roman"/>
              </a:rPr>
              <a:t>aléas et à rendre compte du travail mené</a:t>
            </a:r>
          </a:p>
          <a:p>
            <a:pPr>
              <a:lnSpc>
                <a:spcPts val="15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038600" y="20320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2730500" algn="l"/>
              </a:tabLst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Mobiliser ses compétences et connaissances au</a:t>
            </a: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	40 %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service de la réalisation du chef-d'œuvre ;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038600" y="2514600"/>
            <a:ext cx="6527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Mobiliser les ressources internes ou externes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nécessaires (partenaires, moyens, équipements,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etc.).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038600" y="30861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2730500" algn="l"/>
              </a:tabLst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Organiser et planifier son travail et tenir à jour</a:t>
            </a: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	30 %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l'état des avancée et des progrès réalisés ;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038600" y="35687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S'intégrer dans son environnement et/ou un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collectif de travail ;</a:t>
            </a:r>
          </a:p>
          <a:p>
            <a:pPr>
              <a:lnSpc>
                <a:spcPts val="1495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038600" y="40513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Prendre des responsabilités et des initiatives dans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une démarche de projet.</a:t>
            </a:r>
          </a:p>
          <a:p>
            <a:pPr>
              <a:lnSpc>
                <a:spcPts val="15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038600" y="44323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  <a:tabLst>
                <a:tab pos="2730500" algn="l"/>
              </a:tabLst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S'adapter aux situations et proposer des solutions</a:t>
            </a:r>
            <a:r>
              <a:rPr lang="en-CA" sz="946" spc="-10" smtClean="0">
                <a:solidFill>
                  <a:srgbClr val="000000"/>
                </a:solidFill>
                <a:latin typeface="Times New Roman"/>
                <a:cs typeface="Times New Roman"/>
              </a:rPr>
              <a:t>	30 %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pour remédier aux éventuelles difficultés</a:t>
            </a:r>
          </a:p>
          <a:p>
            <a:pPr>
              <a:lnSpc>
                <a:spcPts val="15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038600" y="4851400"/>
            <a:ext cx="6527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rencontrées ;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038600" y="5105400"/>
            <a:ext cx="65278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Rendre compte de l'état d'avancement du chef-</a:t>
            </a:r>
            <a:r>
              <a:rPr lang="en-CA" sz="9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5" smtClean="0">
                <a:solidFill>
                  <a:srgbClr val="000000"/>
                </a:solidFill>
                <a:latin typeface="Times New Roman"/>
              </a:rPr>
            </a:b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d'œuvre tout au long de sa réalisation ;</a:t>
            </a:r>
          </a:p>
          <a:p>
            <a:pPr>
              <a:lnSpc>
                <a:spcPts val="150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038600" y="5626100"/>
            <a:ext cx="6527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46" smtClean="0">
                <a:solidFill>
                  <a:srgbClr val="000000"/>
                </a:solidFill>
                <a:latin typeface="Times New Roman"/>
                <a:cs typeface="Times New Roman"/>
              </a:rPr>
              <a:t>Analyser, évaluer son travail personnel.</a:t>
            </a:r>
          </a:p>
          <a:p>
            <a:pPr>
              <a:lnSpc>
                <a:spcPts val="1150"/>
              </a:lnSpc>
            </a:pPr>
            <a:endParaRPr lang="en-CA" sz="9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903</Words>
  <Application>Microsoft Office PowerPoint</Application>
  <PresentationFormat>Personnalisé</PresentationFormat>
  <Paragraphs>143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Investintech.com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A2E_Engine</dc:creator>
  <cp:lastModifiedBy>pascal lhostis</cp:lastModifiedBy>
  <cp:revision>3</cp:revision>
  <dcterms:created xsi:type="dcterms:W3CDTF">2020-12-16T05:07:12Z</dcterms:created>
  <dcterms:modified xsi:type="dcterms:W3CDTF">2020-12-16T10:26:49Z</dcterms:modified>
</cp:coreProperties>
</file>