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4" r:id="rId3"/>
    <p:sldId id="295" r:id="rId4"/>
    <p:sldId id="296" r:id="rId5"/>
    <p:sldId id="297" r:id="rId6"/>
    <p:sldId id="298"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5" r:id="rId23"/>
    <p:sldId id="275" r:id="rId24"/>
    <p:sldId id="277" r:id="rId25"/>
    <p:sldId id="281" r:id="rId26"/>
    <p:sldId id="283" r:id="rId27"/>
    <p:sldId id="285" r:id="rId28"/>
    <p:sldId id="280" r:id="rId29"/>
    <p:sldId id="317" r:id="rId30"/>
    <p:sldId id="318" r:id="rId31"/>
    <p:sldId id="319" r:id="rId32"/>
    <p:sldId id="287" r:id="rId33"/>
    <p:sldId id="279" r:id="rId34"/>
    <p:sldId id="316" r:id="rId35"/>
    <p:sldId id="268" r:id="rId36"/>
    <p:sldId id="320"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fr-FR" smtClean="0"/>
              <a:t>Modifiez le style du titre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5/12/2023</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5/12/2023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5/12/2023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5/12/2023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fr-FR" smtClean="0"/>
              <a:t>Modifiez le style du titre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55BA285-9698-1B45-8319-D90A8C63F150}" type="datetimeFigureOut">
              <a:rPr lang="en-US" dirty="0"/>
              <a:t>5/12/2023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5/12/2023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534695" y="2824269"/>
            <a:ext cx="4608576" cy="26444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454792" y="2821491"/>
            <a:ext cx="4608576" cy="263737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5/12/2023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5/12/2023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5/12/2023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fr-FR" smtClean="0"/>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61CFCDFD-B4CF-A241-8D71-E814B10BEAF4}" type="datetimeFigureOut">
              <a:rPr lang="en-US" dirty="0"/>
              <a:t>5/12/2023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5/12/2023</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5/12/2023</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eduscol.education.fr/document/45376/download" TargetMode="Externa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duscol.education.fr/document/24328/download"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philosophie.ac-besancon.fr/philosophie-apres-le-baccalaureat/universite-de-franche-comte/618-2/journee-de-formation-hlp-du-08-novembre-2021/" TargetMode="External"/><Relationship Id="rId2" Type="http://schemas.openxmlformats.org/officeDocument/2006/relationships/hyperlink" Target="http://www.pearltrees.com/t/lettres-lca-acrennes/hlp/id52159993" TargetMode="External"/><Relationship Id="rId1" Type="http://schemas.openxmlformats.org/officeDocument/2006/relationships/slideLayout" Target="../slideLayouts/slideLayout2.xml"/><Relationship Id="rId4" Type="http://schemas.openxmlformats.org/officeDocument/2006/relationships/hyperlink" Target="https://pedagogie.ac-rennes.fr/spip.php?article747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eduscol.education.fr/document/24355/downloa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pPr algn="ctr"/>
            <a:r>
              <a:rPr lang="fr-FR" b="1" dirty="0"/>
              <a:t>Élaborer une séquence commune Lettres-Philosophie en HLP</a:t>
            </a:r>
            <a:endParaRPr lang="fr-FR" dirty="0"/>
          </a:p>
        </p:txBody>
      </p:sp>
      <p:sp>
        <p:nvSpPr>
          <p:cNvPr id="3" name="Sous-titre 2"/>
          <p:cNvSpPr>
            <a:spLocks noGrp="1"/>
          </p:cNvSpPr>
          <p:nvPr>
            <p:ph type="subTitle" idx="1"/>
          </p:nvPr>
        </p:nvSpPr>
        <p:spPr>
          <a:xfrm>
            <a:off x="2493106" y="3788229"/>
            <a:ext cx="8561746" cy="1711234"/>
          </a:xfrm>
          <a:ln>
            <a:solidFill>
              <a:schemeClr val="accent1">
                <a:lumMod val="60000"/>
                <a:lumOff val="40000"/>
              </a:schemeClr>
            </a:solidFill>
          </a:ln>
        </p:spPr>
        <p:txBody>
          <a:bodyPr>
            <a:normAutofit lnSpcReduction="10000"/>
          </a:bodyPr>
          <a:lstStyle/>
          <a:p>
            <a:pPr algn="ctr"/>
            <a:r>
              <a:rPr lang="fr-FR" sz="2400" b="1" dirty="0" smtClean="0">
                <a:effectLst/>
                <a:ea typeface="Times New Roman" panose="02020603050405020304" pitchFamily="18" charset="0"/>
              </a:rPr>
              <a:t>Les pouvoirs de la parole, 1</a:t>
            </a:r>
            <a:r>
              <a:rPr lang="fr-FR" sz="2400" b="1" baseline="30000" dirty="0" smtClean="0">
                <a:effectLst/>
                <a:ea typeface="Times New Roman" panose="02020603050405020304" pitchFamily="18" charset="0"/>
              </a:rPr>
              <a:t>ère</a:t>
            </a:r>
            <a:r>
              <a:rPr lang="fr-FR" sz="2400" b="1" dirty="0" smtClean="0">
                <a:effectLst/>
                <a:ea typeface="Times New Roman" panose="02020603050405020304" pitchFamily="18" charset="0"/>
              </a:rPr>
              <a:t> HLP</a:t>
            </a:r>
          </a:p>
          <a:p>
            <a:endParaRPr lang="fr-FR" b="1" dirty="0"/>
          </a:p>
          <a:p>
            <a:pPr algn="r"/>
            <a:r>
              <a:rPr lang="fr-FR" sz="1200" dirty="0">
                <a:cs typeface="Times New Roman" panose="02020603050405020304" pitchFamily="18" charset="0"/>
              </a:rPr>
              <a:t>Lycée </a:t>
            </a:r>
            <a:r>
              <a:rPr lang="fr-FR" sz="1200" dirty="0" smtClean="0">
                <a:cs typeface="Times New Roman" panose="02020603050405020304" pitchFamily="18" charset="0"/>
              </a:rPr>
              <a:t>Zola, </a:t>
            </a:r>
            <a:r>
              <a:rPr lang="fr-FR" sz="1200" dirty="0">
                <a:cs typeface="Times New Roman" panose="02020603050405020304" pitchFamily="18" charset="0"/>
              </a:rPr>
              <a:t>Rennes– </a:t>
            </a:r>
            <a:r>
              <a:rPr lang="fr-FR" sz="1200" dirty="0" smtClean="0">
                <a:cs typeface="Times New Roman" panose="02020603050405020304" pitchFamily="18" charset="0"/>
              </a:rPr>
              <a:t>vendredi 5 mai </a:t>
            </a:r>
            <a:r>
              <a:rPr lang="fr-FR" sz="1200" dirty="0">
                <a:cs typeface="Times New Roman" panose="02020603050405020304" pitchFamily="18" charset="0"/>
              </a:rPr>
              <a:t>2023</a:t>
            </a:r>
          </a:p>
          <a:p>
            <a:pPr algn="r"/>
            <a:r>
              <a:rPr lang="fr-FR" sz="1200" dirty="0">
                <a:cs typeface="Times New Roman" panose="02020603050405020304" pitchFamily="18" charset="0"/>
              </a:rPr>
              <a:t>Christophe </a:t>
            </a:r>
            <a:r>
              <a:rPr lang="fr-FR" sz="1200" dirty="0" err="1">
                <a:cs typeface="Times New Roman" panose="02020603050405020304" pitchFamily="18" charset="0"/>
              </a:rPr>
              <a:t>Bardyn</a:t>
            </a:r>
            <a:r>
              <a:rPr lang="fr-FR" sz="1200" dirty="0">
                <a:cs typeface="Times New Roman" panose="02020603050405020304" pitchFamily="18" charset="0"/>
              </a:rPr>
              <a:t> IA-IPR Philosophie- Anne Belliard IA-IPR Lettres</a:t>
            </a: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482" y="0"/>
            <a:ext cx="1838196" cy="1754404"/>
          </a:xfrm>
          <a:prstGeom prst="rect">
            <a:avLst/>
          </a:prstGeom>
        </p:spPr>
      </p:pic>
    </p:spTree>
    <p:extLst>
      <p:ext uri="{BB962C8B-B14F-4D97-AF65-F5344CB8AC3E}">
        <p14:creationId xmlns:p14="http://schemas.microsoft.com/office/powerpoint/2010/main" val="2952580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39317" y="587829"/>
            <a:ext cx="8562580" cy="5016137"/>
          </a:xfrm>
        </p:spPr>
        <p:txBody>
          <a:bodyPr>
            <a:noAutofit/>
          </a:bodyPr>
          <a:lstStyle/>
          <a:p>
            <a:r>
              <a:rPr lang="fr-FR" sz="2000" dirty="0"/>
              <a:t>En fonction des possibilités de l’établissement quelques séances de </a:t>
            </a:r>
            <a:r>
              <a:rPr lang="fr-FR" sz="2000" dirty="0" err="1"/>
              <a:t>co</a:t>
            </a:r>
            <a:r>
              <a:rPr lang="fr-FR" sz="2000" dirty="0"/>
              <a:t>-enseignement peuvent être </a:t>
            </a:r>
            <a:r>
              <a:rPr lang="fr-FR" sz="2000" dirty="0" smtClean="0"/>
              <a:t>associées </a:t>
            </a:r>
            <a:r>
              <a:rPr lang="fr-FR" sz="2000" dirty="0"/>
              <a:t>: </a:t>
            </a:r>
            <a:r>
              <a:rPr lang="fr-FR" sz="2000" dirty="0" smtClean="0"/>
              <a:t/>
            </a:r>
            <a:br>
              <a:rPr lang="fr-FR" sz="2000" dirty="0" smtClean="0"/>
            </a:br>
            <a:r>
              <a:rPr lang="fr-FR" sz="2000" dirty="0"/>
              <a:t/>
            </a:r>
            <a:br>
              <a:rPr lang="fr-FR" sz="2000" dirty="0"/>
            </a:br>
            <a:r>
              <a:rPr lang="fr-FR" sz="2000" dirty="0" smtClean="0"/>
              <a:t>--aux </a:t>
            </a:r>
            <a:r>
              <a:rPr lang="fr-FR" sz="2000" dirty="0"/>
              <a:t>premières séances de l’année, permettant de poser les premiers </a:t>
            </a:r>
            <a:r>
              <a:rPr lang="fr-FR" sz="2000" dirty="0" smtClean="0"/>
              <a:t>jalons de </a:t>
            </a:r>
            <a:r>
              <a:rPr lang="fr-FR" sz="2000" dirty="0"/>
              <a:t>cet enseignement de spécialité ; à la présentation des exercices (</a:t>
            </a:r>
            <a:r>
              <a:rPr lang="fr-FR" sz="2000" dirty="0" smtClean="0"/>
              <a:t>présentation générale </a:t>
            </a:r>
            <a:r>
              <a:rPr lang="fr-FR" sz="2000" dirty="0"/>
              <a:t>ou exemples </a:t>
            </a:r>
            <a:r>
              <a:rPr lang="fr-FR" sz="2000" dirty="0" err="1"/>
              <a:t>co</a:t>
            </a:r>
            <a:r>
              <a:rPr lang="fr-FR" sz="2000" dirty="0"/>
              <a:t>-assumés de corrigé) </a:t>
            </a:r>
            <a:r>
              <a:rPr lang="fr-FR" sz="2000" dirty="0" smtClean="0"/>
              <a:t>;</a:t>
            </a:r>
            <a:br>
              <a:rPr lang="fr-FR" sz="2000" dirty="0" smtClean="0"/>
            </a:br>
            <a:r>
              <a:rPr lang="fr-FR" sz="2000" dirty="0"/>
              <a:t/>
            </a:r>
            <a:br>
              <a:rPr lang="fr-FR" sz="2000" dirty="0"/>
            </a:br>
            <a:r>
              <a:rPr lang="fr-FR" sz="2000" dirty="0"/>
              <a:t>--à des séquences spécifiques, retenant l’intérêt des deux professeurs et </a:t>
            </a:r>
            <a:r>
              <a:rPr lang="fr-FR" sz="2000" dirty="0" smtClean="0"/>
              <a:t>susceptibles d’être </a:t>
            </a:r>
            <a:r>
              <a:rPr lang="fr-FR" sz="2000" dirty="0"/>
              <a:t>conduites en commun </a:t>
            </a:r>
            <a:r>
              <a:rPr lang="fr-FR" sz="2000" dirty="0" smtClean="0"/>
              <a:t>;</a:t>
            </a:r>
            <a:br>
              <a:rPr lang="fr-FR" sz="2000" dirty="0" smtClean="0"/>
            </a:br>
            <a:r>
              <a:rPr lang="fr-FR" sz="2000" dirty="0"/>
              <a:t/>
            </a:r>
            <a:br>
              <a:rPr lang="fr-FR" sz="2000" dirty="0"/>
            </a:br>
            <a:r>
              <a:rPr lang="fr-FR" sz="2000" dirty="0"/>
              <a:t>--à des moments de bilan, avant ou après les conseils de classes et permettant de </a:t>
            </a:r>
            <a:r>
              <a:rPr lang="fr-FR" sz="2000" dirty="0" smtClean="0"/>
              <a:t>donner aux </a:t>
            </a:r>
            <a:r>
              <a:rPr lang="fr-FR" sz="2000" dirty="0"/>
              <a:t>élèves des conseils partagés </a:t>
            </a:r>
            <a:r>
              <a:rPr lang="fr-FR" sz="2000" dirty="0" smtClean="0"/>
              <a:t>;</a:t>
            </a:r>
            <a:br>
              <a:rPr lang="fr-FR" sz="2000" dirty="0" smtClean="0"/>
            </a:br>
            <a:r>
              <a:rPr lang="fr-FR" sz="2000" dirty="0"/>
              <a:t/>
            </a:r>
            <a:br>
              <a:rPr lang="fr-FR" sz="2000" dirty="0"/>
            </a:br>
            <a:r>
              <a:rPr lang="fr-FR" sz="2000" dirty="0"/>
              <a:t>--on peut aussi imaginer des lectures et études croisées, associant les deux professeurs </a:t>
            </a:r>
            <a:r>
              <a:rPr lang="fr-FR" sz="2000" dirty="0" smtClean="0"/>
              <a:t>: le </a:t>
            </a:r>
            <a:r>
              <a:rPr lang="fr-FR" sz="2000" dirty="0"/>
              <a:t>professeur de littérature lisant et étudiant un texte réputé « philosophique » </a:t>
            </a:r>
            <a:r>
              <a:rPr lang="fr-FR" sz="2000" dirty="0" smtClean="0"/>
              <a:t>; le </a:t>
            </a:r>
            <a:r>
              <a:rPr lang="fr-FR" sz="2000" dirty="0"/>
              <a:t>professeur de philosophie lisant et étudiant un texte réputé « littéraire».</a:t>
            </a:r>
          </a:p>
        </p:txBody>
      </p:sp>
    </p:spTree>
    <p:extLst>
      <p:ext uri="{BB962C8B-B14F-4D97-AF65-F5344CB8AC3E}">
        <p14:creationId xmlns:p14="http://schemas.microsoft.com/office/powerpoint/2010/main" val="3513899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7064" y="1351181"/>
            <a:ext cx="8562580" cy="1887950"/>
          </a:xfrm>
        </p:spPr>
        <p:txBody>
          <a:bodyPr/>
          <a:lstStyle/>
          <a:p>
            <a:r>
              <a:rPr lang="fr-FR" dirty="0" smtClean="0"/>
              <a:t>Ce que nous affectionnons dans ce compagnonnage.</a:t>
            </a:r>
            <a:endParaRPr lang="fr-FR" dirty="0"/>
          </a:p>
        </p:txBody>
      </p:sp>
    </p:spTree>
    <p:extLst>
      <p:ext uri="{BB962C8B-B14F-4D97-AF65-F5344CB8AC3E}">
        <p14:creationId xmlns:p14="http://schemas.microsoft.com/office/powerpoint/2010/main" val="39155679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9860" y="418011"/>
            <a:ext cx="8561747" cy="5525589"/>
          </a:xfrm>
        </p:spPr>
        <p:txBody>
          <a:bodyPr>
            <a:normAutofit/>
          </a:bodyPr>
          <a:lstStyle/>
          <a:p>
            <a:r>
              <a:rPr lang="fr-FR" sz="2000" u="sng" dirty="0" smtClean="0">
                <a:latin typeface="+mn-lt"/>
                <a:cs typeface="Times New Roman" panose="02020603050405020304" pitchFamily="18" charset="0"/>
              </a:rPr>
              <a:t>Cet enseignement HLP avec sa double valence permet aux élèves des enrichissements successifs </a:t>
            </a:r>
            <a:r>
              <a:rPr lang="fr-FR" sz="2000" dirty="0" smtClean="0">
                <a:latin typeface="+mn-lt"/>
                <a:cs typeface="Times New Roman" panose="02020603050405020304" pitchFamily="18" charset="0"/>
              </a:rPr>
              <a:t>. </a:t>
            </a:r>
            <a:br>
              <a:rPr lang="fr-FR" sz="2000" dirty="0" smtClean="0">
                <a:latin typeface="+mn-lt"/>
                <a:cs typeface="Times New Roman" panose="02020603050405020304" pitchFamily="18" charset="0"/>
              </a:rPr>
            </a:br>
            <a:r>
              <a:rPr lang="fr-FR" sz="2000" b="1" dirty="0" smtClean="0">
                <a:latin typeface="+mn-lt"/>
                <a:cs typeface="Times New Roman" panose="02020603050405020304" pitchFamily="18" charset="0"/>
              </a:rPr>
              <a:t>En classe de HLP </a:t>
            </a:r>
            <a:r>
              <a:rPr lang="fr-FR" sz="2000" b="1" dirty="0"/>
              <a:t> </a:t>
            </a:r>
            <a:r>
              <a:rPr lang="fr-FR" sz="2000" b="1" dirty="0" smtClean="0"/>
              <a:t>on est </a:t>
            </a:r>
            <a:r>
              <a:rPr lang="fr-FR" sz="2000" b="1" dirty="0"/>
              <a:t>curieux, </a:t>
            </a:r>
            <a:r>
              <a:rPr lang="fr-FR" sz="2000" b="1" dirty="0" smtClean="0"/>
              <a:t>on lit, on interprète, on </a:t>
            </a:r>
            <a:r>
              <a:rPr lang="fr-FR" sz="2000" b="1" dirty="0"/>
              <a:t>débat, on </a:t>
            </a:r>
            <a:r>
              <a:rPr lang="fr-FR" sz="2000" b="1" dirty="0" smtClean="0"/>
              <a:t>évolue. On apprend à savoir </a:t>
            </a:r>
            <a:r>
              <a:rPr lang="fr-FR" sz="2000" b="1" dirty="0"/>
              <a:t>rencontrer des textes et des œuvres majeures de la culture antique, moderne, littéraire et philosophique, cela dans des périodes anciennes et toujours vivantes. </a:t>
            </a:r>
            <a:r>
              <a:rPr lang="fr-FR" sz="2000" b="1" dirty="0" smtClean="0"/>
              <a:t>On apprend à être </a:t>
            </a:r>
            <a:r>
              <a:rPr lang="fr-FR" sz="2000" b="1" dirty="0"/>
              <a:t>capable d'en saisir la </a:t>
            </a:r>
            <a:r>
              <a:rPr lang="fr-FR" sz="2000" b="1" dirty="0" smtClean="0"/>
              <a:t>signification; à pouvoir </a:t>
            </a:r>
            <a:r>
              <a:rPr lang="fr-FR" sz="2000" b="1" dirty="0"/>
              <a:t>rapporter ces éléments aux situations et réalités du monde </a:t>
            </a:r>
            <a:r>
              <a:rPr lang="fr-FR" sz="2000" b="1" dirty="0" smtClean="0"/>
              <a:t>contemporain, à mettre </a:t>
            </a:r>
            <a:r>
              <a:rPr lang="fr-FR" sz="2000" b="1" dirty="0"/>
              <a:t>en discussion ce propos de l’œuvre et </a:t>
            </a:r>
            <a:r>
              <a:rPr lang="fr-FR" sz="2000" b="1" dirty="0" smtClean="0"/>
              <a:t>à en </a:t>
            </a:r>
            <a:r>
              <a:rPr lang="fr-FR" sz="2000" b="1" dirty="0"/>
              <a:t>dialoguer avec les autres et avec </a:t>
            </a:r>
            <a:r>
              <a:rPr lang="fr-FR" sz="2000" b="1" dirty="0" smtClean="0"/>
              <a:t>soi-même; </a:t>
            </a:r>
            <a:r>
              <a:rPr lang="fr-FR" sz="2000" b="1" dirty="0"/>
              <a:t>et </a:t>
            </a:r>
            <a:r>
              <a:rPr lang="fr-FR" sz="2000" b="1" dirty="0" smtClean="0"/>
              <a:t>à déployer </a:t>
            </a:r>
            <a:r>
              <a:rPr lang="fr-FR" sz="2000" b="1" dirty="0"/>
              <a:t>ce dialogue avec le </a:t>
            </a:r>
            <a:r>
              <a:rPr lang="fr-FR" sz="2000" b="1" dirty="0" smtClean="0"/>
              <a:t>monde</a:t>
            </a:r>
            <a:r>
              <a:rPr lang="fr-FR" sz="2000" dirty="0" smtClean="0"/>
              <a:t/>
            </a:r>
            <a:br>
              <a:rPr lang="fr-FR" sz="2000" dirty="0" smtClean="0"/>
            </a:br>
            <a:r>
              <a:rPr lang="fr-FR" sz="2000" dirty="0" smtClean="0"/>
              <a:t/>
            </a:r>
            <a:br>
              <a:rPr lang="fr-FR" sz="2000" dirty="0" smtClean="0"/>
            </a:br>
            <a:r>
              <a:rPr lang="fr-FR" sz="2000" u="sng" dirty="0">
                <a:cs typeface="Times New Roman" panose="02020603050405020304" pitchFamily="18" charset="0"/>
              </a:rPr>
              <a:t>Le texte du BO le précise bien </a:t>
            </a:r>
            <a:r>
              <a:rPr lang="fr-FR" sz="2000" dirty="0">
                <a:cs typeface="Times New Roman" panose="02020603050405020304" pitchFamily="18" charset="0"/>
              </a:rPr>
              <a:t>: </a:t>
            </a:r>
            <a:r>
              <a:rPr lang="fr-FR" sz="2000" dirty="0" smtClean="0">
                <a:cs typeface="Times New Roman" panose="02020603050405020304" pitchFamily="18" charset="0"/>
              </a:rPr>
              <a:t>« Cette </a:t>
            </a:r>
            <a:r>
              <a:rPr lang="fr-FR" sz="2000" dirty="0">
                <a:cs typeface="Times New Roman" panose="02020603050405020304" pitchFamily="18" charset="0"/>
              </a:rPr>
              <a:t>formation s’adresse à tous les élèves désireux d’acquérir une culture humaniste qui leur permettra de réfléchir sur les questions contemporaines dans une perspective élargie. Avec une pluralité d’aspects, et en prise directe sur un certain nombre d’enjeux de société, cette formation constituera un précieux apport pour des études axées sur les sciences, les arts et les lettres, la philosophie, le droit, l’économie et la gestion, les sciences politiques, la médecine et les professions de santé</a:t>
            </a:r>
            <a:r>
              <a:rPr lang="fr-FR" sz="2000" dirty="0" smtClean="0">
                <a:cs typeface="Times New Roman" panose="02020603050405020304" pitchFamily="18" charset="0"/>
              </a:rPr>
              <a:t>. »</a:t>
            </a:r>
            <a:r>
              <a:rPr lang="fr-FR" sz="1800" dirty="0"/>
              <a:t/>
            </a:r>
            <a:br>
              <a:rPr lang="fr-FR" sz="1800" dirty="0"/>
            </a:br>
            <a:endParaRPr lang="fr-FR" sz="1800" dirty="0">
              <a:latin typeface="+mn-lt"/>
              <a:cs typeface="Times New Roman" panose="02020603050405020304" pitchFamily="18" charset="0"/>
            </a:endParaRPr>
          </a:p>
        </p:txBody>
      </p:sp>
    </p:spTree>
    <p:extLst>
      <p:ext uri="{BB962C8B-B14F-4D97-AF65-F5344CB8AC3E}">
        <p14:creationId xmlns:p14="http://schemas.microsoft.com/office/powerpoint/2010/main" val="17873690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3073" y="3495467"/>
            <a:ext cx="9520158" cy="1049235"/>
          </a:xfrm>
        </p:spPr>
        <p:txBody>
          <a:bodyPr>
            <a:normAutofit fontScale="90000"/>
          </a:bodyPr>
          <a:lstStyle/>
          <a:p>
            <a:r>
              <a:rPr lang="fr-FR" dirty="0" smtClean="0"/>
              <a:t/>
            </a:r>
            <a:br>
              <a:rPr lang="fr-FR" dirty="0" smtClean="0"/>
            </a:br>
            <a:r>
              <a:rPr lang="fr-FR" dirty="0"/>
              <a:t/>
            </a:r>
            <a:br>
              <a:rPr lang="fr-FR" dirty="0"/>
            </a:br>
            <a:r>
              <a:rPr lang="fr-FR" b="1" dirty="0" smtClean="0"/>
              <a:t>A deux voix sur </a:t>
            </a:r>
            <a:r>
              <a:rPr lang="fr-FR" dirty="0" smtClean="0"/>
              <a:t>:</a:t>
            </a:r>
            <a:br>
              <a:rPr lang="fr-FR" dirty="0" smtClean="0"/>
            </a:br>
            <a:r>
              <a:rPr lang="fr-FR" b="1" dirty="0"/>
              <a:t/>
            </a:r>
            <a:br>
              <a:rPr lang="fr-FR" b="1" dirty="0"/>
            </a:br>
            <a:r>
              <a:rPr lang="fr-FR" b="1" dirty="0" smtClean="0"/>
              <a:t>Les pouvoirs de la parole </a:t>
            </a:r>
            <a:r>
              <a:rPr lang="fr-FR" dirty="0" smtClean="0"/>
              <a:t>: période de référence, de l’Antiquité à l’âge classique </a:t>
            </a:r>
            <a:br>
              <a:rPr lang="fr-FR" dirty="0" smtClean="0"/>
            </a:br>
            <a:r>
              <a:rPr lang="fr-FR" dirty="0" smtClean="0"/>
              <a:t/>
            </a:r>
            <a:br>
              <a:rPr lang="fr-FR" dirty="0" smtClean="0"/>
            </a:br>
            <a:r>
              <a:rPr lang="fr-FR" dirty="0" smtClean="0"/>
              <a:t>L’art de la parole</a:t>
            </a:r>
            <a:br>
              <a:rPr lang="fr-FR" dirty="0" smtClean="0"/>
            </a:br>
            <a:r>
              <a:rPr lang="fr-FR" dirty="0" smtClean="0"/>
              <a:t>L’autorité de la parole</a:t>
            </a:r>
            <a:br>
              <a:rPr lang="fr-FR" dirty="0" smtClean="0"/>
            </a:br>
            <a:r>
              <a:rPr lang="fr-FR" b="1" dirty="0" smtClean="0"/>
              <a:t>Les séductions de la parole*.</a:t>
            </a:r>
            <a:endParaRPr lang="fr-FR" b="1" dirty="0"/>
          </a:p>
        </p:txBody>
      </p:sp>
    </p:spTree>
    <p:extLst>
      <p:ext uri="{BB962C8B-B14F-4D97-AF65-F5344CB8AC3E}">
        <p14:creationId xmlns:p14="http://schemas.microsoft.com/office/powerpoint/2010/main" val="16560097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6" y="705394"/>
            <a:ext cx="9520158" cy="1802675"/>
          </a:xfrm>
        </p:spPr>
        <p:txBody>
          <a:bodyPr>
            <a:normAutofit fontScale="90000"/>
          </a:bodyPr>
          <a:lstStyle/>
          <a:p>
            <a:r>
              <a:rPr lang="fr-FR" dirty="0" smtClean="0"/>
              <a:t>Nous avons choisi de conduire notre réflexion à partir de l’interrogation : </a:t>
            </a:r>
            <a:r>
              <a:rPr lang="fr-FR" dirty="0"/>
              <a:t>Quels sont les objectifs à travailler en commun par les deux disciplines ?</a:t>
            </a:r>
            <a:br>
              <a:rPr lang="fr-FR" dirty="0"/>
            </a:br>
            <a:endParaRPr lang="fr-FR" dirty="0"/>
          </a:p>
        </p:txBody>
      </p:sp>
      <p:sp>
        <p:nvSpPr>
          <p:cNvPr id="3" name="Espace réservé du contenu 2"/>
          <p:cNvSpPr>
            <a:spLocks noGrp="1"/>
          </p:cNvSpPr>
          <p:nvPr>
            <p:ph idx="1"/>
          </p:nvPr>
        </p:nvSpPr>
        <p:spPr>
          <a:xfrm>
            <a:off x="1534696" y="2508069"/>
            <a:ext cx="9520158" cy="2958276"/>
          </a:xfrm>
        </p:spPr>
        <p:txBody>
          <a:bodyPr>
            <a:normAutofit/>
          </a:bodyPr>
          <a:lstStyle/>
          <a:p>
            <a:r>
              <a:rPr lang="fr-FR" sz="2400" dirty="0"/>
              <a:t>1° </a:t>
            </a:r>
            <a:r>
              <a:rPr lang="fr-FR" sz="2400" dirty="0" smtClean="0"/>
              <a:t> Former </a:t>
            </a:r>
            <a:r>
              <a:rPr lang="fr-FR" sz="2400" dirty="0"/>
              <a:t>les élèves aux compétences des exercices </a:t>
            </a:r>
            <a:r>
              <a:rPr lang="fr-FR" sz="2400" dirty="0" smtClean="0"/>
              <a:t>communs</a:t>
            </a:r>
            <a:endParaRPr lang="fr-FR" sz="2400" dirty="0"/>
          </a:p>
          <a:p>
            <a:pPr marL="0" indent="0">
              <a:buNone/>
            </a:pPr>
            <a:endParaRPr lang="fr-FR" sz="2400" dirty="0"/>
          </a:p>
          <a:p>
            <a:r>
              <a:rPr lang="fr-FR" sz="2400" dirty="0"/>
              <a:t>2° </a:t>
            </a:r>
            <a:r>
              <a:rPr lang="fr-FR" sz="2400" dirty="0" smtClean="0"/>
              <a:t>Enrichir </a:t>
            </a:r>
            <a:r>
              <a:rPr lang="fr-FR" sz="2400" dirty="0"/>
              <a:t>l’approche des objets d’étude du </a:t>
            </a:r>
            <a:r>
              <a:rPr lang="fr-FR" sz="2400" dirty="0" smtClean="0"/>
              <a:t>programme par ce que nos approches disciplinaires pour HLP ont en commun, et qui est distinct de nos attentes disciplinaires du tronc commun. </a:t>
            </a:r>
            <a:endParaRPr lang="fr-FR" sz="2400" dirty="0"/>
          </a:p>
        </p:txBody>
      </p:sp>
    </p:spTree>
    <p:extLst>
      <p:ext uri="{BB962C8B-B14F-4D97-AF65-F5344CB8AC3E}">
        <p14:creationId xmlns:p14="http://schemas.microsoft.com/office/powerpoint/2010/main" val="13076544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6" y="535577"/>
            <a:ext cx="9520158" cy="573594"/>
          </a:xfrm>
        </p:spPr>
        <p:txBody>
          <a:bodyPr/>
          <a:lstStyle/>
          <a:p>
            <a:pPr algn="ctr"/>
            <a:r>
              <a:rPr lang="fr-FR" b="1" dirty="0" smtClean="0">
                <a:solidFill>
                  <a:schemeClr val="accent1">
                    <a:lumMod val="75000"/>
                  </a:schemeClr>
                </a:solidFill>
              </a:rPr>
              <a:t>Temps 1 : Ce qui nous unit Lettres / Philosophie</a:t>
            </a:r>
            <a:endParaRPr lang="fr-FR" b="1" dirty="0">
              <a:solidFill>
                <a:schemeClr val="accent1">
                  <a:lumMod val="75000"/>
                </a:schemeClr>
              </a:solidFill>
            </a:endParaRPr>
          </a:p>
        </p:txBody>
      </p:sp>
      <p:sp>
        <p:nvSpPr>
          <p:cNvPr id="3" name="Espace réservé du contenu 2"/>
          <p:cNvSpPr>
            <a:spLocks noGrp="1"/>
          </p:cNvSpPr>
          <p:nvPr>
            <p:ph idx="1"/>
          </p:nvPr>
        </p:nvSpPr>
        <p:spPr/>
        <p:txBody>
          <a:bodyPr/>
          <a:lstStyle/>
          <a:p>
            <a:r>
              <a:rPr lang="fr-FR" dirty="0"/>
              <a:t>Idée d’une </a:t>
            </a:r>
            <a:r>
              <a:rPr lang="fr-FR" b="1" dirty="0"/>
              <a:t>lecture </a:t>
            </a:r>
            <a:r>
              <a:rPr lang="fr-FR" b="1" u="sng" dirty="0"/>
              <a:t>attentive</a:t>
            </a:r>
            <a:r>
              <a:rPr lang="fr-FR" b="1" dirty="0"/>
              <a:t> des textes</a:t>
            </a:r>
            <a:r>
              <a:rPr lang="fr-FR" dirty="0"/>
              <a:t> ; qu’est-ce que cette « attention » ? Comment développe-t-on cette attention ? Est-ce par des strates multiples de lectures ? </a:t>
            </a:r>
            <a:r>
              <a:rPr lang="fr-FR" dirty="0" smtClean="0"/>
              <a:t>Par tissage d’approches ? Par un dialogue à deux voix…</a:t>
            </a:r>
          </a:p>
          <a:p>
            <a:r>
              <a:rPr lang="fr-FR" dirty="0">
                <a:solidFill>
                  <a:schemeClr val="accent1">
                    <a:lumMod val="75000"/>
                  </a:schemeClr>
                </a:solidFill>
              </a:rPr>
              <a:t>Extrait de Montaigne, </a:t>
            </a:r>
            <a:r>
              <a:rPr lang="fr-FR" i="1" dirty="0">
                <a:solidFill>
                  <a:schemeClr val="accent1">
                    <a:lumMod val="75000"/>
                  </a:schemeClr>
                </a:solidFill>
              </a:rPr>
              <a:t>Essais</a:t>
            </a:r>
            <a:r>
              <a:rPr lang="fr-FR" dirty="0">
                <a:solidFill>
                  <a:schemeClr val="accent1">
                    <a:lumMod val="75000"/>
                  </a:schemeClr>
                </a:solidFill>
              </a:rPr>
              <a:t>, III, 8,</a:t>
            </a:r>
            <a:r>
              <a:rPr lang="fr-FR" i="1" dirty="0">
                <a:solidFill>
                  <a:schemeClr val="accent1">
                    <a:lumMod val="75000"/>
                  </a:schemeClr>
                </a:solidFill>
              </a:rPr>
              <a:t> De l’art de </a:t>
            </a:r>
            <a:r>
              <a:rPr lang="fr-FR" i="1" dirty="0" smtClean="0">
                <a:solidFill>
                  <a:schemeClr val="accent1">
                    <a:lumMod val="75000"/>
                  </a:schemeClr>
                </a:solidFill>
              </a:rPr>
              <a:t>conférer</a:t>
            </a:r>
            <a:r>
              <a:rPr lang="fr-FR" dirty="0" smtClean="0">
                <a:solidFill>
                  <a:schemeClr val="accent1">
                    <a:lumMod val="75000"/>
                  </a:schemeClr>
                </a:solidFill>
              </a:rPr>
              <a:t>.  </a:t>
            </a:r>
          </a:p>
          <a:p>
            <a:pPr marL="0" indent="0">
              <a:buNone/>
            </a:pPr>
            <a:r>
              <a:rPr lang="fr-FR" dirty="0" smtClean="0">
                <a:solidFill>
                  <a:schemeClr val="accent1">
                    <a:lumMod val="75000"/>
                  </a:schemeClr>
                </a:solidFill>
              </a:rPr>
              <a:t>	Côté Lettres </a:t>
            </a:r>
            <a:r>
              <a:rPr lang="fr-FR" dirty="0">
                <a:solidFill>
                  <a:schemeClr val="accent1">
                    <a:lumMod val="75000"/>
                  </a:schemeClr>
                </a:solidFill>
              </a:rPr>
              <a:t> </a:t>
            </a:r>
            <a:r>
              <a:rPr lang="fr-FR" dirty="0" smtClean="0">
                <a:solidFill>
                  <a:schemeClr val="accent1">
                    <a:lumMod val="75000"/>
                  </a:schemeClr>
                </a:solidFill>
              </a:rPr>
              <a:t>et Côté Philosophie.  Interprétation à deux voix</a:t>
            </a:r>
          </a:p>
          <a:p>
            <a:pPr marL="0" indent="0">
              <a:buNone/>
            </a:pPr>
            <a:r>
              <a:rPr lang="fr-FR" i="1" dirty="0" smtClean="0">
                <a:solidFill>
                  <a:schemeClr val="accent1">
                    <a:lumMod val="75000"/>
                  </a:schemeClr>
                </a:solidFill>
              </a:rPr>
              <a:t>	Conférons !</a:t>
            </a:r>
            <a:endParaRPr lang="fr-FR" i="1" dirty="0">
              <a:solidFill>
                <a:schemeClr val="accent1">
                  <a:lumMod val="75000"/>
                </a:schemeClr>
              </a:solidFill>
            </a:endParaRPr>
          </a:p>
        </p:txBody>
      </p:sp>
    </p:spTree>
    <p:extLst>
      <p:ext uri="{BB962C8B-B14F-4D97-AF65-F5344CB8AC3E}">
        <p14:creationId xmlns:p14="http://schemas.microsoft.com/office/powerpoint/2010/main" val="33123748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5" y="804519"/>
            <a:ext cx="10038995" cy="1049235"/>
          </a:xfrm>
        </p:spPr>
        <p:txBody>
          <a:bodyPr>
            <a:normAutofit fontScale="90000"/>
          </a:bodyPr>
          <a:lstStyle/>
          <a:p>
            <a:r>
              <a:rPr lang="fr-FR" dirty="0" smtClean="0"/>
              <a:t>Retour sur les compétences de la spécialité telles que listées dans le livret scolaire du lycéen. </a:t>
            </a:r>
            <a:r>
              <a:rPr lang="fr-FR" sz="1300" dirty="0" smtClean="0">
                <a:hlinkClick r:id="rId2"/>
              </a:rPr>
              <a:t>https://eduscol.education.fr/document/45376/download</a:t>
            </a:r>
            <a:endParaRPr lang="fr-FR" sz="1300" dirty="0"/>
          </a:p>
        </p:txBody>
      </p:sp>
      <p:pic>
        <p:nvPicPr>
          <p:cNvPr id="5" name="Espace réservé du contenu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30702" y="2076926"/>
            <a:ext cx="5514682" cy="988324"/>
          </a:xfrm>
        </p:spPr>
      </p:pic>
      <p:pic>
        <p:nvPicPr>
          <p:cNvPr id="7" name="Imag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30702" y="3169752"/>
            <a:ext cx="9490325" cy="2551779"/>
          </a:xfrm>
          <a:prstGeom prst="rect">
            <a:avLst/>
          </a:prstGeom>
        </p:spPr>
      </p:pic>
    </p:spTree>
    <p:extLst>
      <p:ext uri="{BB962C8B-B14F-4D97-AF65-F5344CB8AC3E}">
        <p14:creationId xmlns:p14="http://schemas.microsoft.com/office/powerpoint/2010/main" val="2492102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64878" y="242816"/>
            <a:ext cx="9520158" cy="501767"/>
          </a:xfrm>
        </p:spPr>
        <p:txBody>
          <a:bodyPr>
            <a:normAutofit fontScale="90000"/>
          </a:bodyPr>
          <a:lstStyle/>
          <a:p>
            <a:r>
              <a:rPr lang="fr-FR" dirty="0" smtClean="0"/>
              <a:t>Tronc commun Français  / HLP</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2424" y="914401"/>
            <a:ext cx="8224542" cy="2265818"/>
          </a:xfr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2424" y="3350037"/>
            <a:ext cx="8285425" cy="2227803"/>
          </a:xfrm>
          <a:prstGeom prst="rect">
            <a:avLst/>
          </a:prstGeom>
        </p:spPr>
      </p:pic>
    </p:spTree>
    <p:extLst>
      <p:ext uri="{BB962C8B-B14F-4D97-AF65-F5344CB8AC3E}">
        <p14:creationId xmlns:p14="http://schemas.microsoft.com/office/powerpoint/2010/main" val="10594857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17130" y="141299"/>
            <a:ext cx="9520158" cy="501767"/>
          </a:xfrm>
        </p:spPr>
        <p:txBody>
          <a:bodyPr>
            <a:normAutofit fontScale="90000"/>
          </a:bodyPr>
          <a:lstStyle/>
          <a:p>
            <a:r>
              <a:rPr lang="fr-FR" dirty="0" smtClean="0"/>
              <a:t>Tronc commun Philosophie / HLP </a:t>
            </a:r>
            <a:endParaRPr lang="fr-FR"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0395" y="744583"/>
            <a:ext cx="7307662" cy="3405833"/>
          </a:xfrm>
          <a:prstGeom prst="rect">
            <a:avLst/>
          </a:prstGeo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0395" y="4150416"/>
            <a:ext cx="7307662" cy="1964900"/>
          </a:xfrm>
          <a:prstGeom prst="rect">
            <a:avLst/>
          </a:prstGeom>
        </p:spPr>
      </p:pic>
    </p:spTree>
    <p:extLst>
      <p:ext uri="{BB962C8B-B14F-4D97-AF65-F5344CB8AC3E}">
        <p14:creationId xmlns:p14="http://schemas.microsoft.com/office/powerpoint/2010/main" val="29734738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04194" y="935147"/>
            <a:ext cx="9520158" cy="475641"/>
          </a:xfrm>
        </p:spPr>
        <p:txBody>
          <a:bodyPr>
            <a:normAutofit fontScale="90000"/>
          </a:bodyPr>
          <a:lstStyle/>
          <a:p>
            <a:pPr algn="ctr"/>
            <a:r>
              <a:rPr lang="fr-FR" dirty="0"/>
              <a:t>Compétences communes pour les exercices  </a:t>
            </a:r>
            <a:r>
              <a:rPr lang="fr-FR" dirty="0" smtClean="0"/>
              <a:t>HLP</a:t>
            </a:r>
            <a:endParaRPr lang="fr-FR" dirty="0"/>
          </a:p>
        </p:txBody>
      </p:sp>
      <p:graphicFrame>
        <p:nvGraphicFramePr>
          <p:cNvPr id="12" name="Espace réservé du contenu 11"/>
          <p:cNvGraphicFramePr>
            <a:graphicFrameLocks noGrp="1"/>
          </p:cNvGraphicFramePr>
          <p:nvPr>
            <p:ph idx="1"/>
            <p:extLst/>
          </p:nvPr>
        </p:nvGraphicFramePr>
        <p:xfrm>
          <a:off x="1704114" y="2146570"/>
          <a:ext cx="9520238" cy="2098859"/>
        </p:xfrm>
        <a:graphic>
          <a:graphicData uri="http://schemas.openxmlformats.org/drawingml/2006/table">
            <a:tbl>
              <a:tblPr firstRow="1" bandRow="1">
                <a:tableStyleId>{5C22544A-7EE6-4342-B048-85BDC9FD1C3A}</a:tableStyleId>
              </a:tblPr>
              <a:tblGrid>
                <a:gridCol w="4760119">
                  <a:extLst>
                    <a:ext uri="{9D8B030D-6E8A-4147-A177-3AD203B41FA5}">
                      <a16:colId xmlns:a16="http://schemas.microsoft.com/office/drawing/2014/main" val="1587067063"/>
                    </a:ext>
                  </a:extLst>
                </a:gridCol>
                <a:gridCol w="4760119">
                  <a:extLst>
                    <a:ext uri="{9D8B030D-6E8A-4147-A177-3AD203B41FA5}">
                      <a16:colId xmlns:a16="http://schemas.microsoft.com/office/drawing/2014/main" val="1904955087"/>
                    </a:ext>
                  </a:extLst>
                </a:gridCol>
              </a:tblGrid>
              <a:tr h="635819">
                <a:tc>
                  <a:txBody>
                    <a:bodyPr/>
                    <a:lstStyle/>
                    <a:p>
                      <a:pPr algn="ctr"/>
                      <a:r>
                        <a:rPr lang="fr-FR" dirty="0" smtClean="0"/>
                        <a:t>INTERPRETATION</a:t>
                      </a:r>
                      <a:endParaRPr lang="fr-FR" dirty="0"/>
                    </a:p>
                  </a:txBody>
                  <a:tcPr/>
                </a:tc>
                <a:tc>
                  <a:txBody>
                    <a:bodyPr/>
                    <a:lstStyle/>
                    <a:p>
                      <a:pPr algn="ctr"/>
                      <a:r>
                        <a:rPr lang="fr-FR" baseline="0" dirty="0" smtClean="0"/>
                        <a:t> REFLEXION - ESSAI</a:t>
                      </a:r>
                      <a:endParaRPr lang="fr-FR" dirty="0"/>
                    </a:p>
                  </a:txBody>
                  <a:tcPr/>
                </a:tc>
                <a:extLst>
                  <a:ext uri="{0D108BD9-81ED-4DB2-BD59-A6C34878D82A}">
                    <a16:rowId xmlns:a16="http://schemas.microsoft.com/office/drawing/2014/main" val="1362545522"/>
                  </a:ext>
                </a:extLst>
              </a:tr>
              <a:tr h="1434783">
                <a:tc>
                  <a:txBody>
                    <a:bodyPr/>
                    <a:lstStyle/>
                    <a:p>
                      <a:r>
                        <a:rPr lang="fr-FR" sz="1800" kern="1200" dirty="0" smtClean="0">
                          <a:solidFill>
                            <a:schemeClr val="dk1"/>
                          </a:solidFill>
                          <a:effectLst/>
                          <a:latin typeface="+mn-lt"/>
                          <a:ea typeface="+mn-ea"/>
                          <a:cs typeface="+mn-cs"/>
                        </a:rPr>
                        <a:t>Identifier par l’analyse les éléments pertinents pour répondre à la question posée</a:t>
                      </a:r>
                    </a:p>
                    <a:p>
                      <a:r>
                        <a:rPr lang="fr-FR" sz="1800" kern="1200" dirty="0" smtClean="0">
                          <a:solidFill>
                            <a:schemeClr val="dk1"/>
                          </a:solidFill>
                          <a:effectLst/>
                          <a:latin typeface="+mn-lt"/>
                          <a:ea typeface="+mn-ea"/>
                          <a:cs typeface="+mn-cs"/>
                        </a:rPr>
                        <a:t>Ordonner l’interprétation</a:t>
                      </a:r>
                    </a:p>
                    <a:p>
                      <a:r>
                        <a:rPr lang="fr-FR" sz="1800" kern="1200" dirty="0" smtClean="0">
                          <a:solidFill>
                            <a:schemeClr val="dk1"/>
                          </a:solidFill>
                          <a:effectLst/>
                          <a:latin typeface="+mn-lt"/>
                          <a:ea typeface="+mn-ea"/>
                          <a:cs typeface="+mn-cs"/>
                        </a:rPr>
                        <a:t>Synthétiser l’interprétation</a:t>
                      </a:r>
                    </a:p>
                    <a:p>
                      <a:r>
                        <a:rPr lang="fr-FR" sz="1800" kern="1200" dirty="0" smtClean="0">
                          <a:solidFill>
                            <a:schemeClr val="dk1"/>
                          </a:solidFill>
                          <a:effectLst/>
                          <a:latin typeface="+mn-lt"/>
                          <a:ea typeface="+mn-ea"/>
                          <a:cs typeface="+mn-cs"/>
                        </a:rPr>
                        <a:t>Mobiliser sa culture</a:t>
                      </a:r>
                      <a:endParaRPr lang="fr-FR" dirty="0"/>
                    </a:p>
                  </a:txBody>
                  <a:tcPr/>
                </a:tc>
                <a:tc>
                  <a:txBody>
                    <a:bodyPr/>
                    <a:lstStyle/>
                    <a:p>
                      <a:r>
                        <a:rPr lang="fr-FR" sz="1800" kern="1200" dirty="0" smtClean="0">
                          <a:solidFill>
                            <a:schemeClr val="dk1"/>
                          </a:solidFill>
                          <a:effectLst/>
                          <a:latin typeface="+mn-lt"/>
                          <a:ea typeface="+mn-ea"/>
                          <a:cs typeface="+mn-cs"/>
                        </a:rPr>
                        <a:t>Faire le lien entre la question posée et le texte</a:t>
                      </a:r>
                    </a:p>
                    <a:p>
                      <a:r>
                        <a:rPr lang="fr-FR" sz="1800" kern="1200" dirty="0" smtClean="0">
                          <a:solidFill>
                            <a:schemeClr val="dk1"/>
                          </a:solidFill>
                          <a:effectLst/>
                          <a:latin typeface="+mn-lt"/>
                          <a:ea typeface="+mn-ea"/>
                          <a:cs typeface="+mn-cs"/>
                        </a:rPr>
                        <a:t>Argumenter</a:t>
                      </a:r>
                    </a:p>
                    <a:p>
                      <a:r>
                        <a:rPr lang="fr-FR" sz="1800" kern="1200" dirty="0" smtClean="0">
                          <a:solidFill>
                            <a:schemeClr val="dk1"/>
                          </a:solidFill>
                          <a:effectLst/>
                          <a:latin typeface="+mn-lt"/>
                          <a:ea typeface="+mn-ea"/>
                          <a:cs typeface="+mn-cs"/>
                        </a:rPr>
                        <a:t>Utiliser des exemples pertinents</a:t>
                      </a:r>
                    </a:p>
                    <a:p>
                      <a:r>
                        <a:rPr lang="fr-FR" sz="1800" kern="1200" dirty="0" smtClean="0">
                          <a:solidFill>
                            <a:schemeClr val="dk1"/>
                          </a:solidFill>
                          <a:effectLst/>
                          <a:latin typeface="+mn-lt"/>
                          <a:ea typeface="+mn-ea"/>
                          <a:cs typeface="+mn-cs"/>
                        </a:rPr>
                        <a:t>Mobiliser sa culture</a:t>
                      </a:r>
                      <a:endParaRPr lang="fr-FR" dirty="0"/>
                    </a:p>
                  </a:txBody>
                  <a:tcPr/>
                </a:tc>
                <a:extLst>
                  <a:ext uri="{0D108BD9-81ED-4DB2-BD59-A6C34878D82A}">
                    <a16:rowId xmlns:a16="http://schemas.microsoft.com/office/drawing/2014/main" val="269507524"/>
                  </a:ext>
                </a:extLst>
              </a:tr>
            </a:tbl>
          </a:graphicData>
        </a:graphic>
      </p:graphicFrame>
    </p:spTree>
    <p:extLst>
      <p:ext uri="{BB962C8B-B14F-4D97-AF65-F5344CB8AC3E}">
        <p14:creationId xmlns:p14="http://schemas.microsoft.com/office/powerpoint/2010/main" val="3546264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9943" y="1933301"/>
            <a:ext cx="8562580" cy="1005383"/>
          </a:xfrm>
        </p:spPr>
        <p:txBody>
          <a:bodyPr/>
          <a:lstStyle/>
          <a:p>
            <a:r>
              <a:rPr lang="fr-FR" dirty="0" smtClean="0"/>
              <a:t>Ce que disent les textes officiels …</a:t>
            </a:r>
            <a:endParaRPr lang="fr-FR" dirty="0"/>
          </a:p>
        </p:txBody>
      </p:sp>
    </p:spTree>
    <p:extLst>
      <p:ext uri="{BB962C8B-B14F-4D97-AF65-F5344CB8AC3E}">
        <p14:creationId xmlns:p14="http://schemas.microsoft.com/office/powerpoint/2010/main" val="15283554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6" y="804520"/>
            <a:ext cx="9520158" cy="671584"/>
          </a:xfrm>
        </p:spPr>
        <p:txBody>
          <a:bodyPr/>
          <a:lstStyle/>
          <a:p>
            <a:pPr algn="ctr"/>
            <a:r>
              <a:rPr lang="fr-FR" dirty="0" smtClean="0"/>
              <a:t>Déclinaisons disciplinaires </a:t>
            </a:r>
            <a:endParaRPr lang="fr-FR" dirty="0"/>
          </a:p>
        </p:txBody>
      </p:sp>
      <p:graphicFrame>
        <p:nvGraphicFramePr>
          <p:cNvPr id="4" name="Espace réservé du contenu 3"/>
          <p:cNvGraphicFramePr>
            <a:graphicFrameLocks noGrp="1"/>
          </p:cNvGraphicFramePr>
          <p:nvPr>
            <p:ph idx="1"/>
            <p:extLst/>
          </p:nvPr>
        </p:nvGraphicFramePr>
        <p:xfrm>
          <a:off x="1717993" y="2090736"/>
          <a:ext cx="9520238" cy="2429013"/>
        </p:xfrm>
        <a:graphic>
          <a:graphicData uri="http://schemas.openxmlformats.org/drawingml/2006/table">
            <a:tbl>
              <a:tblPr firstRow="1" bandRow="1">
                <a:tableStyleId>{5C22544A-7EE6-4342-B048-85BDC9FD1C3A}</a:tableStyleId>
              </a:tblPr>
              <a:tblGrid>
                <a:gridCol w="4760119">
                  <a:extLst>
                    <a:ext uri="{9D8B030D-6E8A-4147-A177-3AD203B41FA5}">
                      <a16:colId xmlns:a16="http://schemas.microsoft.com/office/drawing/2014/main" val="1258662035"/>
                    </a:ext>
                  </a:extLst>
                </a:gridCol>
                <a:gridCol w="4760119">
                  <a:extLst>
                    <a:ext uri="{9D8B030D-6E8A-4147-A177-3AD203B41FA5}">
                      <a16:colId xmlns:a16="http://schemas.microsoft.com/office/drawing/2014/main" val="1133549871"/>
                    </a:ext>
                  </a:extLst>
                </a:gridCol>
              </a:tblGrid>
              <a:tr h="691653">
                <a:tc>
                  <a:txBody>
                    <a:bodyPr/>
                    <a:lstStyle/>
                    <a:p>
                      <a:pPr algn="ctr"/>
                      <a:r>
                        <a:rPr lang="fr-FR" sz="1800" b="1" kern="1200" dirty="0" smtClean="0">
                          <a:solidFill>
                            <a:schemeClr val="lt1"/>
                          </a:solidFill>
                          <a:effectLst/>
                          <a:latin typeface="+mn-lt"/>
                          <a:ea typeface="+mn-ea"/>
                          <a:cs typeface="+mn-cs"/>
                        </a:rPr>
                        <a:t>INTERPRETATION</a:t>
                      </a:r>
                      <a:r>
                        <a:rPr lang="fr-FR" sz="1800" b="1" kern="1200" baseline="0" dirty="0" smtClean="0">
                          <a:solidFill>
                            <a:schemeClr val="lt1"/>
                          </a:solidFill>
                          <a:effectLst/>
                          <a:latin typeface="+mn-lt"/>
                          <a:ea typeface="+mn-ea"/>
                          <a:cs typeface="+mn-cs"/>
                        </a:rPr>
                        <a:t> LITTERAIRE</a:t>
                      </a:r>
                      <a:endParaRPr lang="fr-FR" dirty="0"/>
                    </a:p>
                  </a:txBody>
                  <a:tcPr/>
                </a:tc>
                <a:tc>
                  <a:txBody>
                    <a:bodyPr/>
                    <a:lstStyle/>
                    <a:p>
                      <a:pPr algn="ctr"/>
                      <a:r>
                        <a:rPr lang="fr-FR" dirty="0" smtClean="0"/>
                        <a:t>INTERPRETATION PHILOSOPHIQUE</a:t>
                      </a:r>
                      <a:endParaRPr lang="fr-FR" dirty="0"/>
                    </a:p>
                  </a:txBody>
                  <a:tcPr/>
                </a:tc>
                <a:extLst>
                  <a:ext uri="{0D108BD9-81ED-4DB2-BD59-A6C34878D82A}">
                    <a16:rowId xmlns:a16="http://schemas.microsoft.com/office/drawing/2014/main" val="2289659729"/>
                  </a:ext>
                </a:extLst>
              </a:tr>
              <a:tr h="1495357">
                <a:tc>
                  <a:txBody>
                    <a:bodyPr/>
                    <a:lstStyle/>
                    <a:p>
                      <a:r>
                        <a:rPr lang="fr-FR" sz="1800" kern="1200" dirty="0" smtClean="0">
                          <a:solidFill>
                            <a:schemeClr val="dk1"/>
                          </a:solidFill>
                          <a:effectLst/>
                          <a:latin typeface="+mn-lt"/>
                          <a:ea typeface="+mn-ea"/>
                          <a:cs typeface="+mn-cs"/>
                        </a:rPr>
                        <a:t>Construire l’interprétation du texte telle</a:t>
                      </a:r>
                      <a:r>
                        <a:rPr lang="fr-FR" sz="1800" kern="1200" baseline="0" dirty="0" smtClean="0">
                          <a:solidFill>
                            <a:schemeClr val="dk1"/>
                          </a:solidFill>
                          <a:effectLst/>
                          <a:latin typeface="+mn-lt"/>
                          <a:ea typeface="+mn-ea"/>
                          <a:cs typeface="+mn-cs"/>
                        </a:rPr>
                        <a:t> </a:t>
                      </a:r>
                      <a:r>
                        <a:rPr lang="fr-FR" sz="1800" kern="1200" dirty="0" smtClean="0">
                          <a:solidFill>
                            <a:schemeClr val="dk1"/>
                          </a:solidFill>
                          <a:effectLst/>
                          <a:latin typeface="+mn-lt"/>
                          <a:ea typeface="+mn-ea"/>
                          <a:cs typeface="+mn-cs"/>
                        </a:rPr>
                        <a:t>que fléchée par la question,</a:t>
                      </a:r>
                      <a:r>
                        <a:rPr lang="fr-FR" sz="1800" kern="1200" baseline="0" dirty="0" smtClean="0">
                          <a:solidFill>
                            <a:schemeClr val="dk1"/>
                          </a:solidFill>
                          <a:effectLst/>
                          <a:latin typeface="+mn-lt"/>
                          <a:ea typeface="+mn-ea"/>
                          <a:cs typeface="+mn-cs"/>
                        </a:rPr>
                        <a:t> en en donnant</a:t>
                      </a:r>
                      <a:r>
                        <a:rPr lang="fr-FR" sz="1800" kern="1200" dirty="0" smtClean="0">
                          <a:solidFill>
                            <a:schemeClr val="dk1"/>
                          </a:solidFill>
                          <a:effectLst/>
                          <a:latin typeface="+mn-lt"/>
                          <a:ea typeface="+mn-ea"/>
                          <a:cs typeface="+mn-cs"/>
                        </a:rPr>
                        <a:t> l’enjeu, la visée, la singularité d’écriture.</a:t>
                      </a:r>
                    </a:p>
                    <a:p>
                      <a:r>
                        <a:rPr lang="fr-FR" sz="1800" kern="1200" dirty="0" smtClean="0">
                          <a:solidFill>
                            <a:schemeClr val="dk1"/>
                          </a:solidFill>
                          <a:effectLst/>
                          <a:latin typeface="+mn-lt"/>
                          <a:ea typeface="+mn-ea"/>
                          <a:cs typeface="+mn-cs"/>
                        </a:rPr>
                        <a:t>L’écriture choisie est elle-même</a:t>
                      </a:r>
                      <a:r>
                        <a:rPr lang="fr-FR" sz="1800" kern="1200" baseline="0" dirty="0" smtClean="0">
                          <a:solidFill>
                            <a:schemeClr val="dk1"/>
                          </a:solidFill>
                          <a:effectLst/>
                          <a:latin typeface="+mn-lt"/>
                          <a:ea typeface="+mn-ea"/>
                          <a:cs typeface="+mn-cs"/>
                        </a:rPr>
                        <a:t> </a:t>
                      </a:r>
                      <a:r>
                        <a:rPr lang="fr-FR" sz="1800" kern="1200" dirty="0" smtClean="0">
                          <a:solidFill>
                            <a:schemeClr val="dk1"/>
                          </a:solidFill>
                          <a:effectLst/>
                          <a:latin typeface="+mn-lt"/>
                          <a:ea typeface="+mn-ea"/>
                          <a:cs typeface="+mn-cs"/>
                        </a:rPr>
                        <a:t>signifiante. La contextualisation littéraire, la prise en compte du moment d’écriture l’éclairent.</a:t>
                      </a:r>
                      <a:endParaRPr lang="fr-FR" sz="1800" kern="1200" dirty="0">
                        <a:solidFill>
                          <a:schemeClr val="dk1"/>
                        </a:solidFill>
                        <a:effectLst/>
                        <a:latin typeface="+mn-lt"/>
                        <a:ea typeface="+mn-ea"/>
                        <a:cs typeface="+mn-cs"/>
                      </a:endParaRPr>
                    </a:p>
                  </a:txBody>
                  <a:tcPr/>
                </a:tc>
                <a:tc>
                  <a:txBody>
                    <a:bodyPr/>
                    <a:lstStyle/>
                    <a:p>
                      <a:r>
                        <a:rPr lang="fr-FR" sz="1800" kern="1200" dirty="0" smtClean="0">
                          <a:solidFill>
                            <a:schemeClr val="dk1"/>
                          </a:solidFill>
                          <a:effectLst/>
                          <a:latin typeface="+mn-lt"/>
                          <a:ea typeface="+mn-ea"/>
                          <a:cs typeface="+mn-cs"/>
                        </a:rPr>
                        <a:t>Identification du problème du texte</a:t>
                      </a:r>
                    </a:p>
                    <a:p>
                      <a:r>
                        <a:rPr lang="fr-FR" sz="1800" kern="1200" dirty="0" smtClean="0">
                          <a:solidFill>
                            <a:schemeClr val="dk1"/>
                          </a:solidFill>
                          <a:effectLst/>
                          <a:latin typeface="+mn-lt"/>
                          <a:ea typeface="+mn-ea"/>
                          <a:cs typeface="+mn-cs"/>
                        </a:rPr>
                        <a:t>Identification de concepts philosophiques</a:t>
                      </a:r>
                      <a:endParaRPr lang="fr-FR" dirty="0"/>
                    </a:p>
                  </a:txBody>
                  <a:tcPr/>
                </a:tc>
                <a:extLst>
                  <a:ext uri="{0D108BD9-81ED-4DB2-BD59-A6C34878D82A}">
                    <a16:rowId xmlns:a16="http://schemas.microsoft.com/office/drawing/2014/main" val="381642394"/>
                  </a:ext>
                </a:extLst>
              </a:tr>
            </a:tbl>
          </a:graphicData>
        </a:graphic>
      </p:graphicFrame>
    </p:spTree>
    <p:extLst>
      <p:ext uri="{BB962C8B-B14F-4D97-AF65-F5344CB8AC3E}">
        <p14:creationId xmlns:p14="http://schemas.microsoft.com/office/powerpoint/2010/main" val="2656285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6" y="804520"/>
            <a:ext cx="9520158" cy="671584"/>
          </a:xfrm>
        </p:spPr>
        <p:txBody>
          <a:bodyPr/>
          <a:lstStyle/>
          <a:p>
            <a:pPr algn="ctr"/>
            <a:r>
              <a:rPr lang="fr-FR" dirty="0" smtClean="0"/>
              <a:t>Déclinaisons disciplinaires </a:t>
            </a:r>
            <a:endParaRPr lang="fr-FR" dirty="0"/>
          </a:p>
        </p:txBody>
      </p:sp>
      <p:graphicFrame>
        <p:nvGraphicFramePr>
          <p:cNvPr id="4" name="Espace réservé du contenu 3"/>
          <p:cNvGraphicFramePr>
            <a:graphicFrameLocks noGrp="1"/>
          </p:cNvGraphicFramePr>
          <p:nvPr>
            <p:ph idx="1"/>
            <p:extLst/>
          </p:nvPr>
        </p:nvGraphicFramePr>
        <p:xfrm>
          <a:off x="1731055" y="2142988"/>
          <a:ext cx="9520238" cy="2213135"/>
        </p:xfrm>
        <a:graphic>
          <a:graphicData uri="http://schemas.openxmlformats.org/drawingml/2006/table">
            <a:tbl>
              <a:tblPr firstRow="1" bandRow="1">
                <a:tableStyleId>{5C22544A-7EE6-4342-B048-85BDC9FD1C3A}</a:tableStyleId>
              </a:tblPr>
              <a:tblGrid>
                <a:gridCol w="4760119">
                  <a:extLst>
                    <a:ext uri="{9D8B030D-6E8A-4147-A177-3AD203B41FA5}">
                      <a16:colId xmlns:a16="http://schemas.microsoft.com/office/drawing/2014/main" val="1258662035"/>
                    </a:ext>
                  </a:extLst>
                </a:gridCol>
                <a:gridCol w="4760119">
                  <a:extLst>
                    <a:ext uri="{9D8B030D-6E8A-4147-A177-3AD203B41FA5}">
                      <a16:colId xmlns:a16="http://schemas.microsoft.com/office/drawing/2014/main" val="1133549871"/>
                    </a:ext>
                  </a:extLst>
                </a:gridCol>
              </a:tblGrid>
              <a:tr h="717778">
                <a:tc>
                  <a:txBody>
                    <a:bodyPr/>
                    <a:lstStyle/>
                    <a:p>
                      <a:pPr algn="ctr"/>
                      <a:r>
                        <a:rPr lang="fr-FR" sz="1800" b="1" kern="1200" dirty="0" smtClean="0">
                          <a:solidFill>
                            <a:schemeClr val="lt1"/>
                          </a:solidFill>
                          <a:effectLst/>
                          <a:latin typeface="+mn-lt"/>
                          <a:ea typeface="+mn-ea"/>
                          <a:cs typeface="+mn-cs"/>
                        </a:rPr>
                        <a:t>REFLEXION</a:t>
                      </a:r>
                      <a:r>
                        <a:rPr lang="fr-FR" sz="1800" b="1" kern="1200" baseline="0" dirty="0" smtClean="0">
                          <a:solidFill>
                            <a:schemeClr val="lt1"/>
                          </a:solidFill>
                          <a:effectLst/>
                          <a:latin typeface="+mn-lt"/>
                          <a:ea typeface="+mn-ea"/>
                          <a:cs typeface="+mn-cs"/>
                        </a:rPr>
                        <a:t> LITTERAIRE</a:t>
                      </a:r>
                      <a:endParaRPr lang="fr-FR" dirty="0"/>
                    </a:p>
                  </a:txBody>
                  <a:tcPr/>
                </a:tc>
                <a:tc>
                  <a:txBody>
                    <a:bodyPr/>
                    <a:lstStyle/>
                    <a:p>
                      <a:pPr algn="ctr"/>
                      <a:r>
                        <a:rPr lang="fr-FR" dirty="0" smtClean="0"/>
                        <a:t>REFLEXION PHILOSOPHIQUE</a:t>
                      </a:r>
                      <a:endParaRPr lang="fr-FR" dirty="0"/>
                    </a:p>
                  </a:txBody>
                  <a:tcPr/>
                </a:tc>
                <a:extLst>
                  <a:ext uri="{0D108BD9-81ED-4DB2-BD59-A6C34878D82A}">
                    <a16:rowId xmlns:a16="http://schemas.microsoft.com/office/drawing/2014/main" val="2289659729"/>
                  </a:ext>
                </a:extLst>
              </a:tr>
              <a:tr h="1495357">
                <a:tc>
                  <a:txBody>
                    <a:bodyPr/>
                    <a:lstStyle/>
                    <a:p>
                      <a:r>
                        <a:rPr lang="fr-FR" sz="1800" kern="1200" dirty="0" smtClean="0">
                          <a:solidFill>
                            <a:schemeClr val="dk1"/>
                          </a:solidFill>
                          <a:effectLst/>
                          <a:latin typeface="+mn-lt"/>
                          <a:ea typeface="+mn-ea"/>
                          <a:cs typeface="+mn-cs"/>
                        </a:rPr>
                        <a:t>Mettre en perspective la réflexion qu’engage la question d’essai par rapport au texte.</a:t>
                      </a:r>
                    </a:p>
                    <a:p>
                      <a:r>
                        <a:rPr lang="fr-FR" sz="1800" kern="1200" dirty="0" smtClean="0">
                          <a:solidFill>
                            <a:schemeClr val="dk1"/>
                          </a:solidFill>
                          <a:effectLst/>
                          <a:latin typeface="+mn-lt"/>
                          <a:ea typeface="+mn-ea"/>
                          <a:cs typeface="+mn-cs"/>
                        </a:rPr>
                        <a:t>Poursuivre cette réflexion, la compléter, la nuancer par sa réflexion personnelle nourrie du travail des deux années HLP.</a:t>
                      </a:r>
                      <a:endParaRPr lang="fr-FR" sz="1800" kern="1200" dirty="0">
                        <a:solidFill>
                          <a:schemeClr val="dk1"/>
                        </a:solidFill>
                        <a:effectLst/>
                        <a:latin typeface="+mn-lt"/>
                        <a:ea typeface="+mn-ea"/>
                        <a:cs typeface="+mn-cs"/>
                      </a:endParaRPr>
                    </a:p>
                  </a:txBody>
                  <a:tcPr/>
                </a:tc>
                <a:tc>
                  <a:txBody>
                    <a:bodyPr/>
                    <a:lstStyle/>
                    <a:p>
                      <a:r>
                        <a:rPr lang="fr-FR" sz="1800" kern="1200" dirty="0" smtClean="0">
                          <a:solidFill>
                            <a:schemeClr val="dk1"/>
                          </a:solidFill>
                          <a:effectLst/>
                          <a:latin typeface="+mn-lt"/>
                          <a:ea typeface="+mn-ea"/>
                          <a:cs typeface="+mn-cs"/>
                        </a:rPr>
                        <a:t>Éléments de traitement d’un problème</a:t>
                      </a:r>
                    </a:p>
                    <a:p>
                      <a:r>
                        <a:rPr lang="fr-FR" sz="1800" kern="1200" dirty="0" smtClean="0">
                          <a:solidFill>
                            <a:schemeClr val="dk1"/>
                          </a:solidFill>
                          <a:effectLst/>
                          <a:latin typeface="+mn-lt"/>
                          <a:ea typeface="+mn-ea"/>
                          <a:cs typeface="+mn-cs"/>
                        </a:rPr>
                        <a:t>Usage d’arguments philosophiques</a:t>
                      </a:r>
                    </a:p>
                  </a:txBody>
                  <a:tcPr/>
                </a:tc>
                <a:extLst>
                  <a:ext uri="{0D108BD9-81ED-4DB2-BD59-A6C34878D82A}">
                    <a16:rowId xmlns:a16="http://schemas.microsoft.com/office/drawing/2014/main" val="381642394"/>
                  </a:ext>
                </a:extLst>
              </a:tr>
            </a:tbl>
          </a:graphicData>
        </a:graphic>
      </p:graphicFrame>
    </p:spTree>
    <p:extLst>
      <p:ext uri="{BB962C8B-B14F-4D97-AF65-F5344CB8AC3E}">
        <p14:creationId xmlns:p14="http://schemas.microsoft.com/office/powerpoint/2010/main" val="1257923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parole amoureuse : </a:t>
            </a:r>
            <a:br>
              <a:rPr lang="fr-FR" dirty="0" smtClean="0"/>
            </a:br>
            <a:endParaRPr lang="fr-FR" dirty="0"/>
          </a:p>
        </p:txBody>
      </p:sp>
      <p:pic>
        <p:nvPicPr>
          <p:cNvPr id="5" name="Espace réservé du contenu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534695" y="1991544"/>
            <a:ext cx="2798014" cy="3494037"/>
          </a:xfrm>
        </p:spPr>
      </p:pic>
      <p:pic>
        <p:nvPicPr>
          <p:cNvPr id="6" name="Espace réservé du contenu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467646" y="2017713"/>
            <a:ext cx="4578007" cy="3441700"/>
          </a:xfrm>
        </p:spPr>
      </p:pic>
    </p:spTree>
    <p:extLst>
      <p:ext uri="{BB962C8B-B14F-4D97-AF65-F5344CB8AC3E}">
        <p14:creationId xmlns:p14="http://schemas.microsoft.com/office/powerpoint/2010/main" val="17269338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6" y="496389"/>
            <a:ext cx="9520158" cy="1357365"/>
          </a:xfrm>
        </p:spPr>
        <p:txBody>
          <a:bodyPr>
            <a:normAutofit fontScale="90000"/>
          </a:bodyPr>
          <a:lstStyle/>
          <a:p>
            <a:pPr algn="ctr"/>
            <a:r>
              <a:rPr lang="fr-FR" b="1" dirty="0" smtClean="0">
                <a:solidFill>
                  <a:schemeClr val="accent1">
                    <a:lumMod val="75000"/>
                  </a:schemeClr>
                </a:solidFill>
              </a:rPr>
              <a:t>Temps 2 : </a:t>
            </a:r>
            <a:r>
              <a:rPr lang="fr-FR" b="1" dirty="0">
                <a:solidFill>
                  <a:schemeClr val="accent1">
                    <a:lumMod val="75000"/>
                  </a:schemeClr>
                </a:solidFill>
              </a:rPr>
              <a:t>Préparation en groupes mixtes de séquences sur « </a:t>
            </a:r>
            <a:r>
              <a:rPr lang="fr-FR" b="1" dirty="0" smtClean="0">
                <a:solidFill>
                  <a:schemeClr val="accent1">
                    <a:lumMod val="75000"/>
                  </a:schemeClr>
                </a:solidFill>
              </a:rPr>
              <a:t>Les </a:t>
            </a:r>
            <a:r>
              <a:rPr lang="fr-FR" b="1" dirty="0">
                <a:solidFill>
                  <a:schemeClr val="accent1">
                    <a:lumMod val="75000"/>
                  </a:schemeClr>
                </a:solidFill>
              </a:rPr>
              <a:t>séductions de la parole </a:t>
            </a:r>
            <a:r>
              <a:rPr lang="fr-FR" b="1" dirty="0" smtClean="0">
                <a:solidFill>
                  <a:schemeClr val="accent1">
                    <a:lumMod val="75000"/>
                  </a:schemeClr>
                </a:solidFill>
              </a:rPr>
              <a:t> » à partir de 3 propositions de corpus</a:t>
            </a:r>
            <a:endParaRPr lang="fr-FR" b="1" dirty="0">
              <a:solidFill>
                <a:schemeClr val="accent1">
                  <a:lumMod val="75000"/>
                </a:schemeClr>
              </a:solidFill>
            </a:endParaRPr>
          </a:p>
        </p:txBody>
      </p:sp>
      <p:sp>
        <p:nvSpPr>
          <p:cNvPr id="3" name="Espace réservé du contenu 2"/>
          <p:cNvSpPr>
            <a:spLocks noGrp="1"/>
          </p:cNvSpPr>
          <p:nvPr>
            <p:ph idx="1"/>
          </p:nvPr>
        </p:nvSpPr>
        <p:spPr>
          <a:xfrm>
            <a:off x="1534696" y="2704011"/>
            <a:ext cx="9520158" cy="2762334"/>
          </a:xfrm>
        </p:spPr>
        <p:txBody>
          <a:bodyPr>
            <a:normAutofit/>
          </a:bodyPr>
          <a:lstStyle/>
          <a:p>
            <a:r>
              <a:rPr lang="fr-FR" b="1" u="sng" dirty="0" smtClean="0"/>
              <a:t>Corpus 1 </a:t>
            </a:r>
            <a:r>
              <a:rPr lang="fr-FR" dirty="0" smtClean="0"/>
              <a:t>: Ovide, </a:t>
            </a:r>
            <a:r>
              <a:rPr lang="fr-FR" i="1" dirty="0" smtClean="0"/>
              <a:t>L’art d’aimer</a:t>
            </a:r>
            <a:r>
              <a:rPr lang="fr-FR" dirty="0" smtClean="0"/>
              <a:t> / Montaigne, </a:t>
            </a:r>
            <a:r>
              <a:rPr lang="fr-FR" i="1" dirty="0" smtClean="0"/>
              <a:t>Sur des vers de Virgile</a:t>
            </a:r>
            <a:r>
              <a:rPr lang="fr-FR" dirty="0" smtClean="0"/>
              <a:t>   / Goldoni, </a:t>
            </a:r>
            <a:r>
              <a:rPr lang="fr-FR" i="1" dirty="0" smtClean="0"/>
              <a:t>La Locandiera</a:t>
            </a:r>
            <a:r>
              <a:rPr lang="fr-FR" dirty="0" smtClean="0"/>
              <a:t> / Musset, </a:t>
            </a:r>
            <a:r>
              <a:rPr lang="fr-FR" i="1" dirty="0" smtClean="0"/>
              <a:t>Caprices de Marianne.</a:t>
            </a:r>
            <a:r>
              <a:rPr lang="fr-FR" dirty="0" smtClean="0"/>
              <a:t> </a:t>
            </a:r>
          </a:p>
          <a:p>
            <a:r>
              <a:rPr lang="fr-FR" b="1" u="sng" dirty="0"/>
              <a:t>Corpus </a:t>
            </a:r>
            <a:r>
              <a:rPr lang="fr-FR" b="1" u="sng" dirty="0" smtClean="0"/>
              <a:t>2 </a:t>
            </a:r>
            <a:r>
              <a:rPr lang="fr-FR" dirty="0"/>
              <a:t>:  </a:t>
            </a:r>
            <a:r>
              <a:rPr lang="fr-FR" dirty="0" smtClean="0"/>
              <a:t>Gorgias</a:t>
            </a:r>
            <a:r>
              <a:rPr lang="fr-FR" dirty="0"/>
              <a:t>, </a:t>
            </a:r>
            <a:r>
              <a:rPr lang="fr-FR" i="1" dirty="0"/>
              <a:t>Éloge </a:t>
            </a:r>
            <a:r>
              <a:rPr lang="fr-FR" i="1" dirty="0" smtClean="0"/>
              <a:t>d’Hélène</a:t>
            </a:r>
            <a:r>
              <a:rPr lang="fr-FR" dirty="0" smtClean="0"/>
              <a:t>. / Platon</a:t>
            </a:r>
            <a:r>
              <a:rPr lang="fr-FR" dirty="0"/>
              <a:t>, </a:t>
            </a:r>
            <a:r>
              <a:rPr lang="fr-FR" i="1" dirty="0"/>
              <a:t>Phèdre</a:t>
            </a:r>
            <a:r>
              <a:rPr lang="fr-FR" dirty="0"/>
              <a:t>. </a:t>
            </a:r>
            <a:r>
              <a:rPr lang="fr-FR" dirty="0" smtClean="0"/>
              <a:t>/ Molière, </a:t>
            </a:r>
            <a:r>
              <a:rPr lang="fr-FR" i="1" dirty="0" smtClean="0"/>
              <a:t>Don Juan ou le festin de pierre </a:t>
            </a:r>
            <a:r>
              <a:rPr lang="fr-FR" dirty="0" smtClean="0"/>
              <a:t>/ Diderot</a:t>
            </a:r>
            <a:r>
              <a:rPr lang="fr-FR" dirty="0"/>
              <a:t>, </a:t>
            </a:r>
            <a:r>
              <a:rPr lang="fr-FR" i="1" dirty="0"/>
              <a:t>Lettres à Sophie </a:t>
            </a:r>
            <a:r>
              <a:rPr lang="fr-FR" i="1" dirty="0" smtClean="0"/>
              <a:t>Volland</a:t>
            </a:r>
            <a:r>
              <a:rPr lang="fr-FR" dirty="0" smtClean="0"/>
              <a:t>. </a:t>
            </a:r>
          </a:p>
          <a:p>
            <a:r>
              <a:rPr lang="fr-FR" b="1" u="sng" dirty="0" smtClean="0"/>
              <a:t>Corpus 3 </a:t>
            </a:r>
            <a:r>
              <a:rPr lang="fr-FR" dirty="0"/>
              <a:t>: Shakespeare, </a:t>
            </a:r>
            <a:r>
              <a:rPr lang="fr-FR" i="1" dirty="0" smtClean="0"/>
              <a:t>Roméo </a:t>
            </a:r>
            <a:r>
              <a:rPr lang="fr-FR" i="1" dirty="0"/>
              <a:t>et Juliette</a:t>
            </a:r>
            <a:r>
              <a:rPr lang="fr-FR" dirty="0" smtClean="0"/>
              <a:t>./ </a:t>
            </a:r>
            <a:r>
              <a:rPr lang="fr-FR" dirty="0"/>
              <a:t>Rousseau, </a:t>
            </a:r>
            <a:r>
              <a:rPr lang="fr-FR" i="1" dirty="0"/>
              <a:t>Essai sur l’origine des </a:t>
            </a:r>
            <a:r>
              <a:rPr lang="fr-FR" i="1" dirty="0" smtClean="0"/>
              <a:t>langues</a:t>
            </a:r>
            <a:r>
              <a:rPr lang="fr-FR" dirty="0"/>
              <a:t> </a:t>
            </a:r>
            <a:r>
              <a:rPr lang="fr-FR" dirty="0" smtClean="0"/>
              <a:t>et </a:t>
            </a:r>
            <a:r>
              <a:rPr lang="fr-FR" i="1" dirty="0" smtClean="0"/>
              <a:t>La </a:t>
            </a:r>
            <a:r>
              <a:rPr lang="fr-FR" i="1" dirty="0"/>
              <a:t>nouvelle Héloïse</a:t>
            </a:r>
            <a:r>
              <a:rPr lang="fr-FR" dirty="0"/>
              <a:t>. Lettre VI, VIII</a:t>
            </a:r>
            <a:r>
              <a:rPr lang="fr-FR" dirty="0" smtClean="0"/>
              <a:t>. </a:t>
            </a:r>
            <a:r>
              <a:rPr lang="fr-FR" dirty="0"/>
              <a:t>/ Barthes : </a:t>
            </a:r>
            <a:r>
              <a:rPr lang="fr-FR" i="1" dirty="0"/>
              <a:t>Fragments d’un discours amoureux</a:t>
            </a:r>
            <a:r>
              <a:rPr lang="fr-FR" dirty="0"/>
              <a:t>.</a:t>
            </a:r>
          </a:p>
          <a:p>
            <a:endParaRPr lang="fr-FR" dirty="0"/>
          </a:p>
          <a:p>
            <a:endParaRPr lang="fr-FR" dirty="0" smtClean="0"/>
          </a:p>
          <a:p>
            <a:endParaRPr lang="fr-FR" dirty="0"/>
          </a:p>
        </p:txBody>
      </p:sp>
    </p:spTree>
    <p:extLst>
      <p:ext uri="{BB962C8B-B14F-4D97-AF65-F5344CB8AC3E}">
        <p14:creationId xmlns:p14="http://schemas.microsoft.com/office/powerpoint/2010/main" val="17857260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3">
              <a:lumMod val="20000"/>
              <a:lumOff val="80000"/>
            </a:schemeClr>
          </a:solidFill>
        </p:spPr>
        <p:txBody>
          <a:bodyPr/>
          <a:lstStyle/>
          <a:p>
            <a:pPr algn="ctr"/>
            <a:r>
              <a:rPr lang="fr-FR" dirty="0" smtClean="0"/>
              <a:t>Temps 2a : </a:t>
            </a:r>
            <a:r>
              <a:rPr lang="fr-FR" dirty="0">
                <a:solidFill>
                  <a:schemeClr val="accent1">
                    <a:lumMod val="75000"/>
                  </a:schemeClr>
                </a:solidFill>
              </a:rPr>
              <a:t>1</a:t>
            </a:r>
            <a:r>
              <a:rPr lang="fr-FR" baseline="30000" dirty="0">
                <a:solidFill>
                  <a:schemeClr val="accent1">
                    <a:lumMod val="75000"/>
                  </a:schemeClr>
                </a:solidFill>
              </a:rPr>
              <a:t>er </a:t>
            </a:r>
            <a:r>
              <a:rPr lang="fr-FR" dirty="0">
                <a:solidFill>
                  <a:schemeClr val="accent1">
                    <a:lumMod val="75000"/>
                  </a:schemeClr>
                </a:solidFill>
              </a:rPr>
              <a:t>travail en commun : </a:t>
            </a:r>
            <a:r>
              <a:rPr lang="fr-FR" dirty="0" smtClean="0">
                <a:solidFill>
                  <a:schemeClr val="accent1">
                    <a:lumMod val="75000"/>
                  </a:schemeClr>
                </a:solidFill>
              </a:rPr>
              <a:t>travailler </a:t>
            </a:r>
            <a:r>
              <a:rPr lang="fr-FR" dirty="0">
                <a:solidFill>
                  <a:schemeClr val="accent1">
                    <a:lumMod val="75000"/>
                  </a:schemeClr>
                </a:solidFill>
              </a:rPr>
              <a:t>en </a:t>
            </a:r>
            <a:r>
              <a:rPr lang="fr-FR" dirty="0" smtClean="0">
                <a:solidFill>
                  <a:schemeClr val="accent1">
                    <a:lumMod val="75000"/>
                  </a:schemeClr>
                </a:solidFill>
              </a:rPr>
              <a:t>binômes l’interprétation (</a:t>
            </a:r>
            <a:r>
              <a:rPr lang="fr-FR" b="1" dirty="0" smtClean="0">
                <a:solidFill>
                  <a:schemeClr val="accent1">
                    <a:lumMod val="75000"/>
                  </a:schemeClr>
                </a:solidFill>
              </a:rPr>
              <a:t>un </a:t>
            </a:r>
            <a:r>
              <a:rPr lang="fr-FR" b="1" dirty="0">
                <a:solidFill>
                  <a:schemeClr val="accent1">
                    <a:lumMod val="75000"/>
                  </a:schemeClr>
                </a:solidFill>
              </a:rPr>
              <a:t>même </a:t>
            </a:r>
            <a:r>
              <a:rPr lang="fr-FR" b="1" dirty="0" smtClean="0">
                <a:solidFill>
                  <a:schemeClr val="accent1">
                    <a:lumMod val="75000"/>
                  </a:schemeClr>
                </a:solidFill>
              </a:rPr>
              <a:t>corpus</a:t>
            </a:r>
            <a:r>
              <a:rPr lang="fr-FR" b="1" dirty="0" smtClean="0"/>
              <a:t>)</a:t>
            </a:r>
            <a:endParaRPr lang="fr-FR" b="1" dirty="0"/>
          </a:p>
        </p:txBody>
      </p:sp>
      <p:sp>
        <p:nvSpPr>
          <p:cNvPr id="3" name="Espace réservé du contenu 2"/>
          <p:cNvSpPr>
            <a:spLocks noGrp="1"/>
          </p:cNvSpPr>
          <p:nvPr>
            <p:ph idx="1"/>
          </p:nvPr>
        </p:nvSpPr>
        <p:spPr>
          <a:xfrm>
            <a:off x="1534696" y="2116182"/>
            <a:ext cx="9520158" cy="3801291"/>
          </a:xfrm>
        </p:spPr>
        <p:txBody>
          <a:bodyPr>
            <a:normAutofit/>
          </a:bodyPr>
          <a:lstStyle/>
          <a:p>
            <a:endParaRPr lang="fr-FR" dirty="0" smtClean="0"/>
          </a:p>
          <a:p>
            <a:r>
              <a:rPr lang="fr-FR" dirty="0" smtClean="0"/>
              <a:t>Interpréter </a:t>
            </a:r>
            <a:r>
              <a:rPr lang="fr-FR" dirty="0"/>
              <a:t>deux extraits </a:t>
            </a:r>
            <a:r>
              <a:rPr lang="fr-FR" dirty="0" smtClean="0"/>
              <a:t>d’un </a:t>
            </a:r>
            <a:r>
              <a:rPr lang="fr-FR" dirty="0"/>
              <a:t>même </a:t>
            </a:r>
            <a:r>
              <a:rPr lang="fr-FR" dirty="0" smtClean="0"/>
              <a:t>corpus :</a:t>
            </a:r>
          </a:p>
          <a:p>
            <a:r>
              <a:rPr lang="fr-FR" dirty="0" smtClean="0"/>
              <a:t>Les professeurs de Lettres interprètent un texte littéraire du corpus.</a:t>
            </a:r>
          </a:p>
          <a:p>
            <a:r>
              <a:rPr lang="fr-FR" dirty="0" smtClean="0"/>
              <a:t>Les professeurs de Philosophie interprètent un texte philosophique du même corpus.</a:t>
            </a:r>
            <a:endParaRPr lang="fr-FR" dirty="0"/>
          </a:p>
          <a:p>
            <a:endParaRPr lang="fr-FR" dirty="0"/>
          </a:p>
        </p:txBody>
      </p:sp>
    </p:spTree>
    <p:extLst>
      <p:ext uri="{BB962C8B-B14F-4D97-AF65-F5344CB8AC3E}">
        <p14:creationId xmlns:p14="http://schemas.microsoft.com/office/powerpoint/2010/main" val="30685659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6" y="365761"/>
            <a:ext cx="9520158" cy="1058092"/>
          </a:xfrm>
        </p:spPr>
        <p:txBody>
          <a:bodyPr>
            <a:normAutofit/>
          </a:bodyPr>
          <a:lstStyle/>
          <a:p>
            <a:r>
              <a:rPr lang="fr-FR" dirty="0" smtClean="0"/>
              <a:t>Corpus 1 : </a:t>
            </a:r>
            <a:r>
              <a:rPr lang="fr-FR" dirty="0"/>
              <a:t> </a:t>
            </a:r>
            <a:r>
              <a:rPr lang="fr-FR" dirty="0" smtClean="0"/>
              <a:t>Thématique ? </a:t>
            </a:r>
            <a:r>
              <a:rPr lang="fr-FR" dirty="0"/>
              <a:t/>
            </a:r>
            <a:br>
              <a:rPr lang="fr-FR" dirty="0"/>
            </a:br>
            <a:r>
              <a:rPr lang="fr-FR" dirty="0" smtClean="0"/>
              <a:t>………………………………………………….</a:t>
            </a:r>
            <a:endParaRPr lang="fr-FR" dirty="0"/>
          </a:p>
        </p:txBody>
      </p:sp>
      <p:sp>
        <p:nvSpPr>
          <p:cNvPr id="3" name="Espace réservé du contenu 2"/>
          <p:cNvSpPr>
            <a:spLocks noGrp="1"/>
          </p:cNvSpPr>
          <p:nvPr>
            <p:ph idx="1"/>
          </p:nvPr>
        </p:nvSpPr>
        <p:spPr/>
        <p:txBody>
          <a:bodyPr>
            <a:normAutofit fontScale="92500"/>
          </a:bodyPr>
          <a:lstStyle/>
          <a:p>
            <a:r>
              <a:rPr lang="fr-FR" b="1" u="sng" dirty="0"/>
              <a:t>Question d’interprétation </a:t>
            </a:r>
            <a:r>
              <a:rPr lang="fr-FR" b="1" u="sng" dirty="0" smtClean="0"/>
              <a:t>philosophique</a:t>
            </a:r>
            <a:r>
              <a:rPr lang="fr-FR" dirty="0"/>
              <a:t> </a:t>
            </a:r>
            <a:r>
              <a:rPr lang="fr-FR" dirty="0" smtClean="0"/>
              <a:t>? sur </a:t>
            </a:r>
            <a:r>
              <a:rPr lang="fr-FR" dirty="0"/>
              <a:t>Montaigne </a:t>
            </a:r>
            <a:r>
              <a:rPr lang="fr-FR" dirty="0" smtClean="0"/>
              <a:t>extrait 1 ; de</a:t>
            </a:r>
            <a:r>
              <a:rPr lang="fr-FR" dirty="0"/>
              <a:t> : « je suis affamé de me faire connaître » jusqu’à  « voici nos dernières accolades </a:t>
            </a:r>
            <a:r>
              <a:rPr lang="fr-FR" dirty="0" smtClean="0"/>
              <a:t>»</a:t>
            </a:r>
            <a:r>
              <a:rPr lang="fr-FR" b="1" i="1" dirty="0"/>
              <a:t> </a:t>
            </a:r>
            <a:endParaRPr lang="fr-FR" b="1" i="1" dirty="0" smtClean="0"/>
          </a:p>
          <a:p>
            <a:r>
              <a:rPr lang="fr-FR" b="1" i="1" dirty="0">
                <a:solidFill>
                  <a:schemeClr val="accent1">
                    <a:lumMod val="75000"/>
                  </a:schemeClr>
                </a:solidFill>
              </a:rPr>
              <a:t>Selon Montaigne, dire la vérité sur soi-même est-il un bon moyen de se faire aimer ? </a:t>
            </a:r>
            <a:endParaRPr lang="fr-FR" dirty="0"/>
          </a:p>
          <a:p>
            <a:r>
              <a:rPr lang="fr-FR" b="1" u="sng" dirty="0"/>
              <a:t>Question d’interprétation littéraire</a:t>
            </a:r>
            <a:r>
              <a:rPr lang="fr-FR" dirty="0"/>
              <a:t> </a:t>
            </a:r>
            <a:r>
              <a:rPr lang="fr-FR" dirty="0" smtClean="0"/>
              <a:t>? sur Montaigne extrait 2 de</a:t>
            </a:r>
            <a:r>
              <a:rPr lang="fr-FR" dirty="0"/>
              <a:t> : « C'est contre la forme, mais il est vrai pourtant,» jusqu’à  « qu'elles n'eussent fait par les leurs propres</a:t>
            </a:r>
            <a:r>
              <a:rPr lang="fr-FR" dirty="0" smtClean="0"/>
              <a:t>.»</a:t>
            </a:r>
          </a:p>
          <a:p>
            <a:r>
              <a:rPr lang="fr-FR" b="1" i="1" dirty="0" smtClean="0">
                <a:solidFill>
                  <a:schemeClr val="accent1">
                    <a:lumMod val="75000"/>
                  </a:schemeClr>
                </a:solidFill>
              </a:rPr>
              <a:t>Selon </a:t>
            </a:r>
            <a:r>
              <a:rPr lang="fr-FR" b="1" i="1" dirty="0">
                <a:solidFill>
                  <a:schemeClr val="accent1">
                    <a:lumMod val="75000"/>
                  </a:schemeClr>
                </a:solidFill>
              </a:rPr>
              <a:t>Montaigne dire son sentiment amoureux dans toute son âpre vérité, est-ce respecter l’être aimé ? </a:t>
            </a:r>
            <a:endParaRPr lang="fr-FR" dirty="0">
              <a:solidFill>
                <a:schemeClr val="accent1">
                  <a:lumMod val="75000"/>
                </a:schemeClr>
              </a:solidFill>
            </a:endParaRPr>
          </a:p>
          <a:p>
            <a:pPr marL="0" indent="0">
              <a:buNone/>
            </a:pPr>
            <a:endParaRPr lang="fr-FR" dirty="0"/>
          </a:p>
          <a:p>
            <a:endParaRPr lang="fr-FR" dirty="0"/>
          </a:p>
        </p:txBody>
      </p:sp>
    </p:spTree>
    <p:extLst>
      <p:ext uri="{BB962C8B-B14F-4D97-AF65-F5344CB8AC3E}">
        <p14:creationId xmlns:p14="http://schemas.microsoft.com/office/powerpoint/2010/main" val="39816076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6" y="365761"/>
            <a:ext cx="9520158" cy="1058092"/>
          </a:xfrm>
        </p:spPr>
        <p:txBody>
          <a:bodyPr>
            <a:normAutofit/>
          </a:bodyPr>
          <a:lstStyle/>
          <a:p>
            <a:r>
              <a:rPr lang="fr-FR" dirty="0" smtClean="0"/>
              <a:t>Corpus 2 : </a:t>
            </a:r>
            <a:r>
              <a:rPr lang="fr-FR" dirty="0"/>
              <a:t> </a:t>
            </a:r>
            <a:r>
              <a:rPr lang="fr-FR" dirty="0" smtClean="0"/>
              <a:t>Thématique ? </a:t>
            </a:r>
            <a:r>
              <a:rPr lang="fr-FR" dirty="0"/>
              <a:t/>
            </a:r>
            <a:br>
              <a:rPr lang="fr-FR" dirty="0"/>
            </a:br>
            <a:r>
              <a:rPr lang="fr-FR" dirty="0" smtClean="0"/>
              <a:t>………………………………………………….</a:t>
            </a:r>
            <a:endParaRPr lang="fr-FR" dirty="0"/>
          </a:p>
        </p:txBody>
      </p:sp>
      <p:sp>
        <p:nvSpPr>
          <p:cNvPr id="3" name="Espace réservé du contenu 2"/>
          <p:cNvSpPr>
            <a:spLocks noGrp="1"/>
          </p:cNvSpPr>
          <p:nvPr>
            <p:ph idx="1"/>
          </p:nvPr>
        </p:nvSpPr>
        <p:spPr>
          <a:xfrm>
            <a:off x="1534696" y="1423854"/>
            <a:ext cx="9520158" cy="4042492"/>
          </a:xfrm>
        </p:spPr>
        <p:txBody>
          <a:bodyPr>
            <a:normAutofit/>
          </a:bodyPr>
          <a:lstStyle/>
          <a:p>
            <a:pPr marL="0" indent="0">
              <a:buNone/>
            </a:pPr>
            <a:endParaRPr lang="fr-FR" dirty="0"/>
          </a:p>
          <a:p>
            <a:r>
              <a:rPr lang="fr-FR" b="1" u="sng" dirty="0"/>
              <a:t>Question d’interprétation philosophique</a:t>
            </a:r>
            <a:r>
              <a:rPr lang="fr-FR" u="sng" dirty="0"/>
              <a:t> </a:t>
            </a:r>
            <a:r>
              <a:rPr lang="fr-FR" dirty="0"/>
              <a:t>sur Gorgias (depuis « Nombreux sont ceux » jusqu’à « qu’elle a connu l’infortune </a:t>
            </a:r>
            <a:r>
              <a:rPr lang="fr-FR" dirty="0" smtClean="0"/>
              <a:t>»)</a:t>
            </a:r>
          </a:p>
          <a:p>
            <a:r>
              <a:rPr lang="fr-FR" b="1" i="1" dirty="0">
                <a:solidFill>
                  <a:schemeClr val="accent1">
                    <a:lumMod val="75000"/>
                  </a:schemeClr>
                </a:solidFill>
              </a:rPr>
              <a:t>D’après Gorgias, en quoi le pouvoir de la parole justifie-t-il la séduction </a:t>
            </a:r>
            <a:r>
              <a:rPr lang="fr-FR" b="1" i="1" dirty="0" smtClean="0">
                <a:solidFill>
                  <a:schemeClr val="accent1">
                    <a:lumMod val="75000"/>
                  </a:schemeClr>
                </a:solidFill>
              </a:rPr>
              <a:t>?</a:t>
            </a:r>
            <a:endParaRPr lang="fr-FR" dirty="0"/>
          </a:p>
          <a:p>
            <a:r>
              <a:rPr lang="fr-FR" b="1" u="sng" dirty="0" smtClean="0"/>
              <a:t>Question </a:t>
            </a:r>
            <a:r>
              <a:rPr lang="fr-FR" b="1" i="1" u="sng" dirty="0"/>
              <a:t>d’interprétation </a:t>
            </a:r>
            <a:r>
              <a:rPr lang="fr-FR" b="1" i="1" u="sng" dirty="0" smtClean="0"/>
              <a:t>littéraire </a:t>
            </a:r>
            <a:r>
              <a:rPr lang="fr-FR" dirty="0" smtClean="0"/>
              <a:t>sur Molière ? </a:t>
            </a:r>
            <a:r>
              <a:rPr lang="fr-FR" dirty="0"/>
              <a:t>(depuis « Dom Juan :</a:t>
            </a:r>
            <a:r>
              <a:rPr lang="fr-FR" b="1" dirty="0"/>
              <a:t> </a:t>
            </a:r>
            <a:r>
              <a:rPr lang="fr-FR" dirty="0"/>
              <a:t>Vous vous appelez ? » jusqu’à « si j'avais eu la moindre pensée de vous trahir.») </a:t>
            </a:r>
          </a:p>
          <a:p>
            <a:r>
              <a:rPr lang="fr-FR" b="1" i="1" dirty="0">
                <a:solidFill>
                  <a:schemeClr val="accent1">
                    <a:lumMod val="75000"/>
                  </a:schemeClr>
                </a:solidFill>
              </a:rPr>
              <a:t>En quoi ce jeu de séduction de Don Juan est-il une scène de transgression ? </a:t>
            </a:r>
          </a:p>
          <a:p>
            <a:pPr marL="0" indent="0">
              <a:buNone/>
            </a:pPr>
            <a:endParaRPr lang="fr-FR" dirty="0"/>
          </a:p>
          <a:p>
            <a:endParaRPr lang="fr-FR" i="1" dirty="0"/>
          </a:p>
        </p:txBody>
      </p:sp>
    </p:spTree>
    <p:extLst>
      <p:ext uri="{BB962C8B-B14F-4D97-AF65-F5344CB8AC3E}">
        <p14:creationId xmlns:p14="http://schemas.microsoft.com/office/powerpoint/2010/main" val="31582454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6" y="365761"/>
            <a:ext cx="9520158" cy="1058092"/>
          </a:xfrm>
        </p:spPr>
        <p:txBody>
          <a:bodyPr>
            <a:normAutofit/>
          </a:bodyPr>
          <a:lstStyle/>
          <a:p>
            <a:r>
              <a:rPr lang="fr-FR" dirty="0" smtClean="0"/>
              <a:t>Corpus 3 : </a:t>
            </a:r>
            <a:r>
              <a:rPr lang="fr-FR" dirty="0"/>
              <a:t> </a:t>
            </a:r>
            <a:r>
              <a:rPr lang="fr-FR" dirty="0" smtClean="0"/>
              <a:t>Thématique ? </a:t>
            </a:r>
            <a:r>
              <a:rPr lang="fr-FR" dirty="0"/>
              <a:t/>
            </a:r>
            <a:br>
              <a:rPr lang="fr-FR" dirty="0"/>
            </a:br>
            <a:r>
              <a:rPr lang="fr-FR" dirty="0" smtClean="0"/>
              <a:t>………………………………………………….</a:t>
            </a:r>
            <a:endParaRPr lang="fr-FR" dirty="0"/>
          </a:p>
        </p:txBody>
      </p:sp>
      <p:sp>
        <p:nvSpPr>
          <p:cNvPr id="3" name="Espace réservé du contenu 2"/>
          <p:cNvSpPr>
            <a:spLocks noGrp="1"/>
          </p:cNvSpPr>
          <p:nvPr>
            <p:ph idx="1"/>
          </p:nvPr>
        </p:nvSpPr>
        <p:spPr/>
        <p:txBody>
          <a:bodyPr>
            <a:normAutofit/>
          </a:bodyPr>
          <a:lstStyle/>
          <a:p>
            <a:r>
              <a:rPr lang="fr-FR" b="1" u="sng" dirty="0"/>
              <a:t>Question d’interprétation </a:t>
            </a:r>
            <a:r>
              <a:rPr lang="fr-FR" b="1" dirty="0" smtClean="0"/>
              <a:t>philosophique</a:t>
            </a:r>
            <a:r>
              <a:rPr lang="fr-FR" dirty="0"/>
              <a:t> sur Rousseau, </a:t>
            </a:r>
            <a:r>
              <a:rPr lang="fr-FR" i="1" dirty="0"/>
              <a:t>Essai sur l’origine des langues</a:t>
            </a:r>
            <a:r>
              <a:rPr lang="fr-FR" dirty="0"/>
              <a:t>, depuis « On ne commença pas par raisonner » jusqu’à « j’y reviendrai ci-après </a:t>
            </a:r>
            <a:r>
              <a:rPr lang="fr-FR" dirty="0" smtClean="0"/>
              <a:t>».</a:t>
            </a:r>
          </a:p>
          <a:p>
            <a:r>
              <a:rPr lang="fr-FR" b="1" i="1" dirty="0">
                <a:solidFill>
                  <a:schemeClr val="accent1">
                    <a:lumMod val="75000"/>
                  </a:schemeClr>
                </a:solidFill>
              </a:rPr>
              <a:t>Qu’est-ce qui prouve, selon Rousseau, que les passions sont à l’origine des langues ? </a:t>
            </a:r>
            <a:r>
              <a:rPr lang="fr-FR" u="sng" dirty="0">
                <a:solidFill>
                  <a:schemeClr val="accent1">
                    <a:lumMod val="75000"/>
                  </a:schemeClr>
                </a:solidFill>
              </a:rPr>
              <a:t> </a:t>
            </a:r>
            <a:endParaRPr lang="fr-FR" dirty="0"/>
          </a:p>
          <a:p>
            <a:r>
              <a:rPr lang="fr-FR" b="1" u="sng" dirty="0" smtClean="0"/>
              <a:t>Question </a:t>
            </a:r>
            <a:r>
              <a:rPr lang="fr-FR" b="1" u="sng" dirty="0"/>
              <a:t>d’interprétation littéraire</a:t>
            </a:r>
            <a:r>
              <a:rPr lang="fr-FR" dirty="0"/>
              <a:t> sur Shakespeare, </a:t>
            </a:r>
            <a:r>
              <a:rPr lang="fr-FR" i="1" dirty="0"/>
              <a:t>Roméo et Juliette Acte I, scène </a:t>
            </a:r>
            <a:r>
              <a:rPr lang="fr-FR" i="1" dirty="0" smtClean="0"/>
              <a:t>5</a:t>
            </a:r>
          </a:p>
          <a:p>
            <a:r>
              <a:rPr lang="fr-FR" b="1" i="1" dirty="0">
                <a:solidFill>
                  <a:schemeClr val="accent1">
                    <a:lumMod val="75000"/>
                  </a:schemeClr>
                </a:solidFill>
              </a:rPr>
              <a:t>Quel rôle joue le langage amoureux dans le désir amoureux ? </a:t>
            </a:r>
            <a:endParaRPr lang="fr-FR" i="1" dirty="0" smtClean="0"/>
          </a:p>
          <a:p>
            <a:endParaRPr lang="fr-FR" dirty="0"/>
          </a:p>
          <a:p>
            <a:pPr marL="0" indent="0">
              <a:buNone/>
            </a:pPr>
            <a:endParaRPr lang="fr-FR" dirty="0"/>
          </a:p>
          <a:p>
            <a:endParaRPr lang="fr-FR" dirty="0"/>
          </a:p>
        </p:txBody>
      </p:sp>
    </p:spTree>
    <p:extLst>
      <p:ext uri="{BB962C8B-B14F-4D97-AF65-F5344CB8AC3E}">
        <p14:creationId xmlns:p14="http://schemas.microsoft.com/office/powerpoint/2010/main" val="37798484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6" y="621639"/>
            <a:ext cx="9520158" cy="1049235"/>
          </a:xfrm>
          <a:solidFill>
            <a:schemeClr val="accent3">
              <a:lumMod val="20000"/>
              <a:lumOff val="80000"/>
            </a:schemeClr>
          </a:solidFill>
        </p:spPr>
        <p:txBody>
          <a:bodyPr/>
          <a:lstStyle/>
          <a:p>
            <a:r>
              <a:rPr lang="fr-FR" dirty="0"/>
              <a:t>Temps </a:t>
            </a:r>
            <a:r>
              <a:rPr lang="fr-FR" dirty="0" smtClean="0"/>
              <a:t>2b </a:t>
            </a:r>
            <a:r>
              <a:rPr lang="fr-FR" dirty="0"/>
              <a:t>: </a:t>
            </a:r>
            <a:r>
              <a:rPr lang="fr-FR" dirty="0" smtClean="0">
                <a:solidFill>
                  <a:schemeClr val="accent1">
                    <a:lumMod val="75000"/>
                  </a:schemeClr>
                </a:solidFill>
              </a:rPr>
              <a:t>2</a:t>
            </a:r>
            <a:r>
              <a:rPr lang="fr-FR" baseline="30000" dirty="0" smtClean="0">
                <a:solidFill>
                  <a:schemeClr val="accent1">
                    <a:lumMod val="75000"/>
                  </a:schemeClr>
                </a:solidFill>
              </a:rPr>
              <a:t>e</a:t>
            </a:r>
            <a:r>
              <a:rPr lang="fr-FR" dirty="0" smtClean="0">
                <a:solidFill>
                  <a:schemeClr val="accent1">
                    <a:lumMod val="75000"/>
                  </a:schemeClr>
                </a:solidFill>
              </a:rPr>
              <a:t> </a:t>
            </a:r>
            <a:r>
              <a:rPr lang="fr-FR" baseline="30000" dirty="0" smtClean="0">
                <a:solidFill>
                  <a:schemeClr val="accent1">
                    <a:lumMod val="75000"/>
                  </a:schemeClr>
                </a:solidFill>
              </a:rPr>
              <a:t> </a:t>
            </a:r>
            <a:r>
              <a:rPr lang="fr-FR" dirty="0" smtClean="0">
                <a:solidFill>
                  <a:schemeClr val="accent1">
                    <a:lumMod val="75000"/>
                  </a:schemeClr>
                </a:solidFill>
              </a:rPr>
              <a:t>travail en </a:t>
            </a:r>
            <a:r>
              <a:rPr lang="fr-FR" dirty="0">
                <a:solidFill>
                  <a:schemeClr val="accent1">
                    <a:lumMod val="75000"/>
                  </a:schemeClr>
                </a:solidFill>
              </a:rPr>
              <a:t>binômes. </a:t>
            </a:r>
            <a:r>
              <a:rPr lang="fr-FR" dirty="0"/>
              <a:t> </a:t>
            </a:r>
            <a:r>
              <a:rPr lang="fr-FR" dirty="0">
                <a:solidFill>
                  <a:schemeClr val="accent1">
                    <a:lumMod val="75000"/>
                  </a:schemeClr>
                </a:solidFill>
              </a:rPr>
              <a:t>Construire une </a:t>
            </a:r>
            <a:r>
              <a:rPr lang="fr-FR" dirty="0" smtClean="0">
                <a:solidFill>
                  <a:schemeClr val="accent1">
                    <a:lumMod val="75000"/>
                  </a:schemeClr>
                </a:solidFill>
              </a:rPr>
              <a:t>problématique de question de réflexion.</a:t>
            </a:r>
            <a:endParaRPr lang="fr-FR" dirty="0"/>
          </a:p>
        </p:txBody>
      </p:sp>
      <p:sp>
        <p:nvSpPr>
          <p:cNvPr id="3" name="Espace réservé du contenu 2"/>
          <p:cNvSpPr>
            <a:spLocks noGrp="1"/>
          </p:cNvSpPr>
          <p:nvPr>
            <p:ph idx="1"/>
          </p:nvPr>
        </p:nvSpPr>
        <p:spPr>
          <a:xfrm>
            <a:off x="1534696" y="2116182"/>
            <a:ext cx="9520158" cy="2952207"/>
          </a:xfrm>
        </p:spPr>
        <p:txBody>
          <a:bodyPr>
            <a:normAutofit/>
          </a:bodyPr>
          <a:lstStyle/>
          <a:p>
            <a:pPr marL="0" indent="0">
              <a:buNone/>
            </a:pPr>
            <a:endParaRPr lang="fr-FR" dirty="0" smtClean="0">
              <a:solidFill>
                <a:schemeClr val="accent1">
                  <a:lumMod val="75000"/>
                </a:schemeClr>
              </a:solidFill>
            </a:endParaRPr>
          </a:p>
          <a:p>
            <a:r>
              <a:rPr lang="fr-FR" dirty="0" smtClean="0"/>
              <a:t>Problématiser un </a:t>
            </a:r>
            <a:r>
              <a:rPr lang="fr-FR" dirty="0"/>
              <a:t>même </a:t>
            </a:r>
            <a:r>
              <a:rPr lang="fr-FR" dirty="0" smtClean="0"/>
              <a:t>corpus </a:t>
            </a:r>
            <a:r>
              <a:rPr lang="fr-FR" dirty="0"/>
              <a:t>d’un point de vue littéraire et d’un point de vue philosophique. </a:t>
            </a:r>
          </a:p>
          <a:p>
            <a:pPr lvl="0"/>
            <a:r>
              <a:rPr lang="fr-FR" dirty="0" smtClean="0"/>
              <a:t>Rédiger (en </a:t>
            </a:r>
            <a:r>
              <a:rPr lang="fr-FR" dirty="0"/>
              <a:t>fonction de sa discipline) un seul sujet de réflexion / d’essai distinct mais complémentaire, l’un en Lettres, l’autre en Philosophie.</a:t>
            </a:r>
          </a:p>
          <a:p>
            <a:endParaRPr lang="fr-FR" dirty="0"/>
          </a:p>
        </p:txBody>
      </p:sp>
    </p:spTree>
    <p:extLst>
      <p:ext uri="{BB962C8B-B14F-4D97-AF65-F5344CB8AC3E}">
        <p14:creationId xmlns:p14="http://schemas.microsoft.com/office/powerpoint/2010/main" val="26172209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6" y="365761"/>
            <a:ext cx="9520158" cy="1058092"/>
          </a:xfrm>
        </p:spPr>
        <p:txBody>
          <a:bodyPr>
            <a:normAutofit/>
          </a:bodyPr>
          <a:lstStyle/>
          <a:p>
            <a:r>
              <a:rPr lang="fr-FR" dirty="0" smtClean="0"/>
              <a:t>Reprise Corpus 1 : </a:t>
            </a:r>
            <a:r>
              <a:rPr lang="fr-FR" dirty="0"/>
              <a:t> </a:t>
            </a:r>
            <a:br>
              <a:rPr lang="fr-FR" dirty="0"/>
            </a:br>
            <a:r>
              <a:rPr lang="fr-FR" dirty="0"/>
              <a:t>Sincérité et vérité des paroles, ruses d’amour. </a:t>
            </a:r>
          </a:p>
        </p:txBody>
      </p:sp>
      <p:sp>
        <p:nvSpPr>
          <p:cNvPr id="3" name="Espace réservé du contenu 2"/>
          <p:cNvSpPr>
            <a:spLocks noGrp="1"/>
          </p:cNvSpPr>
          <p:nvPr>
            <p:ph idx="1"/>
          </p:nvPr>
        </p:nvSpPr>
        <p:spPr/>
        <p:txBody>
          <a:bodyPr>
            <a:normAutofit/>
          </a:bodyPr>
          <a:lstStyle/>
          <a:p>
            <a:r>
              <a:rPr lang="fr-FR" b="1" u="sng" dirty="0"/>
              <a:t>Question </a:t>
            </a:r>
            <a:r>
              <a:rPr lang="fr-FR" b="1" u="sng" dirty="0">
                <a:solidFill>
                  <a:schemeClr val="accent1">
                    <a:lumMod val="75000"/>
                  </a:schemeClr>
                </a:solidFill>
              </a:rPr>
              <a:t>d’interprétation philosophique</a:t>
            </a:r>
            <a:r>
              <a:rPr lang="fr-FR" u="sng" dirty="0">
                <a:solidFill>
                  <a:schemeClr val="accent1">
                    <a:lumMod val="75000"/>
                  </a:schemeClr>
                </a:solidFill>
              </a:rPr>
              <a:t> </a:t>
            </a:r>
            <a:r>
              <a:rPr lang="fr-FR" dirty="0"/>
              <a:t>sur Montaigne </a:t>
            </a:r>
            <a:r>
              <a:rPr lang="fr-FR" dirty="0" smtClean="0"/>
              <a:t>extrait 1:</a:t>
            </a:r>
            <a:endParaRPr lang="fr-FR" dirty="0"/>
          </a:p>
          <a:p>
            <a:r>
              <a:rPr lang="fr-FR" b="1" i="1" dirty="0">
                <a:solidFill>
                  <a:schemeClr val="accent1">
                    <a:lumMod val="75000"/>
                  </a:schemeClr>
                </a:solidFill>
              </a:rPr>
              <a:t>Selon Montaigne, dire la vérité sur soi-même est-il un bon moyen de se faire aimer ? </a:t>
            </a:r>
            <a:endParaRPr lang="fr-FR" dirty="0">
              <a:solidFill>
                <a:schemeClr val="accent1">
                  <a:lumMod val="75000"/>
                </a:schemeClr>
              </a:solidFill>
            </a:endParaRPr>
          </a:p>
          <a:p>
            <a:r>
              <a:rPr lang="fr-FR" b="1" u="sng" dirty="0"/>
              <a:t>Question </a:t>
            </a:r>
            <a:r>
              <a:rPr lang="fr-FR" b="1" u="sng" dirty="0">
                <a:solidFill>
                  <a:schemeClr val="accent1">
                    <a:lumMod val="75000"/>
                  </a:schemeClr>
                </a:solidFill>
              </a:rPr>
              <a:t>d’interprétation littéraire</a:t>
            </a:r>
            <a:r>
              <a:rPr lang="fr-FR" dirty="0">
                <a:solidFill>
                  <a:schemeClr val="accent1">
                    <a:lumMod val="75000"/>
                  </a:schemeClr>
                </a:solidFill>
              </a:rPr>
              <a:t> </a:t>
            </a:r>
            <a:r>
              <a:rPr lang="fr-FR" dirty="0"/>
              <a:t>sur Montaigne </a:t>
            </a:r>
            <a:r>
              <a:rPr lang="fr-FR" dirty="0" smtClean="0"/>
              <a:t>extrait 2 : </a:t>
            </a:r>
            <a:endParaRPr lang="fr-FR" dirty="0"/>
          </a:p>
          <a:p>
            <a:r>
              <a:rPr lang="fr-FR" b="1" i="1" dirty="0">
                <a:solidFill>
                  <a:schemeClr val="accent1">
                    <a:lumMod val="75000"/>
                  </a:schemeClr>
                </a:solidFill>
              </a:rPr>
              <a:t>Selon Montaigne dire son sentiment amoureux dans toute son âpre vérité, est-ce respecter l’être aimé ? </a:t>
            </a:r>
            <a:endParaRPr lang="fr-FR" dirty="0">
              <a:solidFill>
                <a:schemeClr val="accent1">
                  <a:lumMod val="75000"/>
                </a:schemeClr>
              </a:solidFill>
            </a:endParaRPr>
          </a:p>
        </p:txBody>
      </p:sp>
    </p:spTree>
    <p:extLst>
      <p:ext uri="{BB962C8B-B14F-4D97-AF65-F5344CB8AC3E}">
        <p14:creationId xmlns:p14="http://schemas.microsoft.com/office/powerpoint/2010/main" val="1495568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93105" y="802298"/>
            <a:ext cx="8561747" cy="3708620"/>
          </a:xfrm>
        </p:spPr>
        <p:txBody>
          <a:bodyPr>
            <a:normAutofit/>
          </a:bodyPr>
          <a:lstStyle/>
          <a:p>
            <a:r>
              <a:rPr lang="fr-FR" sz="1800" dirty="0" smtClean="0">
                <a:latin typeface="+mn-lt"/>
                <a:cs typeface="Times New Roman" panose="02020603050405020304" pitchFamily="18" charset="0"/>
              </a:rPr>
              <a:t>Préambule</a:t>
            </a:r>
            <a:br>
              <a:rPr lang="fr-FR" sz="1800" dirty="0" smtClean="0">
                <a:latin typeface="+mn-lt"/>
                <a:cs typeface="Times New Roman" panose="02020603050405020304" pitchFamily="18" charset="0"/>
              </a:rPr>
            </a:br>
            <a:r>
              <a:rPr lang="fr-FR" sz="1800" dirty="0">
                <a:latin typeface="+mn-lt"/>
                <a:cs typeface="Times New Roman" panose="02020603050405020304" pitchFamily="18" charset="0"/>
              </a:rPr>
              <a:t/>
            </a:r>
            <a:br>
              <a:rPr lang="fr-FR" sz="1800" dirty="0">
                <a:latin typeface="+mn-lt"/>
                <a:cs typeface="Times New Roman" panose="02020603050405020304" pitchFamily="18" charset="0"/>
              </a:rPr>
            </a:br>
            <a:r>
              <a:rPr lang="fr-FR" sz="1800" dirty="0">
                <a:latin typeface="+mn-lt"/>
                <a:cs typeface="Times New Roman" panose="02020603050405020304" pitchFamily="18" charset="0"/>
              </a:rPr>
              <a:t>L’enseignement de spécialité d’humanités, littérature et philosophie vise à procurer aux élèves de première et de terminale une solide formation générale dans le domaine des lettres, de la philosophie et des sciences humaines. </a:t>
            </a:r>
            <a:r>
              <a:rPr lang="fr-FR" sz="1800" b="1" dirty="0">
                <a:latin typeface="+mn-lt"/>
                <a:cs typeface="Times New Roman" panose="02020603050405020304" pitchFamily="18" charset="0"/>
              </a:rPr>
              <a:t>Réunissant des disciplines à la fois différentes et fortement liées</a:t>
            </a:r>
            <a:r>
              <a:rPr lang="fr-FR" sz="1800" dirty="0">
                <a:latin typeface="+mn-lt"/>
                <a:cs typeface="Times New Roman" panose="02020603050405020304" pitchFamily="18" charset="0"/>
              </a:rPr>
              <a:t>, il leur propose </a:t>
            </a:r>
            <a:r>
              <a:rPr lang="fr-FR" sz="1800" b="1" dirty="0">
                <a:latin typeface="+mn-lt"/>
                <a:cs typeface="Times New Roman" panose="02020603050405020304" pitchFamily="18" charset="0"/>
              </a:rPr>
              <a:t>une approche nouvelle de grandes questions de culture et une initiation à une réflexion personnelle sur ces questions, nourrie par la rencontre et la fréquentation d</a:t>
            </a:r>
            <a:r>
              <a:rPr lang="fr-FR" sz="1800" b="1" dirty="0" smtClean="0">
                <a:latin typeface="+mn-lt"/>
                <a:cs typeface="Times New Roman" panose="02020603050405020304" pitchFamily="18" charset="0"/>
              </a:rPr>
              <a:t>’</a:t>
            </a:r>
            <a:r>
              <a:rPr lang="fr-FR" sz="1800" dirty="0">
                <a:latin typeface="+mn-lt"/>
                <a:cs typeface="Times New Roman" panose="02020603050405020304" pitchFamily="18" charset="0"/>
              </a:rPr>
              <a:t> </a:t>
            </a:r>
            <a:r>
              <a:rPr lang="fr-FR" sz="1800" b="1" dirty="0">
                <a:latin typeface="+mn-lt"/>
                <a:cs typeface="Times New Roman" panose="02020603050405020304" pitchFamily="18" charset="0"/>
              </a:rPr>
              <a:t>œuvres</a:t>
            </a:r>
            <a:r>
              <a:rPr lang="fr-FR" sz="1800" b="1" dirty="0" smtClean="0">
                <a:latin typeface="+mn-lt"/>
                <a:cs typeface="Times New Roman" panose="02020603050405020304" pitchFamily="18" charset="0"/>
              </a:rPr>
              <a:t> </a:t>
            </a:r>
            <a:r>
              <a:rPr lang="fr-FR" sz="1800" b="1" dirty="0">
                <a:latin typeface="+mn-lt"/>
                <a:cs typeface="Times New Roman" panose="02020603050405020304" pitchFamily="18" charset="0"/>
              </a:rPr>
              <a:t>d’intérêt majeur</a:t>
            </a:r>
            <a:r>
              <a:rPr lang="fr-FR" sz="1800" dirty="0">
                <a:latin typeface="+mn-lt"/>
                <a:cs typeface="Times New Roman" panose="02020603050405020304" pitchFamily="18" charset="0"/>
              </a:rPr>
              <a:t>. Il développe l’ensemble des compétences relatives à la lecture, à l’interprétation des </a:t>
            </a:r>
            <a:r>
              <a:rPr lang="fr-FR" sz="1800" dirty="0" smtClean="0">
                <a:latin typeface="+mn-lt"/>
                <a:cs typeface="Times New Roman" panose="02020603050405020304" pitchFamily="18" charset="0"/>
              </a:rPr>
              <a:t>œuvres </a:t>
            </a:r>
            <a:r>
              <a:rPr lang="fr-FR" sz="1800" dirty="0">
                <a:latin typeface="+mn-lt"/>
                <a:cs typeface="Times New Roman" panose="02020603050405020304" pitchFamily="18" charset="0"/>
              </a:rPr>
              <a:t>et des textes, à l’expression et à l’analyse de problèmes et d’objets complexes</a:t>
            </a:r>
            <a:r>
              <a:rPr lang="fr-FR" sz="1800" dirty="0" smtClean="0">
                <a:latin typeface="+mn-lt"/>
                <a:cs typeface="Times New Roman" panose="02020603050405020304" pitchFamily="18" charset="0"/>
              </a:rPr>
              <a:t>.</a:t>
            </a:r>
            <a:br>
              <a:rPr lang="fr-FR" sz="1800" dirty="0" smtClean="0">
                <a:latin typeface="+mn-lt"/>
                <a:cs typeface="Times New Roman" panose="02020603050405020304" pitchFamily="18" charset="0"/>
              </a:rPr>
            </a:br>
            <a:r>
              <a:rPr lang="fr-FR" sz="1800" dirty="0" smtClean="0">
                <a:latin typeface="+mn-lt"/>
                <a:cs typeface="Times New Roman" panose="02020603050405020304" pitchFamily="18" charset="0"/>
              </a:rPr>
              <a:t/>
            </a:r>
            <a:br>
              <a:rPr lang="fr-FR" sz="1800" dirty="0" smtClean="0">
                <a:latin typeface="+mn-lt"/>
                <a:cs typeface="Times New Roman" panose="02020603050405020304" pitchFamily="18" charset="0"/>
              </a:rPr>
            </a:br>
            <a:r>
              <a:rPr lang="fr-FR" sz="1800" dirty="0">
                <a:hlinkClick r:id="rId2"/>
              </a:rPr>
              <a:t>Bulletin officiel spécial n°8 du 25 juillet 2019</a:t>
            </a:r>
            <a:r>
              <a:rPr lang="fr-FR" sz="1800" dirty="0"/>
              <a:t/>
            </a:r>
            <a:br>
              <a:rPr lang="fr-FR" sz="1800" dirty="0"/>
            </a:br>
            <a:endParaRPr lang="fr-FR" sz="1800" dirty="0">
              <a:latin typeface="+mn-lt"/>
              <a:cs typeface="Times New Roman" panose="02020603050405020304" pitchFamily="18" charset="0"/>
            </a:endParaRPr>
          </a:p>
        </p:txBody>
      </p:sp>
      <p:sp>
        <p:nvSpPr>
          <p:cNvPr id="3" name="Sous-titre 2"/>
          <p:cNvSpPr>
            <a:spLocks noGrp="1"/>
          </p:cNvSpPr>
          <p:nvPr>
            <p:ph type="subTitle" idx="1"/>
          </p:nvPr>
        </p:nvSpPr>
        <p:spPr>
          <a:xfrm>
            <a:off x="2493106" y="4510918"/>
            <a:ext cx="8561746" cy="977621"/>
          </a:xfrm>
        </p:spPr>
        <p:txBody>
          <a:bodyPr>
            <a:normAutofit/>
          </a:bodyPr>
          <a:lstStyle/>
          <a:p>
            <a:r>
              <a:rPr lang="fr-FR" sz="1200" dirty="0" smtClean="0">
                <a:hlinkClick r:id="rId2"/>
              </a:rPr>
              <a:t>https://eduscol.education.fr/document/24328/download</a:t>
            </a:r>
            <a:endParaRPr lang="fr-FR" sz="1200" dirty="0"/>
          </a:p>
        </p:txBody>
      </p:sp>
    </p:spTree>
    <p:extLst>
      <p:ext uri="{BB962C8B-B14F-4D97-AF65-F5344CB8AC3E}">
        <p14:creationId xmlns:p14="http://schemas.microsoft.com/office/powerpoint/2010/main" val="25608186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3073" y="378823"/>
            <a:ext cx="9520158" cy="1031965"/>
          </a:xfrm>
        </p:spPr>
        <p:txBody>
          <a:bodyPr>
            <a:normAutofit/>
          </a:bodyPr>
          <a:lstStyle/>
          <a:p>
            <a:r>
              <a:rPr lang="fr-FR" dirty="0" smtClean="0"/>
              <a:t>Reprise Corpus 2 : </a:t>
            </a:r>
            <a:r>
              <a:rPr lang="fr-FR" dirty="0"/>
              <a:t> </a:t>
            </a:r>
            <a:br>
              <a:rPr lang="fr-FR" dirty="0"/>
            </a:br>
            <a:r>
              <a:rPr lang="fr-FR" dirty="0" smtClean="0"/>
              <a:t>Séduire pour quoi</a:t>
            </a:r>
            <a:r>
              <a:rPr lang="fr-FR" dirty="0"/>
              <a:t> ? </a:t>
            </a:r>
          </a:p>
        </p:txBody>
      </p:sp>
      <p:sp>
        <p:nvSpPr>
          <p:cNvPr id="3" name="Espace réservé du contenu 2"/>
          <p:cNvSpPr>
            <a:spLocks noGrp="1"/>
          </p:cNvSpPr>
          <p:nvPr>
            <p:ph idx="1"/>
          </p:nvPr>
        </p:nvSpPr>
        <p:spPr>
          <a:xfrm>
            <a:off x="1325690" y="2290052"/>
            <a:ext cx="9520158" cy="3450613"/>
          </a:xfrm>
        </p:spPr>
        <p:txBody>
          <a:bodyPr>
            <a:normAutofit/>
          </a:bodyPr>
          <a:lstStyle/>
          <a:p>
            <a:r>
              <a:rPr lang="fr-FR" b="1" u="sng" dirty="0"/>
              <a:t>Question </a:t>
            </a:r>
            <a:r>
              <a:rPr lang="fr-FR" b="1" u="sng" dirty="0">
                <a:solidFill>
                  <a:schemeClr val="accent1">
                    <a:lumMod val="75000"/>
                  </a:schemeClr>
                </a:solidFill>
              </a:rPr>
              <a:t>d’interprétation </a:t>
            </a:r>
            <a:r>
              <a:rPr lang="fr-FR" b="1" u="sng" dirty="0" smtClean="0">
                <a:solidFill>
                  <a:schemeClr val="accent1">
                    <a:lumMod val="75000"/>
                  </a:schemeClr>
                </a:solidFill>
              </a:rPr>
              <a:t>philosophique</a:t>
            </a:r>
            <a:r>
              <a:rPr lang="fr-FR" dirty="0" smtClean="0">
                <a:solidFill>
                  <a:schemeClr val="accent1">
                    <a:lumMod val="75000"/>
                  </a:schemeClr>
                </a:solidFill>
              </a:rPr>
              <a:t> </a:t>
            </a:r>
            <a:r>
              <a:rPr lang="fr-FR" dirty="0" smtClean="0"/>
              <a:t>sur Gorgias</a:t>
            </a:r>
            <a:endParaRPr lang="fr-FR" b="1" u="sng" dirty="0" smtClean="0"/>
          </a:p>
          <a:p>
            <a:r>
              <a:rPr lang="fr-FR" b="1" i="1" dirty="0">
                <a:solidFill>
                  <a:schemeClr val="accent1">
                    <a:lumMod val="75000"/>
                  </a:schemeClr>
                </a:solidFill>
              </a:rPr>
              <a:t>D’après Gorgias, en quoi le pouvoir de la parole justifie-t-il la séduction </a:t>
            </a:r>
            <a:r>
              <a:rPr lang="fr-FR" b="1" i="1" dirty="0" smtClean="0">
                <a:solidFill>
                  <a:schemeClr val="accent1">
                    <a:lumMod val="75000"/>
                  </a:schemeClr>
                </a:solidFill>
              </a:rPr>
              <a:t>?</a:t>
            </a:r>
            <a:endParaRPr lang="fr-FR" u="sng" dirty="0" smtClean="0">
              <a:solidFill>
                <a:schemeClr val="accent1">
                  <a:lumMod val="75000"/>
                </a:schemeClr>
              </a:solidFill>
            </a:endParaRPr>
          </a:p>
          <a:p>
            <a:r>
              <a:rPr lang="fr-FR" b="1" u="sng" dirty="0" smtClean="0"/>
              <a:t>Question </a:t>
            </a:r>
            <a:r>
              <a:rPr lang="fr-FR" b="1" u="sng" dirty="0">
                <a:solidFill>
                  <a:schemeClr val="accent1">
                    <a:lumMod val="75000"/>
                  </a:schemeClr>
                </a:solidFill>
              </a:rPr>
              <a:t>d’interprétation </a:t>
            </a:r>
            <a:r>
              <a:rPr lang="fr-FR" b="1" u="sng" dirty="0" smtClean="0">
                <a:solidFill>
                  <a:schemeClr val="accent1">
                    <a:lumMod val="75000"/>
                  </a:schemeClr>
                </a:solidFill>
              </a:rPr>
              <a:t>littéraire</a:t>
            </a:r>
            <a:r>
              <a:rPr lang="fr-FR" dirty="0" smtClean="0">
                <a:solidFill>
                  <a:schemeClr val="accent1">
                    <a:lumMod val="75000"/>
                  </a:schemeClr>
                </a:solidFill>
              </a:rPr>
              <a:t> </a:t>
            </a:r>
            <a:r>
              <a:rPr lang="fr-FR" dirty="0" smtClean="0"/>
              <a:t>sur Molière</a:t>
            </a:r>
            <a:endParaRPr lang="fr-FR" b="1" u="sng" dirty="0" smtClean="0"/>
          </a:p>
          <a:p>
            <a:r>
              <a:rPr lang="fr-FR" b="1" i="1" dirty="0">
                <a:solidFill>
                  <a:schemeClr val="accent1">
                    <a:lumMod val="75000"/>
                  </a:schemeClr>
                </a:solidFill>
              </a:rPr>
              <a:t>En quoi ce jeu de séduction de Don Juan est-il une scène de transgression ? </a:t>
            </a:r>
          </a:p>
          <a:p>
            <a:endParaRPr lang="fr-FR" b="1" i="1" dirty="0">
              <a:solidFill>
                <a:schemeClr val="accent1">
                  <a:lumMod val="75000"/>
                </a:schemeClr>
              </a:solidFill>
            </a:endParaRPr>
          </a:p>
        </p:txBody>
      </p:sp>
    </p:spTree>
    <p:extLst>
      <p:ext uri="{BB962C8B-B14F-4D97-AF65-F5344CB8AC3E}">
        <p14:creationId xmlns:p14="http://schemas.microsoft.com/office/powerpoint/2010/main" val="6469765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6" y="352697"/>
            <a:ext cx="9520158" cy="1541417"/>
          </a:xfrm>
        </p:spPr>
        <p:txBody>
          <a:bodyPr>
            <a:normAutofit/>
          </a:bodyPr>
          <a:lstStyle/>
          <a:p>
            <a:r>
              <a:rPr lang="fr-FR" dirty="0" smtClean="0"/>
              <a:t>Reprise Corpus 3 : </a:t>
            </a:r>
            <a:r>
              <a:rPr lang="fr-FR" dirty="0"/>
              <a:t> </a:t>
            </a:r>
            <a:br>
              <a:rPr lang="fr-FR" dirty="0"/>
            </a:br>
            <a:r>
              <a:rPr lang="fr-FR" dirty="0"/>
              <a:t>Le langage comme substance de l’amour. Amour de la séduction. </a:t>
            </a:r>
          </a:p>
        </p:txBody>
      </p:sp>
      <p:sp>
        <p:nvSpPr>
          <p:cNvPr id="3" name="Espace réservé du contenu 2"/>
          <p:cNvSpPr>
            <a:spLocks noGrp="1"/>
          </p:cNvSpPr>
          <p:nvPr>
            <p:ph idx="1"/>
          </p:nvPr>
        </p:nvSpPr>
        <p:spPr>
          <a:xfrm>
            <a:off x="1325690" y="2290052"/>
            <a:ext cx="9520158" cy="3450613"/>
          </a:xfrm>
        </p:spPr>
        <p:txBody>
          <a:bodyPr>
            <a:normAutofit/>
          </a:bodyPr>
          <a:lstStyle/>
          <a:p>
            <a:r>
              <a:rPr lang="fr-FR" b="1" u="sng" dirty="0"/>
              <a:t>Question </a:t>
            </a:r>
            <a:r>
              <a:rPr lang="fr-FR" b="1" u="sng" dirty="0">
                <a:solidFill>
                  <a:schemeClr val="accent1">
                    <a:lumMod val="75000"/>
                  </a:schemeClr>
                </a:solidFill>
              </a:rPr>
              <a:t>d’interprétation </a:t>
            </a:r>
            <a:r>
              <a:rPr lang="fr-FR" b="1" u="sng" dirty="0" smtClean="0">
                <a:solidFill>
                  <a:schemeClr val="accent1">
                    <a:lumMod val="75000"/>
                  </a:schemeClr>
                </a:solidFill>
              </a:rPr>
              <a:t>philosophique </a:t>
            </a:r>
            <a:r>
              <a:rPr lang="fr-FR" dirty="0" smtClean="0"/>
              <a:t>sur Rousseau</a:t>
            </a:r>
          </a:p>
          <a:p>
            <a:r>
              <a:rPr lang="fr-FR" b="1" i="1" dirty="0" smtClean="0">
                <a:solidFill>
                  <a:schemeClr val="accent1">
                    <a:lumMod val="75000"/>
                  </a:schemeClr>
                </a:solidFill>
              </a:rPr>
              <a:t>Qu’est-ce </a:t>
            </a:r>
            <a:r>
              <a:rPr lang="fr-FR" b="1" i="1" dirty="0">
                <a:solidFill>
                  <a:schemeClr val="accent1">
                    <a:lumMod val="75000"/>
                  </a:schemeClr>
                </a:solidFill>
              </a:rPr>
              <a:t>qui prouve, selon Rousseau, que les passions sont à l’origine des langues ? </a:t>
            </a:r>
            <a:r>
              <a:rPr lang="fr-FR" u="sng" dirty="0" smtClean="0">
                <a:solidFill>
                  <a:schemeClr val="accent1">
                    <a:lumMod val="75000"/>
                  </a:schemeClr>
                </a:solidFill>
              </a:rPr>
              <a:t> </a:t>
            </a:r>
          </a:p>
          <a:p>
            <a:r>
              <a:rPr lang="fr-FR" b="1" u="sng" dirty="0" smtClean="0"/>
              <a:t>Question </a:t>
            </a:r>
            <a:r>
              <a:rPr lang="fr-FR" b="1" u="sng" dirty="0">
                <a:solidFill>
                  <a:schemeClr val="accent1">
                    <a:lumMod val="75000"/>
                  </a:schemeClr>
                </a:solidFill>
              </a:rPr>
              <a:t>d’interprétation </a:t>
            </a:r>
            <a:r>
              <a:rPr lang="fr-FR" b="1" u="sng" dirty="0" smtClean="0">
                <a:solidFill>
                  <a:schemeClr val="accent1">
                    <a:lumMod val="75000"/>
                  </a:schemeClr>
                </a:solidFill>
              </a:rPr>
              <a:t>littéraire </a:t>
            </a:r>
            <a:r>
              <a:rPr lang="fr-FR" dirty="0"/>
              <a:t>sur </a:t>
            </a:r>
            <a:r>
              <a:rPr lang="fr-FR" dirty="0" smtClean="0"/>
              <a:t>Shakespeare</a:t>
            </a:r>
          </a:p>
          <a:p>
            <a:r>
              <a:rPr lang="fr-FR" b="1" i="1" dirty="0" smtClean="0">
                <a:solidFill>
                  <a:schemeClr val="accent1">
                    <a:lumMod val="75000"/>
                  </a:schemeClr>
                </a:solidFill>
              </a:rPr>
              <a:t>Quel </a:t>
            </a:r>
            <a:r>
              <a:rPr lang="fr-FR" b="1" i="1" dirty="0">
                <a:solidFill>
                  <a:schemeClr val="accent1">
                    <a:lumMod val="75000"/>
                  </a:schemeClr>
                </a:solidFill>
              </a:rPr>
              <a:t>rôle joue le langage amoureux dans le désir amoureux ? </a:t>
            </a:r>
            <a:endParaRPr lang="fr-FR" dirty="0">
              <a:solidFill>
                <a:schemeClr val="accent1">
                  <a:lumMod val="75000"/>
                </a:schemeClr>
              </a:solidFill>
            </a:endParaRPr>
          </a:p>
          <a:p>
            <a:endParaRPr lang="fr-FR" dirty="0">
              <a:solidFill>
                <a:schemeClr val="accent1">
                  <a:lumMod val="75000"/>
                </a:schemeClr>
              </a:solidFill>
            </a:endParaRPr>
          </a:p>
        </p:txBody>
      </p:sp>
    </p:spTree>
    <p:extLst>
      <p:ext uri="{BB962C8B-B14F-4D97-AF65-F5344CB8AC3E}">
        <p14:creationId xmlns:p14="http://schemas.microsoft.com/office/powerpoint/2010/main" val="2701338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6" y="352697"/>
            <a:ext cx="9520158" cy="1541417"/>
          </a:xfrm>
        </p:spPr>
        <p:txBody>
          <a:bodyPr>
            <a:normAutofit/>
          </a:bodyPr>
          <a:lstStyle/>
          <a:p>
            <a:r>
              <a:rPr lang="fr-FR" dirty="0" smtClean="0"/>
              <a:t>Reprise : </a:t>
            </a:r>
            <a:r>
              <a:rPr lang="fr-FR" dirty="0"/>
              <a:t> </a:t>
            </a:r>
            <a:br>
              <a:rPr lang="fr-FR" dirty="0"/>
            </a:br>
            <a:r>
              <a:rPr lang="fr-FR" dirty="0" smtClean="0"/>
              <a:t>Sujets de réflexions sur les corpus 1,2,3</a:t>
            </a:r>
            <a:endParaRPr lang="fr-FR" dirty="0"/>
          </a:p>
        </p:txBody>
      </p:sp>
      <p:sp>
        <p:nvSpPr>
          <p:cNvPr id="3" name="Espace réservé du contenu 2"/>
          <p:cNvSpPr>
            <a:spLocks noGrp="1"/>
          </p:cNvSpPr>
          <p:nvPr>
            <p:ph idx="1"/>
          </p:nvPr>
        </p:nvSpPr>
        <p:spPr>
          <a:xfrm>
            <a:off x="1325690" y="2290052"/>
            <a:ext cx="9520158" cy="3450613"/>
          </a:xfrm>
        </p:spPr>
        <p:txBody>
          <a:bodyPr>
            <a:normAutofit/>
          </a:bodyPr>
          <a:lstStyle/>
          <a:p>
            <a:r>
              <a:rPr lang="fr-FR" b="1" u="sng" dirty="0" smtClean="0"/>
              <a:t>Questions </a:t>
            </a:r>
            <a:r>
              <a:rPr lang="fr-FR" b="1" u="sng" dirty="0" smtClean="0">
                <a:solidFill>
                  <a:schemeClr val="accent1">
                    <a:lumMod val="75000"/>
                  </a:schemeClr>
                </a:solidFill>
              </a:rPr>
              <a:t>de réflexion philosophique</a:t>
            </a:r>
            <a:r>
              <a:rPr lang="fr-FR" u="sng" dirty="0" smtClean="0">
                <a:solidFill>
                  <a:schemeClr val="accent1">
                    <a:lumMod val="75000"/>
                  </a:schemeClr>
                </a:solidFill>
              </a:rPr>
              <a:t> </a:t>
            </a:r>
          </a:p>
          <a:p>
            <a:r>
              <a:rPr lang="fr-FR" b="1" u="sng" dirty="0" smtClean="0"/>
              <a:t>Questions </a:t>
            </a:r>
            <a:r>
              <a:rPr lang="fr-FR" b="1" u="sng" dirty="0" smtClean="0">
                <a:solidFill>
                  <a:schemeClr val="accent1">
                    <a:lumMod val="75000"/>
                  </a:schemeClr>
                </a:solidFill>
              </a:rPr>
              <a:t>de réflexion littéraire</a:t>
            </a:r>
          </a:p>
          <a:p>
            <a:r>
              <a:rPr lang="fr-FR" b="1" i="1" dirty="0"/>
              <a:t>Peut-on se payer de mots en amour </a:t>
            </a:r>
            <a:r>
              <a:rPr lang="fr-FR" b="1" i="1" dirty="0" smtClean="0"/>
              <a:t> ? (Corpus 1 Littérature)</a:t>
            </a:r>
          </a:p>
          <a:p>
            <a:r>
              <a:rPr lang="fr-FR" b="1" i="1" dirty="0" smtClean="0"/>
              <a:t>Séduire est-ce éprouver l’autre ou s’éprouver soi-même ? </a:t>
            </a:r>
            <a:r>
              <a:rPr lang="fr-FR" b="1" i="1" dirty="0"/>
              <a:t>(Corpus </a:t>
            </a:r>
            <a:r>
              <a:rPr lang="fr-FR" b="1" i="1" dirty="0" smtClean="0"/>
              <a:t>2 Littérature)</a:t>
            </a:r>
          </a:p>
          <a:p>
            <a:r>
              <a:rPr lang="fr-FR" b="1" i="1" dirty="0" smtClean="0"/>
              <a:t>Pourquoi la littérature est-elle si riche en discours amoureux ? </a:t>
            </a:r>
            <a:r>
              <a:rPr lang="fr-FR" b="1" i="1" dirty="0"/>
              <a:t>(Corpus </a:t>
            </a:r>
            <a:r>
              <a:rPr lang="fr-FR" b="1" i="1" dirty="0" smtClean="0"/>
              <a:t>3 Littérature)</a:t>
            </a:r>
            <a:endParaRPr lang="fr-FR" b="1" i="1" dirty="0"/>
          </a:p>
          <a:p>
            <a:endParaRPr lang="fr-FR" b="1" i="1" dirty="0"/>
          </a:p>
          <a:p>
            <a:endParaRPr lang="fr-FR" dirty="0">
              <a:solidFill>
                <a:schemeClr val="accent1">
                  <a:lumMod val="75000"/>
                </a:schemeClr>
              </a:solidFill>
            </a:endParaRPr>
          </a:p>
        </p:txBody>
      </p:sp>
    </p:spTree>
    <p:extLst>
      <p:ext uri="{BB962C8B-B14F-4D97-AF65-F5344CB8AC3E}">
        <p14:creationId xmlns:p14="http://schemas.microsoft.com/office/powerpoint/2010/main" val="41073200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7577" y="770707"/>
            <a:ext cx="9520158" cy="1476103"/>
          </a:xfrm>
          <a:solidFill>
            <a:schemeClr val="accent3">
              <a:lumMod val="20000"/>
              <a:lumOff val="80000"/>
            </a:schemeClr>
          </a:solidFill>
        </p:spPr>
        <p:txBody>
          <a:bodyPr>
            <a:normAutofit/>
          </a:bodyPr>
          <a:lstStyle/>
          <a:p>
            <a:pPr algn="ctr"/>
            <a:r>
              <a:rPr lang="fr-FR" dirty="0" smtClean="0"/>
              <a:t>Temps 2c : </a:t>
            </a:r>
            <a:r>
              <a:rPr lang="fr-FR" dirty="0"/>
              <a:t>Exercices coordonnés bi-disciplinaires à construire pour accompagner </a:t>
            </a:r>
            <a:r>
              <a:rPr lang="fr-FR" dirty="0" smtClean="0"/>
              <a:t>une séquence sur «</a:t>
            </a:r>
            <a:r>
              <a:rPr lang="fr-FR" dirty="0"/>
              <a:t> </a:t>
            </a:r>
            <a:r>
              <a:rPr lang="fr-FR" dirty="0" smtClean="0"/>
              <a:t>Les </a:t>
            </a:r>
            <a:r>
              <a:rPr lang="fr-FR" dirty="0"/>
              <a:t>séductions de la parole </a:t>
            </a:r>
            <a:r>
              <a:rPr lang="fr-FR" dirty="0" smtClean="0"/>
              <a:t> »</a:t>
            </a:r>
            <a:endParaRPr lang="fr-FR" dirty="0"/>
          </a:p>
        </p:txBody>
      </p:sp>
      <p:sp>
        <p:nvSpPr>
          <p:cNvPr id="3" name="Espace réservé du contenu 2"/>
          <p:cNvSpPr>
            <a:spLocks noGrp="1"/>
          </p:cNvSpPr>
          <p:nvPr>
            <p:ph idx="1"/>
          </p:nvPr>
        </p:nvSpPr>
        <p:spPr>
          <a:xfrm>
            <a:off x="1534696" y="3409405"/>
            <a:ext cx="9520158" cy="2056939"/>
          </a:xfrm>
        </p:spPr>
        <p:txBody>
          <a:bodyPr>
            <a:normAutofit/>
          </a:bodyPr>
          <a:lstStyle/>
          <a:p>
            <a:endParaRPr lang="fr-FR" dirty="0"/>
          </a:p>
        </p:txBody>
      </p:sp>
    </p:spTree>
    <p:extLst>
      <p:ext uri="{BB962C8B-B14F-4D97-AF65-F5344CB8AC3E}">
        <p14:creationId xmlns:p14="http://schemas.microsoft.com/office/powerpoint/2010/main" val="16621099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4696" y="535577"/>
            <a:ext cx="9520158" cy="573594"/>
          </a:xfrm>
        </p:spPr>
        <p:txBody>
          <a:bodyPr/>
          <a:lstStyle/>
          <a:p>
            <a:pPr algn="ctr"/>
            <a:r>
              <a:rPr lang="fr-FR" b="1" dirty="0" smtClean="0">
                <a:solidFill>
                  <a:schemeClr val="accent1">
                    <a:lumMod val="75000"/>
                  </a:schemeClr>
                </a:solidFill>
              </a:rPr>
              <a:t>Temps 3 : Synthèse</a:t>
            </a:r>
            <a:endParaRPr lang="fr-FR" b="1" dirty="0">
              <a:solidFill>
                <a:schemeClr val="accent1">
                  <a:lumMod val="75000"/>
                </a:schemeClr>
              </a:solidFill>
            </a:endParaRPr>
          </a:p>
        </p:txBody>
      </p:sp>
      <p:sp>
        <p:nvSpPr>
          <p:cNvPr id="3" name="Espace réservé du contenu 2"/>
          <p:cNvSpPr>
            <a:spLocks noGrp="1"/>
          </p:cNvSpPr>
          <p:nvPr>
            <p:ph idx="1"/>
          </p:nvPr>
        </p:nvSpPr>
        <p:spPr/>
        <p:txBody>
          <a:bodyPr/>
          <a:lstStyle/>
          <a:p>
            <a:r>
              <a:rPr lang="fr-FR" dirty="0" smtClean="0"/>
              <a:t>Retour sur les activités conduites : </a:t>
            </a:r>
            <a:r>
              <a:rPr lang="fr-FR" dirty="0" smtClean="0">
                <a:solidFill>
                  <a:schemeClr val="accent1">
                    <a:lumMod val="75000"/>
                  </a:schemeClr>
                </a:solidFill>
              </a:rPr>
              <a:t>quelques pratiques à retenir pour une collaboration féconde ? </a:t>
            </a:r>
          </a:p>
          <a:p>
            <a:r>
              <a:rPr lang="fr-FR" dirty="0" smtClean="0"/>
              <a:t>Quelques éléments de clarification des </a:t>
            </a:r>
            <a:r>
              <a:rPr lang="fr-FR" dirty="0" smtClean="0">
                <a:solidFill>
                  <a:schemeClr val="accent1">
                    <a:lumMod val="75000"/>
                  </a:schemeClr>
                </a:solidFill>
              </a:rPr>
              <a:t>compétences à développer en commun chez nos élèves ? </a:t>
            </a:r>
          </a:p>
          <a:p>
            <a:r>
              <a:rPr lang="fr-FR" dirty="0" smtClean="0"/>
              <a:t>Quelques idées </a:t>
            </a:r>
            <a:r>
              <a:rPr lang="fr-FR" dirty="0" smtClean="0">
                <a:solidFill>
                  <a:schemeClr val="accent1">
                    <a:lumMod val="75000"/>
                  </a:schemeClr>
                </a:solidFill>
              </a:rPr>
              <a:t>de déclinaisons futures en établissement  ? </a:t>
            </a:r>
            <a:endParaRPr lang="fr-FR" dirty="0">
              <a:solidFill>
                <a:schemeClr val="accent1">
                  <a:lumMod val="75000"/>
                </a:schemeClr>
              </a:solidFill>
            </a:endParaRPr>
          </a:p>
        </p:txBody>
      </p:sp>
    </p:spTree>
    <p:extLst>
      <p:ext uri="{BB962C8B-B14F-4D97-AF65-F5344CB8AC3E}">
        <p14:creationId xmlns:p14="http://schemas.microsoft.com/office/powerpoint/2010/main" val="27826653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8720" y="529243"/>
            <a:ext cx="8941693" cy="5283728"/>
          </a:xfrm>
          <a:prstGeom prst="rect">
            <a:avLst/>
          </a:prstGeom>
        </p:spPr>
      </p:pic>
    </p:spTree>
    <p:extLst>
      <p:ext uri="{BB962C8B-B14F-4D97-AF65-F5344CB8AC3E}">
        <p14:creationId xmlns:p14="http://schemas.microsoft.com/office/powerpoint/2010/main" val="15142553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Sites pédagogiques </a:t>
            </a:r>
            <a:endParaRPr lang="fr-FR" dirty="0"/>
          </a:p>
        </p:txBody>
      </p:sp>
      <p:sp>
        <p:nvSpPr>
          <p:cNvPr id="3" name="Espace réservé du contenu 2"/>
          <p:cNvSpPr>
            <a:spLocks noGrp="1"/>
          </p:cNvSpPr>
          <p:nvPr>
            <p:ph idx="1"/>
          </p:nvPr>
        </p:nvSpPr>
        <p:spPr/>
        <p:txBody>
          <a:bodyPr/>
          <a:lstStyle/>
          <a:p>
            <a:pPr marL="0" indent="0">
              <a:buNone/>
            </a:pPr>
            <a:endParaRPr lang="fr-FR" dirty="0" smtClean="0">
              <a:hlinkClick r:id="rId2"/>
            </a:endParaRPr>
          </a:p>
          <a:p>
            <a:r>
              <a:rPr lang="fr-FR" dirty="0" smtClean="0">
                <a:hlinkClick r:id="rId2"/>
              </a:rPr>
              <a:t>http://www.pearltrees.com/t/lettres-lca-acrennes/hlp/id52159993</a:t>
            </a:r>
            <a:endParaRPr lang="fr-FR" dirty="0" smtClean="0"/>
          </a:p>
          <a:p>
            <a:r>
              <a:rPr lang="fr-FR" dirty="0" smtClean="0">
                <a:hlinkClick r:id="rId3"/>
              </a:rPr>
              <a:t>http://philosophie.ac-besancon.fr/philosophie-apres-le-baccalaureat/universite-de-franche-comte/618-2/journee-de-formation-hlp-du-08-novembre-2021</a:t>
            </a:r>
            <a:r>
              <a:rPr lang="fr-FR" dirty="0" smtClean="0">
                <a:hlinkClick r:id="rId3"/>
              </a:rPr>
              <a:t>/</a:t>
            </a:r>
            <a:endParaRPr lang="fr-FR" dirty="0" smtClean="0"/>
          </a:p>
          <a:p>
            <a:r>
              <a:rPr lang="fr-FR" dirty="0" smtClean="0">
                <a:hlinkClick r:id="rId4"/>
              </a:rPr>
              <a:t>https://pedagogie.ac-rennes.fr/spip.php?article7479</a:t>
            </a:r>
            <a:endParaRPr lang="fr-FR" dirty="0"/>
          </a:p>
        </p:txBody>
      </p:sp>
    </p:spTree>
    <p:extLst>
      <p:ext uri="{BB962C8B-B14F-4D97-AF65-F5344CB8AC3E}">
        <p14:creationId xmlns:p14="http://schemas.microsoft.com/office/powerpoint/2010/main" val="3960121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404666" y="1506674"/>
            <a:ext cx="9520237" cy="3449638"/>
          </a:xfrm>
        </p:spPr>
        <p:txBody>
          <a:bodyPr/>
          <a:lstStyle/>
          <a:p>
            <a:r>
              <a:rPr lang="fr-FR" dirty="0"/>
              <a:t>Aucune de ces entrées n’est spécifiquement « littéraire » ou « philosophique ». </a:t>
            </a:r>
            <a:r>
              <a:rPr lang="fr-FR" b="1" dirty="0"/>
              <a:t>Chacune d’entre elles se prête à une approche croisée, impliquant une concertation et une coopération effectives entre les professeurs en charge de cet enseignement </a:t>
            </a:r>
            <a:r>
              <a:rPr lang="fr-FR" dirty="0"/>
              <a:t>qui doit être assuré à parts égales sur chaque année du cycle.</a:t>
            </a:r>
          </a:p>
          <a:p>
            <a:r>
              <a:rPr lang="fr-FR" dirty="0"/>
              <a:t>Chaque thème est abordé à partir de textes littéraires et philosophiques français ou traduits en français, choisis comme particulièrement représentatifs de la problématique concernée.</a:t>
            </a:r>
          </a:p>
        </p:txBody>
      </p:sp>
    </p:spTree>
    <p:extLst>
      <p:ext uri="{BB962C8B-B14F-4D97-AF65-F5344CB8AC3E}">
        <p14:creationId xmlns:p14="http://schemas.microsoft.com/office/powerpoint/2010/main" val="222303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Coopération des professeurs de Lettres</a:t>
            </a:r>
            <a:br>
              <a:rPr lang="fr-FR" dirty="0"/>
            </a:br>
            <a:r>
              <a:rPr lang="fr-FR" dirty="0"/>
              <a:t>et de P</a:t>
            </a:r>
            <a:r>
              <a:rPr lang="fr-FR" dirty="0" smtClean="0"/>
              <a:t>hilosophie: </a:t>
            </a:r>
            <a:r>
              <a:rPr lang="fr-FR" sz="1600" dirty="0" smtClean="0"/>
              <a:t>fiche RA20 </a:t>
            </a:r>
            <a:r>
              <a:rPr lang="fr-FR" sz="1600" dirty="0" err="1" smtClean="0"/>
              <a:t>Eduscol</a:t>
            </a:r>
            <a:r>
              <a:rPr lang="fr-FR" sz="1600" dirty="0" smtClean="0"/>
              <a:t> </a:t>
            </a:r>
            <a:r>
              <a:rPr lang="fr-FR" sz="2000" dirty="0" smtClean="0">
                <a:hlinkClick r:id="rId2"/>
              </a:rPr>
              <a:t>https://eduscol.education.fr/document/24355/download</a:t>
            </a:r>
            <a:endParaRPr lang="fr-FR" sz="2000" dirty="0"/>
          </a:p>
        </p:txBody>
      </p:sp>
      <p:sp>
        <p:nvSpPr>
          <p:cNvPr id="3" name="Espace réservé du contenu 2"/>
          <p:cNvSpPr>
            <a:spLocks noGrp="1"/>
          </p:cNvSpPr>
          <p:nvPr>
            <p:ph idx="1"/>
          </p:nvPr>
        </p:nvSpPr>
        <p:spPr/>
        <p:txBody>
          <a:bodyPr>
            <a:normAutofit lnSpcReduction="10000"/>
          </a:bodyPr>
          <a:lstStyle/>
          <a:p>
            <a:r>
              <a:rPr lang="fr-FR" dirty="0"/>
              <a:t>Comme le stipule le programme, tant pour la classe de première que pour la classe </a:t>
            </a:r>
            <a:r>
              <a:rPr lang="fr-FR" dirty="0" smtClean="0"/>
              <a:t>terminale, l’enseignement </a:t>
            </a:r>
            <a:r>
              <a:rPr lang="fr-FR" dirty="0"/>
              <a:t>de spécialité « Humanités, Littérature et Philosophie » repose sur </a:t>
            </a:r>
            <a:r>
              <a:rPr lang="fr-FR" dirty="0" smtClean="0"/>
              <a:t>deux piliers </a:t>
            </a:r>
            <a:r>
              <a:rPr lang="fr-FR" dirty="0"/>
              <a:t>complémentaires : un ancrage disciplinaire précisément et rigoureusement assumé </a:t>
            </a:r>
            <a:r>
              <a:rPr lang="fr-FR" dirty="0" smtClean="0"/>
              <a:t>; une </a:t>
            </a:r>
            <a:r>
              <a:rPr lang="fr-FR" dirty="0"/>
              <a:t>coopération soutenue des deux disciplines « lettres » et « philosophie </a:t>
            </a:r>
            <a:r>
              <a:rPr lang="fr-FR" dirty="0" smtClean="0"/>
              <a:t>».</a:t>
            </a:r>
            <a:endParaRPr lang="fr-FR" dirty="0"/>
          </a:p>
          <a:p>
            <a:r>
              <a:rPr lang="fr-FR" dirty="0"/>
              <a:t>L’interaction des disciplines ne saurait être déléguée aux seuls élèves, et il revient </a:t>
            </a:r>
            <a:r>
              <a:rPr lang="fr-FR" dirty="0" smtClean="0"/>
              <a:t>avant tout </a:t>
            </a:r>
            <a:r>
              <a:rPr lang="fr-FR" b="1" dirty="0" smtClean="0"/>
              <a:t>aux professeurs d’en concevoir les ressorts et de la mettre en œuvre, de la faire partager aux élèves, en leur en montrant l’intérêt et en leur donnant le goût de l’exploration et de la réflexion interdisciplinaires</a:t>
            </a:r>
            <a:r>
              <a:rPr lang="fr-FR" dirty="0" smtClean="0"/>
              <a:t>.</a:t>
            </a:r>
            <a:endParaRPr lang="fr-FR" dirty="0"/>
          </a:p>
        </p:txBody>
      </p:sp>
    </p:spTree>
    <p:extLst>
      <p:ext uri="{BB962C8B-B14F-4D97-AF65-F5344CB8AC3E}">
        <p14:creationId xmlns:p14="http://schemas.microsoft.com/office/powerpoint/2010/main" val="271895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34696" y="822960"/>
            <a:ext cx="9520158" cy="4643385"/>
          </a:xfrm>
        </p:spPr>
        <p:txBody>
          <a:bodyPr>
            <a:normAutofit/>
          </a:bodyPr>
          <a:lstStyle/>
          <a:p>
            <a:r>
              <a:rPr lang="fr-FR" dirty="0"/>
              <a:t>Le principe général qui doit prévaloir est celui d’une coopération à géométrie </a:t>
            </a:r>
            <a:r>
              <a:rPr lang="fr-FR" dirty="0" smtClean="0"/>
              <a:t>variable, respectueuse </a:t>
            </a:r>
            <a:r>
              <a:rPr lang="fr-FR" dirty="0"/>
              <a:t>tant des programmes que de la liberté intellectuelle et pédagogique </a:t>
            </a:r>
            <a:r>
              <a:rPr lang="fr-FR" dirty="0" smtClean="0"/>
              <a:t>permettant à </a:t>
            </a:r>
            <a:r>
              <a:rPr lang="fr-FR" dirty="0"/>
              <a:t>chaque professeur de déployer un enseignement de qualité, dont les contenus et </a:t>
            </a:r>
            <a:r>
              <a:rPr lang="fr-FR" dirty="0" smtClean="0"/>
              <a:t>les modalités </a:t>
            </a:r>
            <a:r>
              <a:rPr lang="fr-FR" dirty="0"/>
              <a:t>pédagogiques sont appropriés aux besoins des élèves et à la progression de </a:t>
            </a:r>
            <a:r>
              <a:rPr lang="fr-FR" dirty="0" smtClean="0"/>
              <a:t>leurs apprentissages</a:t>
            </a:r>
            <a:r>
              <a:rPr lang="fr-FR" dirty="0"/>
              <a:t>. </a:t>
            </a:r>
            <a:r>
              <a:rPr lang="fr-FR" b="1" dirty="0"/>
              <a:t>Même rapprochée, une coopération est pleinement compatible avec </a:t>
            </a:r>
            <a:r>
              <a:rPr lang="fr-FR" b="1" dirty="0" smtClean="0"/>
              <a:t>des enseignements </a:t>
            </a:r>
            <a:r>
              <a:rPr lang="fr-FR" b="1" dirty="0"/>
              <a:t>qui restent bien différenciés, qui actualisent des spécificités </a:t>
            </a:r>
            <a:r>
              <a:rPr lang="fr-FR" b="1" dirty="0" smtClean="0"/>
              <a:t>disciplinaires</a:t>
            </a:r>
            <a:r>
              <a:rPr lang="fr-FR" dirty="0" smtClean="0"/>
              <a:t>, ainsi </a:t>
            </a:r>
            <a:r>
              <a:rPr lang="fr-FR" dirty="0"/>
              <a:t>que la culture et les centres d’intérêt de chaque professeur</a:t>
            </a:r>
            <a:r>
              <a:rPr lang="fr-FR" dirty="0" smtClean="0"/>
              <a:t>.</a:t>
            </a:r>
          </a:p>
          <a:p>
            <a:r>
              <a:rPr lang="fr-FR" dirty="0"/>
              <a:t>Pour ne pas alourdir à l’excès les charges de travail induites, </a:t>
            </a:r>
            <a:r>
              <a:rPr lang="fr-FR" b="1" dirty="0"/>
              <a:t>il importe que </a:t>
            </a:r>
            <a:r>
              <a:rPr lang="fr-FR" b="1" dirty="0" smtClean="0"/>
              <a:t>chaque professeur </a:t>
            </a:r>
            <a:r>
              <a:rPr lang="fr-FR" b="1" dirty="0"/>
              <a:t>intègre au temps de conception et de préparation de ses cours des </a:t>
            </a:r>
            <a:r>
              <a:rPr lang="fr-FR" b="1" dirty="0" smtClean="0"/>
              <a:t>moments de </a:t>
            </a:r>
            <a:r>
              <a:rPr lang="fr-FR" b="1" dirty="0"/>
              <a:t>concertation et de réflexion partagée. </a:t>
            </a:r>
            <a:r>
              <a:rPr lang="fr-FR" dirty="0"/>
              <a:t>Les professeurs choisissent les </a:t>
            </a:r>
            <a:r>
              <a:rPr lang="fr-FR" dirty="0" smtClean="0"/>
              <a:t>formes les </a:t>
            </a:r>
            <a:r>
              <a:rPr lang="fr-FR" dirty="0"/>
              <a:t>plus propices à ce travail commun.</a:t>
            </a:r>
          </a:p>
        </p:txBody>
      </p:sp>
    </p:spTree>
    <p:extLst>
      <p:ext uri="{BB962C8B-B14F-4D97-AF65-F5344CB8AC3E}">
        <p14:creationId xmlns:p14="http://schemas.microsoft.com/office/powerpoint/2010/main" val="3905413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Ce que propose la fiche </a:t>
            </a:r>
            <a:r>
              <a:rPr lang="fr-FR" dirty="0" err="1" smtClean="0"/>
              <a:t>Eduscol</a:t>
            </a:r>
            <a:r>
              <a:rPr lang="fr-FR" dirty="0" smtClean="0"/>
              <a:t> comme organisation…</a:t>
            </a:r>
            <a:endParaRPr lang="fr-FR" dirty="0"/>
          </a:p>
        </p:txBody>
      </p:sp>
    </p:spTree>
    <p:extLst>
      <p:ext uri="{BB962C8B-B14F-4D97-AF65-F5344CB8AC3E}">
        <p14:creationId xmlns:p14="http://schemas.microsoft.com/office/powerpoint/2010/main" val="3654669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65888" y="522514"/>
            <a:ext cx="9085290" cy="5172891"/>
          </a:xfrm>
        </p:spPr>
        <p:txBody>
          <a:bodyPr>
            <a:noAutofit/>
          </a:bodyPr>
          <a:lstStyle/>
          <a:p>
            <a:r>
              <a:rPr lang="fr-FR" sz="2000" dirty="0" smtClean="0"/>
              <a:t/>
            </a:r>
            <a:br>
              <a:rPr lang="fr-FR" sz="2000" dirty="0" smtClean="0"/>
            </a:br>
            <a:r>
              <a:rPr lang="fr-FR" sz="2000" dirty="0"/>
              <a:t/>
            </a:r>
            <a:br>
              <a:rPr lang="fr-FR" sz="2000" dirty="0"/>
            </a:br>
            <a:r>
              <a:rPr lang="fr-FR" sz="2000" dirty="0" smtClean="0"/>
              <a:t>--</a:t>
            </a:r>
            <a:r>
              <a:rPr lang="fr-FR" sz="2000" dirty="0"/>
              <a:t> </a:t>
            </a:r>
            <a:r>
              <a:rPr lang="fr-FR" sz="2000" dirty="0" smtClean="0"/>
              <a:t>choix </a:t>
            </a:r>
            <a:r>
              <a:rPr lang="fr-FR" sz="2000" dirty="0"/>
              <a:t>d’une thématique commune associée à un corpus lui aussi commun </a:t>
            </a:r>
            <a:r>
              <a:rPr lang="fr-FR" sz="2000" dirty="0" smtClean="0"/>
              <a:t>;</a:t>
            </a:r>
            <a:br>
              <a:rPr lang="fr-FR" sz="2000" dirty="0" smtClean="0"/>
            </a:br>
            <a:r>
              <a:rPr lang="fr-FR" sz="2000" dirty="0"/>
              <a:t/>
            </a:r>
            <a:br>
              <a:rPr lang="fr-FR" sz="2000" dirty="0"/>
            </a:br>
            <a:r>
              <a:rPr lang="fr-FR" sz="2000" dirty="0" smtClean="0"/>
              <a:t>-- </a:t>
            </a:r>
            <a:r>
              <a:rPr lang="fr-FR" sz="2000" dirty="0"/>
              <a:t>choix d’une thématique commune associée à des corpus </a:t>
            </a:r>
            <a:r>
              <a:rPr lang="fr-FR" sz="2000" dirty="0" smtClean="0"/>
              <a:t>différents et complémentaires ;</a:t>
            </a:r>
            <a:br>
              <a:rPr lang="fr-FR" sz="2000" dirty="0" smtClean="0"/>
            </a:br>
            <a:r>
              <a:rPr lang="fr-FR" sz="2000" dirty="0"/>
              <a:t/>
            </a:r>
            <a:br>
              <a:rPr lang="fr-FR" sz="2000" dirty="0"/>
            </a:br>
            <a:r>
              <a:rPr lang="fr-FR" sz="2000" dirty="0" smtClean="0"/>
              <a:t>-- </a:t>
            </a:r>
            <a:r>
              <a:rPr lang="fr-FR" sz="2000" dirty="0"/>
              <a:t>choix de thématiques différenciées et complémentaires : il n’est pas </a:t>
            </a:r>
            <a:r>
              <a:rPr lang="fr-FR" sz="2000" dirty="0" smtClean="0"/>
              <a:t>toujours possible </a:t>
            </a:r>
            <a:r>
              <a:rPr lang="fr-FR" sz="2000" dirty="0"/>
              <a:t>en effet, et pas davantage souhaitable, de fondre des </a:t>
            </a:r>
            <a:r>
              <a:rPr lang="fr-FR" sz="2000" dirty="0" smtClean="0"/>
              <a:t>questionnements et </a:t>
            </a:r>
            <a:r>
              <a:rPr lang="fr-FR" sz="2000" dirty="0"/>
              <a:t>des problématisations qui possèdent leur pertinence disciplinaire propre </a:t>
            </a:r>
            <a:r>
              <a:rPr lang="fr-FR" sz="2000" dirty="0" smtClean="0"/>
              <a:t>;</a:t>
            </a:r>
            <a:br>
              <a:rPr lang="fr-FR" sz="2000" dirty="0" smtClean="0"/>
            </a:br>
            <a:r>
              <a:rPr lang="fr-FR" sz="2000" dirty="0"/>
              <a:t/>
            </a:r>
            <a:br>
              <a:rPr lang="fr-FR" sz="2000" dirty="0"/>
            </a:br>
            <a:r>
              <a:rPr lang="fr-FR" sz="2000" dirty="0" smtClean="0"/>
              <a:t>--</a:t>
            </a:r>
            <a:r>
              <a:rPr lang="fr-FR" sz="2000" dirty="0"/>
              <a:t> </a:t>
            </a:r>
            <a:r>
              <a:rPr lang="fr-FR" sz="2000" dirty="0" smtClean="0"/>
              <a:t>élaboration </a:t>
            </a:r>
            <a:r>
              <a:rPr lang="fr-FR" sz="2000" dirty="0"/>
              <a:t>concertée de travaux et d’exercices intégrant les exigences</a:t>
            </a:r>
            <a:br>
              <a:rPr lang="fr-FR" sz="2000" dirty="0"/>
            </a:br>
            <a:r>
              <a:rPr lang="fr-FR" sz="2000" dirty="0"/>
              <a:t>de l’interprétation et de la réflexion, littéraire ou philosophique, et permettant,</a:t>
            </a:r>
            <a:br>
              <a:rPr lang="fr-FR" sz="2000" dirty="0"/>
            </a:br>
            <a:r>
              <a:rPr lang="fr-FR" sz="2000" dirty="0"/>
              <a:t>notamment, la préparation progressive aux épreuves communes de contrôle </a:t>
            </a:r>
            <a:r>
              <a:rPr lang="fr-FR" sz="2000" dirty="0" smtClean="0"/>
              <a:t>continu (en </a:t>
            </a:r>
            <a:r>
              <a:rPr lang="fr-FR" sz="2000" dirty="0"/>
              <a:t>classe de première) ou aux épreuves finales (en classe terminale) </a:t>
            </a:r>
            <a:r>
              <a:rPr lang="fr-FR" sz="2000" dirty="0" smtClean="0"/>
              <a:t>;</a:t>
            </a:r>
            <a:br>
              <a:rPr lang="fr-FR" sz="2000" dirty="0" smtClean="0"/>
            </a:br>
            <a:r>
              <a:rPr lang="fr-FR" sz="2000" dirty="0"/>
              <a:t/>
            </a:r>
            <a:br>
              <a:rPr lang="fr-FR" sz="2000" dirty="0"/>
            </a:br>
            <a:r>
              <a:rPr lang="fr-FR" sz="2000" dirty="0"/>
              <a:t>-- pratiques de </a:t>
            </a:r>
            <a:r>
              <a:rPr lang="fr-FR" sz="2000" dirty="0" smtClean="0"/>
              <a:t>l’oral donnant </a:t>
            </a:r>
            <a:r>
              <a:rPr lang="fr-FR" sz="2000" dirty="0"/>
              <a:t>lieu à des approches et à des travaux </a:t>
            </a:r>
            <a:r>
              <a:rPr lang="fr-FR" sz="2000" dirty="0" smtClean="0"/>
              <a:t>partagés, puisque l’oral occupe un </a:t>
            </a:r>
            <a:r>
              <a:rPr lang="fr-FR" sz="2000" dirty="0"/>
              <a:t>rôle de premier plan dans les acquisitions des élèves, et </a:t>
            </a:r>
            <a:r>
              <a:rPr lang="fr-FR" sz="2000" dirty="0" smtClean="0"/>
              <a:t>dans la </a:t>
            </a:r>
            <a:r>
              <a:rPr lang="fr-FR" sz="2000" dirty="0"/>
              <a:t>perspective d’un « grand oral » venant s’adosser à l’enseignement de </a:t>
            </a:r>
            <a:r>
              <a:rPr lang="fr-FR" sz="2000" dirty="0" smtClean="0"/>
              <a:t>spécialité; </a:t>
            </a:r>
            <a:endParaRPr lang="fr-FR" sz="2000" dirty="0"/>
          </a:p>
        </p:txBody>
      </p:sp>
    </p:spTree>
    <p:extLst>
      <p:ext uri="{BB962C8B-B14F-4D97-AF65-F5344CB8AC3E}">
        <p14:creationId xmlns:p14="http://schemas.microsoft.com/office/powerpoint/2010/main" val="3208034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6071" y="522516"/>
            <a:ext cx="8562580" cy="3540034"/>
          </a:xfrm>
        </p:spPr>
        <p:txBody>
          <a:bodyPr>
            <a:noAutofit/>
          </a:bodyPr>
          <a:lstStyle/>
          <a:p>
            <a:r>
              <a:rPr lang="fr-FR" sz="2000" dirty="0" smtClean="0"/>
              <a:t/>
            </a:r>
            <a:br>
              <a:rPr lang="fr-FR" sz="2000" dirty="0" smtClean="0"/>
            </a:br>
            <a:r>
              <a:rPr lang="fr-FR" sz="2000" dirty="0" smtClean="0"/>
              <a:t>On </a:t>
            </a:r>
            <a:r>
              <a:rPr lang="fr-FR" sz="2000" dirty="0"/>
              <a:t>peut imaginer d’autres modalités de coopération, associées par exemple </a:t>
            </a:r>
            <a:r>
              <a:rPr lang="fr-FR" sz="2000" dirty="0" smtClean="0"/>
              <a:t>:</a:t>
            </a:r>
            <a:br>
              <a:rPr lang="fr-FR" sz="2000" dirty="0" smtClean="0"/>
            </a:br>
            <a:r>
              <a:rPr lang="fr-FR" sz="2000" dirty="0"/>
              <a:t/>
            </a:r>
            <a:br>
              <a:rPr lang="fr-FR" sz="2000" dirty="0"/>
            </a:br>
            <a:r>
              <a:rPr lang="fr-FR" sz="2000" dirty="0"/>
              <a:t>--à la lecture et à l’étude suivie d’une </a:t>
            </a:r>
            <a:r>
              <a:rPr lang="fr-FR" sz="2000" dirty="0" smtClean="0"/>
              <a:t>œuvre, </a:t>
            </a:r>
            <a:r>
              <a:rPr lang="fr-FR" sz="2000" dirty="0"/>
              <a:t>qui ferait l’objet de travaux croisés, </a:t>
            </a:r>
            <a:r>
              <a:rPr lang="fr-FR" sz="2000" dirty="0" smtClean="0"/>
              <a:t>trouvant progressivement </a:t>
            </a:r>
            <a:r>
              <a:rPr lang="fr-FR" sz="2000" dirty="0"/>
              <a:t>leur cohérence interdisciplinaire </a:t>
            </a:r>
            <a:r>
              <a:rPr lang="fr-FR" sz="2000" dirty="0" smtClean="0"/>
              <a:t>;</a:t>
            </a:r>
            <a:br>
              <a:rPr lang="fr-FR" sz="2000" dirty="0" smtClean="0"/>
            </a:br>
            <a:r>
              <a:rPr lang="fr-FR" sz="2000" dirty="0"/>
              <a:t/>
            </a:r>
            <a:br>
              <a:rPr lang="fr-FR" sz="2000" dirty="0"/>
            </a:br>
            <a:r>
              <a:rPr lang="fr-FR" sz="2000" dirty="0"/>
              <a:t>--à des explorations complémentaires, auxquelles le programme invite, et </a:t>
            </a:r>
            <a:r>
              <a:rPr lang="fr-FR" sz="2000" dirty="0" smtClean="0"/>
              <a:t>notamment dans </a:t>
            </a:r>
            <a:r>
              <a:rPr lang="fr-FR" sz="2000" dirty="0"/>
              <a:t>le champ artistique : certaines </a:t>
            </a:r>
            <a:r>
              <a:rPr lang="fr-FR" sz="2000" dirty="0" smtClean="0"/>
              <a:t>œuvres </a:t>
            </a:r>
            <a:r>
              <a:rPr lang="fr-FR" sz="2000" dirty="0"/>
              <a:t>peuvent devenir des objets communs </a:t>
            </a:r>
            <a:r>
              <a:rPr lang="fr-FR" sz="2000" dirty="0" smtClean="0"/>
              <a:t>– ainsi </a:t>
            </a:r>
            <a:r>
              <a:rPr lang="fr-FR" sz="2000" dirty="0"/>
              <a:t>par exemple, le visionnage d’un film étudié et commenté selon des </a:t>
            </a:r>
            <a:r>
              <a:rPr lang="fr-FR" sz="2000" dirty="0" smtClean="0"/>
              <a:t>approches différentes</a:t>
            </a:r>
            <a:r>
              <a:rPr lang="fr-FR" sz="2000" dirty="0"/>
              <a:t>.</a:t>
            </a:r>
          </a:p>
        </p:txBody>
      </p:sp>
    </p:spTree>
    <p:extLst>
      <p:ext uri="{BB962C8B-B14F-4D97-AF65-F5344CB8AC3E}">
        <p14:creationId xmlns:p14="http://schemas.microsoft.com/office/powerpoint/2010/main" val="664450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TM10001114[[fn=Galerie]]</Template>
  <TotalTime>452</TotalTime>
  <Words>2358</Words>
  <Application>Microsoft Office PowerPoint</Application>
  <PresentationFormat>Grand écran</PresentationFormat>
  <Paragraphs>122</Paragraphs>
  <Slides>36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36</vt:i4>
      </vt:variant>
    </vt:vector>
  </HeadingPairs>
  <TitlesOfParts>
    <vt:vector size="40" baseType="lpstr">
      <vt:lpstr>Arial</vt:lpstr>
      <vt:lpstr>Palatino Linotype</vt:lpstr>
      <vt:lpstr>Times New Roman</vt:lpstr>
      <vt:lpstr>Gallery</vt:lpstr>
      <vt:lpstr>Élaborer une séquence commune Lettres-Philosophie en HLP</vt:lpstr>
      <vt:lpstr>Ce que disent les textes officiels …</vt:lpstr>
      <vt:lpstr>Préambule  L’enseignement de spécialité d’humanités, littérature et philosophie vise à procurer aux élèves de première et de terminale une solide formation générale dans le domaine des lettres, de la philosophie et des sciences humaines. Réunissant des disciplines à la fois différentes et fortement liées, il leur propose une approche nouvelle de grandes questions de culture et une initiation à une réflexion personnelle sur ces questions, nourrie par la rencontre et la fréquentation d’ œuvres d’intérêt majeur. Il développe l’ensemble des compétences relatives à la lecture, à l’interprétation des œuvres et des textes, à l’expression et à l’analyse de problèmes et d’objets complexes.  Bulletin officiel spécial n°8 du 25 juillet 2019 </vt:lpstr>
      <vt:lpstr>Présentation PowerPoint</vt:lpstr>
      <vt:lpstr>Coopération des professeurs de Lettres et de Philosophie: fiche RA20 Eduscol https://eduscol.education.fr/document/24355/download</vt:lpstr>
      <vt:lpstr>Présentation PowerPoint</vt:lpstr>
      <vt:lpstr>Ce que propose la fiche Eduscol comme organisation…</vt:lpstr>
      <vt:lpstr>  -- choix d’une thématique commune associée à un corpus lui aussi commun ;  -- choix d’une thématique commune associée à des corpus différents et complémentaires ;  -- choix de thématiques différenciées et complémentaires : il n’est pas toujours possible en effet, et pas davantage souhaitable, de fondre des questionnements et des problématisations qui possèdent leur pertinence disciplinaire propre ;  -- élaboration concertée de travaux et d’exercices intégrant les exigences de l’interprétation et de la réflexion, littéraire ou philosophique, et permettant, notamment, la préparation progressive aux épreuves communes de contrôle continu (en classe de première) ou aux épreuves finales (en classe terminale) ;  -- pratiques de l’oral donnant lieu à des approches et à des travaux partagés, puisque l’oral occupe un rôle de premier plan dans les acquisitions des élèves, et dans la perspective d’un « grand oral » venant s’adosser à l’enseignement de spécialité; </vt:lpstr>
      <vt:lpstr> On peut imaginer d’autres modalités de coopération, associées par exemple :  --à la lecture et à l’étude suivie d’une œuvre, qui ferait l’objet de travaux croisés, trouvant progressivement leur cohérence interdisciplinaire ;  --à des explorations complémentaires, auxquelles le programme invite, et notamment dans le champ artistique : certaines œuvres peuvent devenir des objets communs – ainsi par exemple, le visionnage d’un film étudié et commenté selon des approches différentes.</vt:lpstr>
      <vt:lpstr>En fonction des possibilités de l’établissement quelques séances de co-enseignement peuvent être associées :   --aux premières séances de l’année, permettant de poser les premiers jalons de cet enseignement de spécialité ; à la présentation des exercices (présentation générale ou exemples co-assumés de corrigé) ;  --à des séquences spécifiques, retenant l’intérêt des deux professeurs et susceptibles d’être conduites en commun ;  --à des moments de bilan, avant ou après les conseils de classes et permettant de donner aux élèves des conseils partagés ;  --on peut aussi imaginer des lectures et études croisées, associant les deux professeurs : le professeur de littérature lisant et étudiant un texte réputé « philosophique » ; le professeur de philosophie lisant et étudiant un texte réputé « littéraire».</vt:lpstr>
      <vt:lpstr>Ce que nous affectionnons dans ce compagnonnage.</vt:lpstr>
      <vt:lpstr>Cet enseignement HLP avec sa double valence permet aux élèves des enrichissements successifs .  En classe de HLP  on est curieux, on lit, on interprète, on débat, on évolue. On apprend à savoir rencontrer des textes et des œuvres majeures de la culture antique, moderne, littéraire et philosophique, cela dans des périodes anciennes et toujours vivantes. On apprend à être capable d'en saisir la signification; à pouvoir rapporter ces éléments aux situations et réalités du monde contemporain, à mettre en discussion ce propos de l’œuvre et à en dialoguer avec les autres et avec soi-même; et à déployer ce dialogue avec le monde  Le texte du BO le précise bien : « Cette formation s’adresse à tous les élèves désireux d’acquérir une culture humaniste qui leur permettra de réfléchir sur les questions contemporaines dans une perspective élargie. Avec une pluralité d’aspects, et en prise directe sur un certain nombre d’enjeux de société, cette formation constituera un précieux apport pour des études axées sur les sciences, les arts et les lettres, la philosophie, le droit, l’économie et la gestion, les sciences politiques, la médecine et les professions de santé. » </vt:lpstr>
      <vt:lpstr>  A deux voix sur :  Les pouvoirs de la parole : période de référence, de l’Antiquité à l’âge classique   L’art de la parole L’autorité de la parole Les séductions de la parole*.</vt:lpstr>
      <vt:lpstr>Nous avons choisi de conduire notre réflexion à partir de l’interrogation : Quels sont les objectifs à travailler en commun par les deux disciplines ? </vt:lpstr>
      <vt:lpstr>Temps 1 : Ce qui nous unit Lettres / Philosophie</vt:lpstr>
      <vt:lpstr>Retour sur les compétences de la spécialité telles que listées dans le livret scolaire du lycéen. https://eduscol.education.fr/document/45376/download</vt:lpstr>
      <vt:lpstr>Tronc commun Français  / HLP</vt:lpstr>
      <vt:lpstr>Tronc commun Philosophie / HLP </vt:lpstr>
      <vt:lpstr>Compétences communes pour les exercices  HLP</vt:lpstr>
      <vt:lpstr>Déclinaisons disciplinaires </vt:lpstr>
      <vt:lpstr>Déclinaisons disciplinaires </vt:lpstr>
      <vt:lpstr>La parole amoureuse :  </vt:lpstr>
      <vt:lpstr>Temps 2 : Préparation en groupes mixtes de séquences sur « Les séductions de la parole  » à partir de 3 propositions de corpus</vt:lpstr>
      <vt:lpstr>Temps 2a : 1er travail en commun : travailler en binômes l’interprétation (un même corpus)</vt:lpstr>
      <vt:lpstr>Corpus 1 :  Thématique ?  ………………………………………………….</vt:lpstr>
      <vt:lpstr>Corpus 2 :  Thématique ?  ………………………………………………….</vt:lpstr>
      <vt:lpstr>Corpus 3 :  Thématique ?  ………………………………………………….</vt:lpstr>
      <vt:lpstr>Temps 2b : 2e  travail en binômes.  Construire une problématique de question de réflexion.</vt:lpstr>
      <vt:lpstr>Reprise Corpus 1 :   Sincérité et vérité des paroles, ruses d’amour. </vt:lpstr>
      <vt:lpstr>Reprise Corpus 2 :   Séduire pour quoi ? </vt:lpstr>
      <vt:lpstr>Reprise Corpus 3 :   Le langage comme substance de l’amour. Amour de la séduction. </vt:lpstr>
      <vt:lpstr>Reprise :   Sujets de réflexions sur les corpus 1,2,3</vt:lpstr>
      <vt:lpstr>Temps 2c : Exercices coordonnés bi-disciplinaires à construire pour accompagner une séquence sur « Les séductions de la parole  »</vt:lpstr>
      <vt:lpstr>Temps 3 : Synthèse</vt:lpstr>
      <vt:lpstr>Présentation PowerPoint</vt:lpstr>
      <vt:lpstr>Sites pédagogiques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Élaborer une séquence commune Lettres-Philosophie en HLP</dc:title>
  <dc:creator>abelliard</dc:creator>
  <cp:lastModifiedBy>abelliard</cp:lastModifiedBy>
  <cp:revision>151</cp:revision>
  <dcterms:created xsi:type="dcterms:W3CDTF">2023-04-27T07:00:06Z</dcterms:created>
  <dcterms:modified xsi:type="dcterms:W3CDTF">2023-05-12T11:13:54Z</dcterms:modified>
</cp:coreProperties>
</file>