
<file path=[Content_Types].xml><?xml version="1.0" encoding="utf-8"?>
<Types xmlns="http://schemas.openxmlformats.org/package/2006/content-types">
  <Default Extension="jpeg" ContentType="image/jpe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handoutMasterIdLst>
    <p:handoutMasterId r:id="rId15"/>
  </p:handoutMasterIdLst>
  <p:sldIdLst>
    <p:sldId id="261" r:id="rId3"/>
    <p:sldId id="298" r:id="rId4"/>
    <p:sldId id="312" r:id="rId6"/>
    <p:sldId id="308" r:id="rId7"/>
    <p:sldId id="307" r:id="rId8"/>
    <p:sldId id="320" r:id="rId9"/>
    <p:sldId id="309" r:id="rId10"/>
    <p:sldId id="311" r:id="rId11"/>
    <p:sldId id="310" r:id="rId12"/>
    <p:sldId id="319" r:id="rId13"/>
    <p:sldId id="306" r:id="rId14"/>
  </p:sldIdLst>
  <p:sldSz cx="9144000" cy="5143500" type="screen16x9"/>
  <p:notesSz cx="6797675" cy="9928225"/>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aillet"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48540" autoAdjust="0"/>
  </p:normalViewPr>
  <p:slideViewPr>
    <p:cSldViewPr snapToGrid="0" snapToObjects="1">
      <p:cViewPr varScale="1">
        <p:scale>
          <a:sx n="47" d="100"/>
          <a:sy n="47" d="100"/>
        </p:scale>
        <p:origin x="2070" y="3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92B69364-354A-4CE5-B902-B25FF5AC8EF4}" type="datetimeFigureOut">
              <a:rPr lang="fr-FR" smtClean="0"/>
            </a:fld>
            <a:endParaRPr lang="fr-FR"/>
          </a:p>
        </p:txBody>
      </p:sp>
      <p:sp>
        <p:nvSpPr>
          <p:cNvPr id="4" name="Espace réservé du pied de page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FF011D4C-F24D-4C58-8892-DA91F8CD8A6B}" type="slidenum">
              <a:rPr lang="fr-FR" smtClean="0"/>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D33B633-2BBE-4FEB-BA3C-CBDC2CD450B8}" type="datetimeFigureOut">
              <a:rPr lang="fr-FR" smtClean="0"/>
            </a:fld>
            <a:endParaRPr lang="fr-FR"/>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fr-FR"/>
              <a:t>Modifiez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6" name="Espace réservé du pied de page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C5A0C221-0C7C-4FAE-AD26-11C327338EBC}" type="slidenum">
              <a:rPr lang="fr-FR" smtClean="0"/>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5A0C221-0C7C-4FAE-AD26-11C327338EBC}" type="slidenum">
              <a:rPr lang="fr-FR" smtClean="0"/>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5A0C221-0C7C-4FAE-AD26-11C327338EBC}" type="slidenum">
              <a:rPr lang="fr-FR" smtClean="0"/>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Remarque : l’application des coefficients du bac aux bulletins des élèves, doit se faire de manière cohérente (si on applique un coef. 16 au Droit-Eco en classe 1</a:t>
            </a:r>
            <a:r>
              <a:rPr lang="fr-FR" baseline="30000" dirty="0"/>
              <a:t>ère</a:t>
            </a:r>
            <a:r>
              <a:rPr lang="fr-FR" dirty="0"/>
              <a:t>, sur la base de l’épreuve de Terminale, un coef. 5 en </a:t>
            </a:r>
            <a:r>
              <a:rPr lang="fr-FR" dirty="0" err="1"/>
              <a:t>SdGN</a:t>
            </a:r>
            <a:r>
              <a:rPr lang="fr-FR" dirty="0"/>
              <a:t> est difficilement explicable, car il renvoie à la seule épreuve de 1</a:t>
            </a:r>
            <a:r>
              <a:rPr lang="fr-FR" baseline="30000" dirty="0"/>
              <a:t>ère</a:t>
            </a:r>
            <a:r>
              <a:rPr lang="fr-FR" baseline="0" dirty="0"/>
              <a:t>).</a:t>
            </a:r>
            <a:endParaRPr lang="fr-FR" dirty="0"/>
          </a:p>
        </p:txBody>
      </p:sp>
      <p:sp>
        <p:nvSpPr>
          <p:cNvPr id="4" name="Espace réservé du numéro de diapositive 3"/>
          <p:cNvSpPr>
            <a:spLocks noGrp="1"/>
          </p:cNvSpPr>
          <p:nvPr>
            <p:ph type="sldNum" sz="quarter" idx="10"/>
          </p:nvPr>
        </p:nvSpPr>
        <p:spPr/>
        <p:txBody>
          <a:bodyPr/>
          <a:lstStyle/>
          <a:p>
            <a:fld id="{C5A0C221-0C7C-4FAE-AD26-11C327338EBC}" type="slidenum">
              <a:rPr lang="fr-FR" smtClean="0"/>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Tx/>
              <a:buChar char="-"/>
            </a:pPr>
            <a:endParaRPr lang="fr-FR" dirty="0"/>
          </a:p>
        </p:txBody>
      </p:sp>
      <p:sp>
        <p:nvSpPr>
          <p:cNvPr id="4" name="Espace réservé du numéro de diapositive 3"/>
          <p:cNvSpPr>
            <a:spLocks noGrp="1"/>
          </p:cNvSpPr>
          <p:nvPr>
            <p:ph type="sldNum" sz="quarter" idx="10"/>
          </p:nvPr>
        </p:nvSpPr>
        <p:spPr/>
        <p:txBody>
          <a:bodyPr/>
          <a:lstStyle/>
          <a:p>
            <a:fld id="{C5A0C221-0C7C-4FAE-AD26-11C327338EBC}" type="slidenum">
              <a:rPr lang="fr-FR" smtClean="0"/>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a:t>Le </a:t>
            </a:r>
            <a:r>
              <a:rPr lang="fr-FR" b="1" baseline="0" dirty="0"/>
              <a:t>format</a:t>
            </a:r>
            <a:r>
              <a:rPr lang="fr-FR" baseline="0" dirty="0"/>
              <a:t> d’une dizaine de pages doit guider les démarches de vos élèves</a:t>
            </a:r>
            <a:r>
              <a:rPr lang="fr-FR" b="1" baseline="0" dirty="0"/>
              <a:t>, mais il n’est en rien une exigence formelle invalidante </a:t>
            </a:r>
            <a:r>
              <a:rPr lang="fr-FR" baseline="0" dirty="0"/>
              <a:t>: on parle bien d’une « dizaine de pages » hors </a:t>
            </a:r>
            <a:r>
              <a:rPr lang="fr-FR" baseline="0" dirty="0" smtClean="0"/>
              <a:t>annexes.</a:t>
            </a:r>
            <a:endParaRPr lang="fr-FR" baseline="0" dirty="0" smtClean="0"/>
          </a:p>
          <a:p>
            <a:r>
              <a:rPr lang="fr-FR" baseline="0" dirty="0" smtClean="0"/>
              <a:t>De la même façon </a:t>
            </a:r>
            <a:r>
              <a:rPr lang="fr-FR" b="1" baseline="0" dirty="0" smtClean="0"/>
              <a:t>il ne doit pas y avoir d’exigence quant à un découpage du nombre de page par le nombre de rubriques</a:t>
            </a:r>
            <a:endParaRPr lang="fr-FR" b="1" baseline="0" dirty="0" smtClean="0"/>
          </a:p>
          <a:p>
            <a:r>
              <a:rPr lang="fr-FR" baseline="0" dirty="0" smtClean="0"/>
              <a:t>pour </a:t>
            </a:r>
            <a:r>
              <a:rPr lang="fr-FR" baseline="0" dirty="0"/>
              <a:t>un </a:t>
            </a:r>
            <a:r>
              <a:rPr lang="fr-FR" baseline="0" dirty="0" smtClean="0"/>
              <a:t>élève </a:t>
            </a:r>
            <a:r>
              <a:rPr lang="fr-FR" baseline="0" dirty="0"/>
              <a:t>qui </a:t>
            </a:r>
            <a:r>
              <a:rPr lang="fr-FR" baseline="0" dirty="0" smtClean="0"/>
              <a:t>choisirait de détailler  </a:t>
            </a:r>
            <a:r>
              <a:rPr lang="fr-FR" baseline="0" dirty="0"/>
              <a:t>le choix de sa problématique, sa démarche, la caractérisation de la ou des organisations, ou même sa démarche documentaire). Il ne peut donc y avoir comptage des pages du dossier et pénalités potentielles.</a:t>
            </a:r>
            <a:endParaRPr lang="fr-FR" baseline="0" dirty="0"/>
          </a:p>
          <a:p>
            <a:r>
              <a:rPr lang="fr-FR" baseline="0" dirty="0" smtClean="0"/>
              <a:t>Nous </a:t>
            </a:r>
            <a:r>
              <a:rPr lang="fr-FR" baseline="0" dirty="0"/>
              <a:t>sommes bien plus sur un attachement au contenu apporté par l’élève, plus qu’au respect d’un masque…</a:t>
            </a:r>
            <a:endParaRPr lang="fr-FR" baseline="0" dirty="0"/>
          </a:p>
        </p:txBody>
      </p:sp>
      <p:sp>
        <p:nvSpPr>
          <p:cNvPr id="4" name="Espace réservé du numéro de diapositive 3"/>
          <p:cNvSpPr>
            <a:spLocks noGrp="1"/>
          </p:cNvSpPr>
          <p:nvPr>
            <p:ph type="sldNum" sz="quarter" idx="10"/>
          </p:nvPr>
        </p:nvSpPr>
        <p:spPr/>
        <p:txBody>
          <a:bodyPr/>
          <a:lstStyle/>
          <a:p>
            <a:fld id="{C5A0C221-0C7C-4FAE-AD26-11C327338EBC}" type="slidenum">
              <a:rPr lang="fr-FR" smtClean="0"/>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L’étude repose sur une</a:t>
            </a:r>
            <a:r>
              <a:rPr lang="fr-FR" b="1" dirty="0"/>
              <a:t> problématique et sur un questionnement </a:t>
            </a:r>
            <a:r>
              <a:rPr lang="fr-FR" dirty="0"/>
              <a:t>relatif à une action, une activité, une fonction, un processus, une stratégie, une décision, une organisation prise ou mise œuvre par une organisation ou des organisations (réelles), dans le cadre de sa gestion  (financière, de sa gestion des ressources humaines, sa gestion commerciale, gestion de son système d’information en relation avec un thème et une question de gestion du programme de SGCN).</a:t>
            </a:r>
            <a:endParaRPr lang="fr-FR" dirty="0"/>
          </a:p>
          <a:p>
            <a:endParaRPr lang="fr-FR" dirty="0"/>
          </a:p>
          <a:p>
            <a:r>
              <a:rPr lang="fr-FR" dirty="0"/>
              <a:t>Cadre large : </a:t>
            </a:r>
            <a:endParaRPr lang="fr-FR" dirty="0"/>
          </a:p>
          <a:p>
            <a:r>
              <a:rPr lang="fr-FR" b="1" i="0" baseline="0" dirty="0"/>
              <a:t>Ensemble des champs de sciences de gestion</a:t>
            </a:r>
            <a:endParaRPr lang="fr-FR" b="1" i="0" baseline="0" dirty="0"/>
          </a:p>
          <a:p>
            <a:r>
              <a:rPr lang="fr-FR" b="1" i="0" baseline="0" dirty="0"/>
              <a:t>Entrées multiples possibles  </a:t>
            </a:r>
            <a:r>
              <a:rPr lang="fr-FR" dirty="0"/>
              <a:t>: décision, organisation, thématique, … d’où la nécessité de ne pas attendre une façon particulière d’entrer dans la problématique du moment qu’elle s’inscrit dans</a:t>
            </a:r>
            <a:r>
              <a:rPr lang="fr-FR" baseline="0" dirty="0"/>
              <a:t> le programme de SDGN</a:t>
            </a:r>
            <a:endParaRPr lang="fr-FR" baseline="0" dirty="0"/>
          </a:p>
          <a:p>
            <a:endParaRPr lang="fr-FR" baseline="0" dirty="0"/>
          </a:p>
          <a:p>
            <a:r>
              <a:rPr lang="fr-FR" baseline="0" dirty="0"/>
              <a:t>Nécessité de laisser l’élève s’approprier sa démarche. </a:t>
            </a:r>
            <a:endParaRPr lang="fr-FR" baseline="0" dirty="0"/>
          </a:p>
          <a:p>
            <a:endParaRPr lang="fr-FR" baseline="0" dirty="0"/>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C5A0C221-0C7C-4FAE-AD26-11C327338EBC}" type="slidenum">
              <a:rPr lang="fr-FR" smtClean="0"/>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a:t>Attention : Changement sur l’interprétation des textes entre leur publication et le mois de janvier </a:t>
            </a:r>
            <a:endParaRPr lang="fr-FR" b="1" dirty="0"/>
          </a:p>
          <a:p>
            <a:r>
              <a:rPr lang="fr-FR" dirty="0"/>
              <a:t>Dans un 1</a:t>
            </a:r>
            <a:r>
              <a:rPr lang="fr-FR" baseline="30000" dirty="0"/>
              <a:t>er</a:t>
            </a:r>
            <a:r>
              <a:rPr lang="fr-FR" dirty="0"/>
              <a:t> temps </a:t>
            </a:r>
            <a:r>
              <a:rPr lang="fr-FR" baseline="0" dirty="0"/>
              <a:t>« L’examinateur n’est pas le professeur du candidat en SDGN »</a:t>
            </a:r>
            <a:endParaRPr lang="fr-FR" dirty="0"/>
          </a:p>
          <a:p>
            <a:r>
              <a:rPr lang="fr-FR" dirty="0"/>
              <a:t>Position préconisée par l’IGESR</a:t>
            </a:r>
            <a:r>
              <a:rPr lang="fr-FR" baseline="0" dirty="0"/>
              <a:t>  « L’examinateur n’est pas le professeur du candidat en 1</a:t>
            </a:r>
            <a:r>
              <a:rPr lang="fr-FR" baseline="30000" dirty="0"/>
              <a:t>ère</a:t>
            </a:r>
            <a:r>
              <a:rPr lang="fr-FR" baseline="0" dirty="0"/>
              <a:t> »</a:t>
            </a:r>
            <a:endParaRPr lang="fr-FR" baseline="0" dirty="0"/>
          </a:p>
          <a:p>
            <a:endParaRPr lang="fr-FR" baseline="0" dirty="0"/>
          </a:p>
          <a:p>
            <a:endParaRPr lang="fr-FR" baseline="0" dirty="0"/>
          </a:p>
          <a:p>
            <a:r>
              <a:rPr lang="fr-FR" dirty="0"/>
              <a:t>Les annexes ne sont pas comprises dans le dossier d’une dizaine de pages à fournir 5 jours avant l’épreuve.  </a:t>
            </a:r>
            <a:endParaRPr lang="fr-FR" dirty="0"/>
          </a:p>
          <a:p>
            <a:r>
              <a:rPr lang="fr-FR" dirty="0"/>
              <a:t>Seule la liste des documents sélectionnés, avec leur référence, est présentée à la fin du dossier. </a:t>
            </a:r>
            <a:endParaRPr lang="fr-FR" dirty="0"/>
          </a:p>
          <a:p>
            <a:r>
              <a:rPr lang="fr-FR" dirty="0"/>
              <a:t>Les documents sélectionnés sont numérisés (sauf particularités liés à la nature du document : ex. brochure, catalogue volumineux, … ) </a:t>
            </a:r>
            <a:endParaRPr lang="fr-FR" dirty="0"/>
          </a:p>
          <a:p>
            <a:r>
              <a:rPr lang="fr-FR" dirty="0"/>
              <a:t>L’élève fournit et présente ses documents sur support numérique le jour de l’épreuve.</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C5A0C221-0C7C-4FAE-AD26-11C327338EBC}" type="slidenum">
              <a:rPr lang="fr-FR" smtClean="0"/>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5A0C221-0C7C-4FAE-AD26-11C327338EBC}" type="slidenum">
              <a:rPr lang="fr-FR" smtClean="0"/>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Pas de réunion d’entente prévue par les textes</a:t>
            </a:r>
            <a:endParaRPr lang="fr-FR" dirty="0"/>
          </a:p>
          <a:p>
            <a:endParaRPr lang="fr-FR" dirty="0"/>
          </a:p>
          <a:p>
            <a:r>
              <a:rPr lang="fr-FR" dirty="0"/>
              <a:t>Une</a:t>
            </a:r>
            <a:r>
              <a:rPr lang="fr-FR" baseline="0" dirty="0"/>
              <a:t> proposition de descripteurs sera faite aux enseignants : statut de grille d’aide à la décision </a:t>
            </a:r>
            <a:r>
              <a:rPr lang="fr-FR" baseline="0" dirty="0" smtClean="0"/>
              <a:t>- </a:t>
            </a:r>
            <a:endParaRPr lang="fr-FR" dirty="0"/>
          </a:p>
        </p:txBody>
      </p:sp>
      <p:sp>
        <p:nvSpPr>
          <p:cNvPr id="4" name="Espace réservé du numéro de diapositive 3"/>
          <p:cNvSpPr>
            <a:spLocks noGrp="1"/>
          </p:cNvSpPr>
          <p:nvPr>
            <p:ph type="sldNum" sz="quarter" idx="10"/>
          </p:nvPr>
        </p:nvSpPr>
        <p:spPr/>
        <p:txBody>
          <a:bodyPr/>
          <a:lstStyle/>
          <a:p>
            <a:fld id="{C5A0C221-0C7C-4FAE-AD26-11C327338EBC}" type="slidenum">
              <a:rPr lang="fr-FR" smtClean="0"/>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Une</a:t>
            </a:r>
            <a:r>
              <a:rPr lang="fr-FR" baseline="0" dirty="0"/>
              <a:t> grille simplifiée qui ne déstabilise pas par rapport aux pratiques antérieures</a:t>
            </a:r>
            <a:endParaRPr lang="fr-FR" baseline="0" dirty="0"/>
          </a:p>
          <a:p>
            <a:r>
              <a:rPr lang="fr-FR" baseline="0" dirty="0"/>
              <a:t>lecture et l’interprétation facilitées, élimination des critères doubles complexifiant l’interprétation  </a:t>
            </a:r>
            <a:endParaRPr lang="fr-FR" dirty="0"/>
          </a:p>
        </p:txBody>
      </p:sp>
      <p:sp>
        <p:nvSpPr>
          <p:cNvPr id="4" name="Espace réservé du numéro de diapositive 3"/>
          <p:cNvSpPr>
            <a:spLocks noGrp="1"/>
          </p:cNvSpPr>
          <p:nvPr>
            <p:ph type="sldNum" sz="quarter" idx="10"/>
          </p:nvPr>
        </p:nvSpPr>
        <p:spPr/>
        <p:txBody>
          <a:bodyPr/>
          <a:lstStyle/>
          <a:p>
            <a:fld id="{C5A0C221-0C7C-4FAE-AD26-11C327338EBC}" type="slidenum">
              <a:rPr lang="fr-FR" smtClean="0"/>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5800" y="1597819"/>
            <a:ext cx="7772400" cy="1102519"/>
          </a:xfrm>
        </p:spPr>
        <p:txBody>
          <a:bodyPr/>
          <a:lstStyle/>
          <a:p>
            <a:r>
              <a:rPr lang="fr-FR"/>
              <a:t>Cliquez et modifiez le titre</a:t>
            </a:r>
            <a:endParaRPr lang="fr-FR"/>
          </a:p>
        </p:txBody>
      </p:sp>
      <p:sp>
        <p:nvSpPr>
          <p:cNvPr id="3" name="Sous-titre 2"/>
          <p:cNvSpPr>
            <a:spLocks noGrp="1"/>
          </p:cNvSpPr>
          <p:nvPr>
            <p:ph type="subTitle" idx="1" hasCustomPrompt="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FR"/>
          </a:p>
        </p:txBody>
      </p:sp>
      <p:sp>
        <p:nvSpPr>
          <p:cNvPr id="4" name="Espace réservé de la date 3"/>
          <p:cNvSpPr>
            <a:spLocks noGrp="1"/>
          </p:cNvSpPr>
          <p:nvPr>
            <p:ph type="dt" sz="half" idx="10"/>
          </p:nvPr>
        </p:nvSpPr>
        <p:spPr/>
        <p:txBody>
          <a:bodyPr/>
          <a:lstStyle/>
          <a:p>
            <a:fld id="{B1EDB968-14B3-B748-84A9-9D239F72F1F8}"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BD1740-43A2-2842-AB19-A298356E3D45}" type="slidenum">
              <a:rPr lang="fr-FR" smtClean="0"/>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et modifiez le titre</a:t>
            </a:r>
            <a:endParaRPr lang="fr-FR"/>
          </a:p>
        </p:txBody>
      </p:sp>
      <p:sp>
        <p:nvSpPr>
          <p:cNvPr id="3" name="Espace réservé du texte vertical 2"/>
          <p:cNvSpPr>
            <a:spLocks noGrp="1"/>
          </p:cNvSpPr>
          <p:nvPr>
            <p:ph type="body" orient="vert" idx="1" hasCustomPrompt="1"/>
          </p:nvPr>
        </p:nvSpPr>
        <p:spPr/>
        <p:txBody>
          <a:bodyPr vert="eaVert"/>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10"/>
          </p:nvPr>
        </p:nvSpPr>
        <p:spPr/>
        <p:txBody>
          <a:bodyPr/>
          <a:lstStyle/>
          <a:p>
            <a:fld id="{B1EDB968-14B3-B748-84A9-9D239F72F1F8}"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BD1740-43A2-2842-AB19-A298356E3D45}" type="slidenum">
              <a:rPr lang="fr-FR" smtClean="0"/>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05979"/>
            <a:ext cx="2057400" cy="4388644"/>
          </a:xfrm>
        </p:spPr>
        <p:txBody>
          <a:bodyPr vert="eaVert"/>
          <a:lstStyle/>
          <a:p>
            <a:r>
              <a:rPr lang="fr-FR"/>
              <a:t>Cliquez et modifiez le titre</a:t>
            </a:r>
            <a:endParaRPr lang="fr-FR"/>
          </a:p>
        </p:txBody>
      </p:sp>
      <p:sp>
        <p:nvSpPr>
          <p:cNvPr id="3" name="Espace réservé du texte vertical 2"/>
          <p:cNvSpPr>
            <a:spLocks noGrp="1"/>
          </p:cNvSpPr>
          <p:nvPr>
            <p:ph type="body" orient="vert" idx="1" hasCustomPrompt="1"/>
          </p:nvPr>
        </p:nvSpPr>
        <p:spPr>
          <a:xfrm>
            <a:off x="457200" y="205979"/>
            <a:ext cx="6019800" cy="4388644"/>
          </a:xfrm>
        </p:spPr>
        <p:txBody>
          <a:bodyPr vert="eaVert"/>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10"/>
          </p:nvPr>
        </p:nvSpPr>
        <p:spPr/>
        <p:txBody>
          <a:bodyPr/>
          <a:lstStyle/>
          <a:p>
            <a:fld id="{B1EDB968-14B3-B748-84A9-9D239F72F1F8}"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BD1740-43A2-2842-AB19-A298356E3D45}" type="slidenum">
              <a:rPr lang="fr-FR" smtClean="0"/>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et modifiez le titre</a:t>
            </a:r>
            <a:endParaRPr lang="fr-FR"/>
          </a:p>
        </p:txBody>
      </p:sp>
      <p:sp>
        <p:nvSpPr>
          <p:cNvPr id="3" name="Espace réservé du contenu 2"/>
          <p:cNvSpPr>
            <a:spLocks noGrp="1"/>
          </p:cNvSpPr>
          <p:nvPr>
            <p:ph idx="1" hasCustomPrompt="1"/>
          </p:nvPr>
        </p:nvSpPr>
        <p:spPr/>
        <p:txBody>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10"/>
          </p:nvPr>
        </p:nvSpPr>
        <p:spPr/>
        <p:txBody>
          <a:bodyPr/>
          <a:lstStyle/>
          <a:p>
            <a:fld id="{B1EDB968-14B3-B748-84A9-9D239F72F1F8}"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BD1740-43A2-2842-AB19-A298356E3D45}" type="slidenum">
              <a:rPr lang="fr-FR" smtClean="0"/>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3305176"/>
            <a:ext cx="7772400" cy="1021556"/>
          </a:xfrm>
        </p:spPr>
        <p:txBody>
          <a:bodyPr anchor="t"/>
          <a:lstStyle>
            <a:lvl1pPr algn="l">
              <a:defRPr sz="4000" b="1" cap="all"/>
            </a:lvl1pPr>
          </a:lstStyle>
          <a:p>
            <a:r>
              <a:rPr lang="fr-FR"/>
              <a:t>Cliquez et modifiez le titre</a:t>
            </a:r>
            <a:endParaRPr lang="fr-FR"/>
          </a:p>
        </p:txBody>
      </p:sp>
      <p:sp>
        <p:nvSpPr>
          <p:cNvPr id="3" name="Espace réservé du texte 2"/>
          <p:cNvSpPr>
            <a:spLocks noGrp="1"/>
          </p:cNvSpPr>
          <p:nvPr>
            <p:ph type="body" idx="1" hasCustomPrompt="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endParaRPr lang="fr-FR"/>
          </a:p>
        </p:txBody>
      </p:sp>
      <p:sp>
        <p:nvSpPr>
          <p:cNvPr id="4" name="Espace réservé de la date 3"/>
          <p:cNvSpPr>
            <a:spLocks noGrp="1"/>
          </p:cNvSpPr>
          <p:nvPr>
            <p:ph type="dt" sz="half" idx="10"/>
          </p:nvPr>
        </p:nvSpPr>
        <p:spPr/>
        <p:txBody>
          <a:bodyPr/>
          <a:lstStyle/>
          <a:p>
            <a:fld id="{B1EDB968-14B3-B748-84A9-9D239F72F1F8}"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BD1740-43A2-2842-AB19-A298356E3D45}" type="slidenum">
              <a:rPr lang="fr-FR" smtClean="0"/>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et modifiez le titre</a:t>
            </a:r>
            <a:endParaRPr lang="fr-FR"/>
          </a:p>
        </p:txBody>
      </p:sp>
      <p:sp>
        <p:nvSpPr>
          <p:cNvPr id="3" name="Espace réservé du contenu 2"/>
          <p:cNvSpPr>
            <a:spLocks noGrp="1"/>
          </p:cNvSpPr>
          <p:nvPr>
            <p:ph sz="half" idx="1" hasCustomPrompt="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u contenu 3"/>
          <p:cNvSpPr>
            <a:spLocks noGrp="1"/>
          </p:cNvSpPr>
          <p:nvPr>
            <p:ph sz="half" idx="2" hasCustomPrompt="1"/>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5" name="Espace réservé de la date 4"/>
          <p:cNvSpPr>
            <a:spLocks noGrp="1"/>
          </p:cNvSpPr>
          <p:nvPr>
            <p:ph type="dt" sz="half" idx="10"/>
          </p:nvPr>
        </p:nvSpPr>
        <p:spPr/>
        <p:txBody>
          <a:bodyPr/>
          <a:lstStyle/>
          <a:p>
            <a:fld id="{B1EDB968-14B3-B748-84A9-9D239F72F1F8}"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3BD1740-43A2-2842-AB19-A298356E3D45}" type="slidenum">
              <a:rPr lang="fr-FR" smtClean="0"/>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a:t>Cliquez et modifiez le titre</a:t>
            </a:r>
            <a:endParaRPr lang="fr-FR"/>
          </a:p>
        </p:txBody>
      </p:sp>
      <p:sp>
        <p:nvSpPr>
          <p:cNvPr id="3" name="Espace réservé du texte 2"/>
          <p:cNvSpPr>
            <a:spLocks noGrp="1"/>
          </p:cNvSpPr>
          <p:nvPr>
            <p:ph type="body" idx="1" hasCustomPrompt="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endParaRPr lang="fr-FR"/>
          </a:p>
        </p:txBody>
      </p:sp>
      <p:sp>
        <p:nvSpPr>
          <p:cNvPr id="4" name="Espace réservé du contenu 3"/>
          <p:cNvSpPr>
            <a:spLocks noGrp="1"/>
          </p:cNvSpPr>
          <p:nvPr>
            <p:ph sz="half" idx="2" hasCustomPrompt="1"/>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5" name="Espace réservé du texte 4"/>
          <p:cNvSpPr>
            <a:spLocks noGrp="1"/>
          </p:cNvSpPr>
          <p:nvPr>
            <p:ph type="body" sz="quarter" idx="3" hasCustomPrompt="1"/>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endParaRPr lang="fr-FR"/>
          </a:p>
        </p:txBody>
      </p:sp>
      <p:sp>
        <p:nvSpPr>
          <p:cNvPr id="6" name="Espace réservé du contenu 5"/>
          <p:cNvSpPr>
            <a:spLocks noGrp="1"/>
          </p:cNvSpPr>
          <p:nvPr>
            <p:ph sz="quarter" idx="4" hasCustomPrompt="1"/>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7" name="Espace réservé de la date 6"/>
          <p:cNvSpPr>
            <a:spLocks noGrp="1"/>
          </p:cNvSpPr>
          <p:nvPr>
            <p:ph type="dt" sz="half" idx="10"/>
          </p:nvPr>
        </p:nvSpPr>
        <p:spPr/>
        <p:txBody>
          <a:bodyPr/>
          <a:lstStyle/>
          <a:p>
            <a:fld id="{B1EDB968-14B3-B748-84A9-9D239F72F1F8}" type="datetimeFigureOut">
              <a:rPr lang="fr-FR" smtClean="0"/>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3BD1740-43A2-2842-AB19-A298356E3D45}" type="slidenum">
              <a:rPr lang="fr-FR" smtClean="0"/>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et modifiez le titre</a:t>
            </a:r>
            <a:endParaRPr lang="fr-FR"/>
          </a:p>
        </p:txBody>
      </p:sp>
      <p:sp>
        <p:nvSpPr>
          <p:cNvPr id="3" name="Espace réservé de la date 2"/>
          <p:cNvSpPr>
            <a:spLocks noGrp="1"/>
          </p:cNvSpPr>
          <p:nvPr>
            <p:ph type="dt" sz="half" idx="10"/>
          </p:nvPr>
        </p:nvSpPr>
        <p:spPr/>
        <p:txBody>
          <a:bodyPr/>
          <a:lstStyle/>
          <a:p>
            <a:fld id="{B1EDB968-14B3-B748-84A9-9D239F72F1F8}" type="datetimeFigureOut">
              <a:rPr lang="fr-FR" smtClean="0"/>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3BD1740-43A2-2842-AB19-A298356E3D45}" type="slidenum">
              <a:rPr lang="fr-FR" smtClean="0"/>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EDB968-14B3-B748-84A9-9D239F72F1F8}" type="datetimeFigureOut">
              <a:rPr lang="fr-FR" smtClean="0"/>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3BD1740-43A2-2842-AB19-A298356E3D45}" type="slidenum">
              <a:rPr lang="fr-FR" smtClean="0"/>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1" y="204787"/>
            <a:ext cx="3008313" cy="871538"/>
          </a:xfrm>
        </p:spPr>
        <p:txBody>
          <a:bodyPr anchor="b"/>
          <a:lstStyle>
            <a:lvl1pPr algn="l">
              <a:defRPr sz="2000" b="1"/>
            </a:lvl1pPr>
          </a:lstStyle>
          <a:p>
            <a:r>
              <a:rPr lang="fr-FR"/>
              <a:t>Cliquez et modifiez le titre</a:t>
            </a:r>
            <a:endParaRPr lang="fr-FR"/>
          </a:p>
        </p:txBody>
      </p:sp>
      <p:sp>
        <p:nvSpPr>
          <p:cNvPr id="3" name="Espace réservé du contenu 2"/>
          <p:cNvSpPr>
            <a:spLocks noGrp="1"/>
          </p:cNvSpPr>
          <p:nvPr>
            <p:ph idx="1" hasCustomPrompt="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u texte 3"/>
          <p:cNvSpPr>
            <a:spLocks noGrp="1"/>
          </p:cNvSpPr>
          <p:nvPr>
            <p:ph type="body" sz="half" idx="2" hasCustomPrompt="1"/>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endParaRPr lang="fr-FR"/>
          </a:p>
        </p:txBody>
      </p:sp>
      <p:sp>
        <p:nvSpPr>
          <p:cNvPr id="5" name="Espace réservé de la date 4"/>
          <p:cNvSpPr>
            <a:spLocks noGrp="1"/>
          </p:cNvSpPr>
          <p:nvPr>
            <p:ph type="dt" sz="half" idx="10"/>
          </p:nvPr>
        </p:nvSpPr>
        <p:spPr/>
        <p:txBody>
          <a:bodyPr/>
          <a:lstStyle/>
          <a:p>
            <a:fld id="{B1EDB968-14B3-B748-84A9-9D239F72F1F8}"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3BD1740-43A2-2842-AB19-A298356E3D45}" type="slidenum">
              <a:rPr lang="fr-FR" smtClean="0"/>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3600450"/>
            <a:ext cx="5486400" cy="425054"/>
          </a:xfrm>
        </p:spPr>
        <p:txBody>
          <a:bodyPr anchor="b"/>
          <a:lstStyle>
            <a:lvl1pPr algn="l">
              <a:defRPr sz="2000" b="1"/>
            </a:lvl1pPr>
          </a:lstStyle>
          <a:p>
            <a:r>
              <a:rPr lang="fr-FR"/>
              <a:t>Cliquez et modifiez le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hasCustomPrompt="1"/>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endParaRPr lang="fr-FR"/>
          </a:p>
        </p:txBody>
      </p:sp>
      <p:sp>
        <p:nvSpPr>
          <p:cNvPr id="5" name="Espace réservé de la date 4"/>
          <p:cNvSpPr>
            <a:spLocks noGrp="1"/>
          </p:cNvSpPr>
          <p:nvPr>
            <p:ph type="dt" sz="half" idx="10"/>
          </p:nvPr>
        </p:nvSpPr>
        <p:spPr/>
        <p:txBody>
          <a:bodyPr/>
          <a:lstStyle/>
          <a:p>
            <a:fld id="{B1EDB968-14B3-B748-84A9-9D239F72F1F8}"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3BD1740-43A2-2842-AB19-A298356E3D45}" type="slidenum">
              <a:rPr lang="fr-FR" smtClean="0"/>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a:t>Cliquez et modifiez le titre</a:t>
            </a:r>
            <a:endParaRPr lang="fr-F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1EDB968-14B3-B748-84A9-9D239F72F1F8}" type="datetimeFigureOut">
              <a:rPr lang="fr-FR" smtClean="0"/>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3BD1740-43A2-2842-AB19-A298356E3D45}" type="slidenum">
              <a:rPr lang="fr-FR" smtClean="0"/>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2.xml"/><Relationship Id="rId2" Type="http://schemas.openxmlformats.org/officeDocument/2006/relationships/hyperlink" Target="https://cache.media.eduscol.education.fr/file/Bac2021/40/0/calendrier_global_2021_infog_1189400.pdf" TargetMode="External"/><Relationship Id="rId1"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167799" cy="2100649"/>
          </a:xfrm>
          <a:prstGeom prst="rect">
            <a:avLst/>
          </a:prstGeom>
          <a:solidFill>
            <a:schemeClr val="accent1"/>
          </a:solidFill>
        </p:spPr>
        <p:txBody>
          <a:bodyPr wrap="square" rtlCol="0">
            <a:spAutoFit/>
          </a:bodyPr>
          <a:lstStyle/>
          <a:p>
            <a:endParaRPr lang="fr-FR" dirty="0"/>
          </a:p>
        </p:txBody>
      </p:sp>
      <p:sp>
        <p:nvSpPr>
          <p:cNvPr id="6" name="Titre 1"/>
          <p:cNvSpPr txBox="1"/>
          <p:nvPr/>
        </p:nvSpPr>
        <p:spPr>
          <a:xfrm>
            <a:off x="1831486" y="1126997"/>
            <a:ext cx="6530603" cy="1197045"/>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80000"/>
              </a:lnSpc>
            </a:pPr>
            <a:r>
              <a:rPr lang="fr-FR" sz="3800" b="1" spc="100" dirty="0">
                <a:solidFill>
                  <a:schemeClr val="bg1"/>
                </a:solidFill>
                <a:latin typeface="Arial Narrow" panose="020B0606020202030204"/>
                <a:cs typeface="Arial Narrow" panose="020B0606020202030204"/>
              </a:rPr>
              <a:t>Bac 2021 – épreuve de SDGN</a:t>
            </a:r>
            <a:endParaRPr lang="fr-FR" sz="3800" b="1" spc="100" dirty="0">
              <a:solidFill>
                <a:schemeClr val="bg1"/>
              </a:solidFill>
              <a:latin typeface="Arial Narrow" panose="020B0606020202030204"/>
              <a:cs typeface="Arial Narrow" panose="020B0606020202030204"/>
            </a:endParaRPr>
          </a:p>
        </p:txBody>
      </p:sp>
      <p:grpSp>
        <p:nvGrpSpPr>
          <p:cNvPr id="9" name="Grouper 8"/>
          <p:cNvGrpSpPr/>
          <p:nvPr/>
        </p:nvGrpSpPr>
        <p:grpSpPr>
          <a:xfrm rot="10800000">
            <a:off x="6530473" y="305717"/>
            <a:ext cx="2161671" cy="314225"/>
            <a:chOff x="4760495" y="2122236"/>
            <a:chExt cx="3697705" cy="441158"/>
          </a:xfrm>
        </p:grpSpPr>
        <p:sp>
          <p:nvSpPr>
            <p:cNvPr id="10" name="ZoneTexte 9"/>
            <p:cNvSpPr txBox="1"/>
            <p:nvPr/>
          </p:nvSpPr>
          <p:spPr>
            <a:xfrm>
              <a:off x="4760495" y="2342815"/>
              <a:ext cx="3697705" cy="220579"/>
            </a:xfrm>
            <a:prstGeom prst="rect">
              <a:avLst/>
            </a:prstGeom>
            <a:solidFill>
              <a:srgbClr val="FFFFFF">
                <a:alpha val="49000"/>
              </a:srgbClr>
            </a:solidFill>
          </p:spPr>
          <p:txBody>
            <a:bodyPr wrap="square" rtlCol="0">
              <a:spAutoFit/>
            </a:bodyPr>
            <a:lstStyle/>
            <a:p>
              <a:endParaRPr lang="fr-FR" dirty="0"/>
            </a:p>
          </p:txBody>
        </p:sp>
        <p:sp>
          <p:nvSpPr>
            <p:cNvPr id="11" name="ZoneTexte 10"/>
            <p:cNvSpPr txBox="1"/>
            <p:nvPr/>
          </p:nvSpPr>
          <p:spPr>
            <a:xfrm>
              <a:off x="4760496" y="2122236"/>
              <a:ext cx="253740" cy="220579"/>
            </a:xfrm>
            <a:prstGeom prst="rect">
              <a:avLst/>
            </a:prstGeom>
            <a:solidFill>
              <a:srgbClr val="FFFFFF">
                <a:alpha val="49000"/>
              </a:srgbClr>
            </a:solidFill>
          </p:spPr>
          <p:txBody>
            <a:bodyPr wrap="square" rtlCol="0">
              <a:spAutoFit/>
            </a:bodyPr>
            <a:lstStyle/>
            <a:p>
              <a:endParaRPr lang="fr-FR" dirty="0"/>
            </a:p>
          </p:txBody>
        </p:sp>
      </p:grpSp>
      <p:grpSp>
        <p:nvGrpSpPr>
          <p:cNvPr id="12" name="Grouper 11"/>
          <p:cNvGrpSpPr/>
          <p:nvPr/>
        </p:nvGrpSpPr>
        <p:grpSpPr>
          <a:xfrm>
            <a:off x="690722" y="4528014"/>
            <a:ext cx="2177361" cy="305864"/>
            <a:chOff x="755576" y="5446603"/>
            <a:chExt cx="3697705" cy="435224"/>
          </a:xfrm>
        </p:grpSpPr>
        <p:sp>
          <p:nvSpPr>
            <p:cNvPr id="13" name="ZoneTexte 12"/>
            <p:cNvSpPr txBox="1"/>
            <p:nvPr/>
          </p:nvSpPr>
          <p:spPr>
            <a:xfrm>
              <a:off x="755576" y="5661248"/>
              <a:ext cx="3697705" cy="220579"/>
            </a:xfrm>
            <a:prstGeom prst="rect">
              <a:avLst/>
            </a:prstGeom>
            <a:solidFill>
              <a:schemeClr val="accent1"/>
            </a:solidFill>
          </p:spPr>
          <p:txBody>
            <a:bodyPr wrap="square" rtlCol="0">
              <a:spAutoFit/>
            </a:bodyPr>
            <a:lstStyle/>
            <a:p>
              <a:endParaRPr lang="fr-FR" dirty="0"/>
            </a:p>
          </p:txBody>
        </p:sp>
        <p:sp>
          <p:nvSpPr>
            <p:cNvPr id="14" name="ZoneTexte 13"/>
            <p:cNvSpPr txBox="1"/>
            <p:nvPr/>
          </p:nvSpPr>
          <p:spPr>
            <a:xfrm>
              <a:off x="755577" y="5446603"/>
              <a:ext cx="253740" cy="220579"/>
            </a:xfrm>
            <a:prstGeom prst="rect">
              <a:avLst/>
            </a:prstGeom>
            <a:solidFill>
              <a:schemeClr val="accent1"/>
            </a:solidFill>
          </p:spPr>
          <p:txBody>
            <a:bodyPr wrap="square" rtlCol="0">
              <a:spAutoFit/>
            </a:bodyPr>
            <a:lstStyle/>
            <a:p>
              <a:endParaRPr lang="fr-FR" dirty="0"/>
            </a:p>
          </p:txBody>
        </p:sp>
      </p:grpSp>
      <p:sp>
        <p:nvSpPr>
          <p:cNvPr id="15" name="ZoneTexte 14"/>
          <p:cNvSpPr txBox="1"/>
          <p:nvPr/>
        </p:nvSpPr>
        <p:spPr>
          <a:xfrm>
            <a:off x="7476855" y="4444969"/>
            <a:ext cx="1667145" cy="704465"/>
          </a:xfrm>
          <a:prstGeom prst="rect">
            <a:avLst/>
          </a:prstGeom>
          <a:solidFill>
            <a:schemeClr val="bg1"/>
          </a:solidFill>
        </p:spPr>
        <p:txBody>
          <a:bodyPr wrap="square" rtlCol="0">
            <a:spAutoFit/>
          </a:bodyPr>
          <a:lstStyle/>
          <a:p>
            <a:endParaRPr lang="fr-FR" dirty="0"/>
          </a:p>
        </p:txBody>
      </p:sp>
      <p:pic>
        <p:nvPicPr>
          <p:cNvPr id="18" name="Image 17" descr="AcadRennesLOGO1811RAB-filBlancMrouge.eps"/>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12139" y="201528"/>
            <a:ext cx="1146068" cy="1637885"/>
          </a:xfrm>
          <a:prstGeom prst="rect">
            <a:avLst/>
          </a:prstGeom>
        </p:spPr>
      </p:pic>
      <p:pic>
        <p:nvPicPr>
          <p:cNvPr id="17" name="Image 16" descr="Ecole-confiance-Bleu-500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47640" y="4457148"/>
            <a:ext cx="1244504" cy="43059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936000"/>
          </a:xfrm>
          <a:prstGeom prst="rect">
            <a:avLst/>
          </a:prstGeom>
          <a:solidFill>
            <a:schemeClr val="accent1"/>
          </a:solidFill>
        </p:spPr>
        <p:txBody>
          <a:bodyPr wrap="square" rtlCol="0">
            <a:spAutoFit/>
          </a:bodyPr>
          <a:lstStyle/>
          <a:p>
            <a:endParaRPr lang="fr-FR" dirty="0"/>
          </a:p>
        </p:txBody>
      </p:sp>
      <p:grpSp>
        <p:nvGrpSpPr>
          <p:cNvPr id="6" name="Grouper 5"/>
          <p:cNvGrpSpPr/>
          <p:nvPr/>
        </p:nvGrpSpPr>
        <p:grpSpPr>
          <a:xfrm flipH="1">
            <a:off x="7149630" y="4769112"/>
            <a:ext cx="1815629" cy="210367"/>
            <a:chOff x="755576" y="5453395"/>
            <a:chExt cx="3697705" cy="428432"/>
          </a:xfrm>
        </p:grpSpPr>
        <p:sp>
          <p:nvSpPr>
            <p:cNvPr id="7" name="ZoneTexte 6"/>
            <p:cNvSpPr txBox="1"/>
            <p:nvPr/>
          </p:nvSpPr>
          <p:spPr>
            <a:xfrm>
              <a:off x="755576" y="5661248"/>
              <a:ext cx="3697705" cy="220579"/>
            </a:xfrm>
            <a:prstGeom prst="rect">
              <a:avLst/>
            </a:prstGeom>
            <a:solidFill>
              <a:schemeClr val="accent1"/>
            </a:solidFill>
          </p:spPr>
          <p:txBody>
            <a:bodyPr wrap="square" rtlCol="0">
              <a:spAutoFit/>
            </a:bodyPr>
            <a:lstStyle/>
            <a:p>
              <a:endParaRPr lang="fr-FR" dirty="0"/>
            </a:p>
          </p:txBody>
        </p:sp>
        <p:sp>
          <p:nvSpPr>
            <p:cNvPr id="8" name="ZoneTexte 7"/>
            <p:cNvSpPr txBox="1"/>
            <p:nvPr/>
          </p:nvSpPr>
          <p:spPr>
            <a:xfrm>
              <a:off x="755577" y="5453395"/>
              <a:ext cx="253740" cy="220580"/>
            </a:xfrm>
            <a:prstGeom prst="rect">
              <a:avLst/>
            </a:prstGeom>
            <a:solidFill>
              <a:schemeClr val="accent1"/>
            </a:solidFill>
          </p:spPr>
          <p:txBody>
            <a:bodyPr wrap="square" rtlCol="0">
              <a:spAutoFit/>
            </a:bodyPr>
            <a:lstStyle/>
            <a:p>
              <a:endParaRPr lang="fr-FR" dirty="0"/>
            </a:p>
          </p:txBody>
        </p:sp>
      </p:grpSp>
      <p:pic>
        <p:nvPicPr>
          <p:cNvPr id="3" name="Image 2" descr="AcadRennesLOGO1811RAB-filBlancMrouge.eps"/>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6923" y="83505"/>
            <a:ext cx="579460" cy="828126"/>
          </a:xfrm>
          <a:prstGeom prst="rect">
            <a:avLst/>
          </a:prstGeom>
        </p:spPr>
      </p:pic>
      <p:grpSp>
        <p:nvGrpSpPr>
          <p:cNvPr id="12" name="Grouper 11"/>
          <p:cNvGrpSpPr/>
          <p:nvPr/>
        </p:nvGrpSpPr>
        <p:grpSpPr>
          <a:xfrm rot="10800000">
            <a:off x="8417212" y="196448"/>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438850" y="1525218"/>
              <a:ext cx="557031" cy="98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grpSp>
      <p:graphicFrame>
        <p:nvGraphicFramePr>
          <p:cNvPr id="2" name="Tableau 1"/>
          <p:cNvGraphicFramePr>
            <a:graphicFrameLocks noGrp="1"/>
          </p:cNvGraphicFramePr>
          <p:nvPr/>
        </p:nvGraphicFramePr>
        <p:xfrm>
          <a:off x="-1" y="662609"/>
          <a:ext cx="9144001" cy="4469221"/>
        </p:xfrm>
        <a:graphic>
          <a:graphicData uri="http://schemas.openxmlformats.org/drawingml/2006/table">
            <a:tbl>
              <a:tblPr firstRow="1" bandRow="1">
                <a:tableStyleId>{5C22544A-7EE6-4342-B048-85BDC9FD1C3A}</a:tableStyleId>
              </a:tblPr>
              <a:tblGrid>
                <a:gridCol w="4299837"/>
                <a:gridCol w="4844164"/>
              </a:tblGrid>
              <a:tr h="502707">
                <a:tc>
                  <a:txBody>
                    <a:bodyPr/>
                    <a:lstStyle/>
                    <a:p>
                      <a:pPr algn="ctr"/>
                      <a:r>
                        <a:rPr lang="fr-FR" sz="1800" dirty="0"/>
                        <a:t>Bac session 2014</a:t>
                      </a:r>
                      <a:endParaRPr lang="fr-FR" sz="1800" dirty="0"/>
                    </a:p>
                  </a:txBody>
                  <a:tcPr>
                    <a:solidFill>
                      <a:srgbClr val="00B0F0"/>
                    </a:solidFill>
                  </a:tcPr>
                </a:tc>
                <a:tc>
                  <a:txBody>
                    <a:bodyPr/>
                    <a:lstStyle/>
                    <a:p>
                      <a:pPr algn="ctr"/>
                      <a:r>
                        <a:rPr lang="fr-FR" sz="1800" dirty="0"/>
                        <a:t>Bac session 2021</a:t>
                      </a:r>
                      <a:endParaRPr lang="fr-FR" sz="1800" dirty="0"/>
                    </a:p>
                  </a:txBody>
                  <a:tcPr>
                    <a:solidFill>
                      <a:srgbClr val="00B0F0"/>
                    </a:solidFill>
                  </a:tcPr>
                </a:tc>
              </a:tr>
              <a:tr h="567450">
                <a:tc>
                  <a:txBody>
                    <a:bodyPr/>
                    <a:lstStyle/>
                    <a:p>
                      <a:r>
                        <a:rPr lang="fr-FR" sz="1600" dirty="0">
                          <a:solidFill>
                            <a:schemeClr val="bg1"/>
                          </a:solidFill>
                        </a:rPr>
                        <a:t>Pertinence</a:t>
                      </a:r>
                      <a:r>
                        <a:rPr lang="fr-FR" sz="1600" baseline="0" dirty="0">
                          <a:solidFill>
                            <a:schemeClr val="bg1"/>
                          </a:solidFill>
                        </a:rPr>
                        <a:t> et validité des informations mobilisées </a:t>
                      </a:r>
                      <a:endParaRPr lang="fr-FR" sz="1600" dirty="0">
                        <a:solidFill>
                          <a:schemeClr val="bg1"/>
                        </a:solidFill>
                      </a:endParaRPr>
                    </a:p>
                  </a:txBody>
                  <a:tcPr>
                    <a:solidFill>
                      <a:srgbClr val="00B050"/>
                    </a:solidFill>
                  </a:tcPr>
                </a:tc>
                <a:tc>
                  <a:txBody>
                    <a:bodyPr/>
                    <a:lstStyle/>
                    <a:p>
                      <a:r>
                        <a:rPr lang="fr-FR" sz="1600" dirty="0">
                          <a:solidFill>
                            <a:schemeClr val="bg1"/>
                          </a:solidFill>
                        </a:rPr>
                        <a:t>Pertinence et validité des informations mobilisées</a:t>
                      </a:r>
                      <a:endParaRPr lang="fr-FR" sz="1600" dirty="0">
                        <a:solidFill>
                          <a:schemeClr val="bg1"/>
                        </a:solidFill>
                      </a:endParaRPr>
                    </a:p>
                  </a:txBody>
                  <a:tcPr>
                    <a:solidFill>
                      <a:srgbClr val="00B050"/>
                    </a:solidFill>
                  </a:tcPr>
                </a:tc>
              </a:tr>
              <a:tr h="806376">
                <a:tc>
                  <a:txBody>
                    <a:bodyPr/>
                    <a:lstStyle/>
                    <a:p>
                      <a:r>
                        <a:rPr lang="fr-FR" sz="1600" dirty="0"/>
                        <a:t>Rigueur de l’analyse effectuée</a:t>
                      </a:r>
                      <a:endParaRPr lang="fr-FR" sz="1600" dirty="0"/>
                    </a:p>
                    <a:p>
                      <a:r>
                        <a:rPr lang="fr-FR" sz="1600" dirty="0"/>
                        <a:t>Adéquation</a:t>
                      </a:r>
                      <a:r>
                        <a:rPr lang="fr-FR" sz="1600" baseline="0" dirty="0"/>
                        <a:t> de la démarche suivie à la question étudiée</a:t>
                      </a:r>
                      <a:endParaRPr lang="fr-FR" sz="1600" dirty="0"/>
                    </a:p>
                  </a:txBody>
                  <a:tcPr>
                    <a:solidFill>
                      <a:srgbClr val="92D050"/>
                    </a:solidFill>
                  </a:tcPr>
                </a:tc>
                <a:tc>
                  <a:txBody>
                    <a:bodyPr/>
                    <a:lstStyle/>
                    <a:p>
                      <a:r>
                        <a:rPr lang="fr-FR" sz="1600" dirty="0"/>
                        <a:t>Rigueur de la démarche</a:t>
                      </a:r>
                      <a:r>
                        <a:rPr lang="fr-FR" sz="1600" baseline="0" dirty="0"/>
                        <a:t> d’analyse</a:t>
                      </a:r>
                      <a:endParaRPr lang="fr-FR" sz="1600" dirty="0"/>
                    </a:p>
                  </a:txBody>
                  <a:tcPr>
                    <a:solidFill>
                      <a:srgbClr val="92D050"/>
                    </a:solidFill>
                  </a:tcPr>
                </a:tc>
              </a:tr>
              <a:tr h="567450">
                <a:tc>
                  <a:txBody>
                    <a:bodyPr/>
                    <a:lstStyle/>
                    <a:p>
                      <a:r>
                        <a:rPr lang="fr-FR" sz="1600" dirty="0"/>
                        <a:t>Intérêt des conclusions</a:t>
                      </a:r>
                      <a:endParaRPr lang="fr-FR" sz="1600" dirty="0"/>
                    </a:p>
                  </a:txBody>
                  <a:tcPr>
                    <a:solidFill>
                      <a:srgbClr val="92D050"/>
                    </a:solidFill>
                  </a:tcPr>
                </a:tc>
                <a:tc>
                  <a:txBody>
                    <a:bodyPr/>
                    <a:lstStyle/>
                    <a:p>
                      <a:r>
                        <a:rPr lang="fr-FR" sz="1600" dirty="0"/>
                        <a:t>Intérêt des conclusions au regard de la problématique choisie</a:t>
                      </a:r>
                      <a:endParaRPr lang="fr-FR" sz="1600" dirty="0"/>
                    </a:p>
                  </a:txBody>
                  <a:tcPr>
                    <a:solidFill>
                      <a:srgbClr val="92D050"/>
                    </a:solidFill>
                  </a:tcPr>
                </a:tc>
              </a:tr>
              <a:tr h="354466">
                <a:tc>
                  <a:txBody>
                    <a:bodyPr/>
                    <a:lstStyle/>
                    <a:p>
                      <a:endParaRPr lang="fr-FR" sz="1600" dirty="0"/>
                    </a:p>
                  </a:txBody>
                  <a:tcPr/>
                </a:tc>
                <a:tc>
                  <a:txBody>
                    <a:bodyPr/>
                    <a:lstStyle/>
                    <a:p>
                      <a:r>
                        <a:rPr lang="fr-FR" sz="1600" dirty="0"/>
                        <a:t>Intégration de la dimension numérique</a:t>
                      </a:r>
                      <a:endParaRPr lang="fr-FR" sz="1600" dirty="0"/>
                    </a:p>
                  </a:txBody>
                  <a:tcPr>
                    <a:solidFill>
                      <a:srgbClr val="FFFF00"/>
                    </a:solidFill>
                  </a:tcPr>
                </a:tc>
              </a:tr>
              <a:tr h="354466">
                <a:tc>
                  <a:txBody>
                    <a:bodyPr/>
                    <a:lstStyle/>
                    <a:p>
                      <a:r>
                        <a:rPr lang="fr-FR" sz="1600" dirty="0">
                          <a:solidFill>
                            <a:schemeClr val="bg1"/>
                          </a:solidFill>
                        </a:rPr>
                        <a:t>Structuration de l’exposé </a:t>
                      </a:r>
                      <a:endParaRPr lang="fr-FR" sz="1600" dirty="0">
                        <a:solidFill>
                          <a:schemeClr val="bg1"/>
                        </a:solidFill>
                      </a:endParaRPr>
                    </a:p>
                  </a:txBody>
                  <a:tcPr>
                    <a:solidFill>
                      <a:srgbClr val="00B050"/>
                    </a:solidFill>
                  </a:tcPr>
                </a:tc>
                <a:tc>
                  <a:txBody>
                    <a:bodyPr/>
                    <a:lstStyle/>
                    <a:p>
                      <a:r>
                        <a:rPr lang="fr-FR" sz="1600" dirty="0">
                          <a:solidFill>
                            <a:schemeClr val="bg1"/>
                          </a:solidFill>
                        </a:rPr>
                        <a:t>Structuration de l’exposé</a:t>
                      </a:r>
                      <a:endParaRPr lang="fr-FR" sz="1600" dirty="0">
                        <a:solidFill>
                          <a:schemeClr val="bg1"/>
                        </a:solidFill>
                      </a:endParaRPr>
                    </a:p>
                  </a:txBody>
                  <a:tcPr>
                    <a:solidFill>
                      <a:srgbClr val="00B050"/>
                    </a:solidFill>
                  </a:tcPr>
                </a:tc>
              </a:tr>
              <a:tr h="354466">
                <a:tc>
                  <a:txBody>
                    <a:bodyPr/>
                    <a:lstStyle/>
                    <a:p>
                      <a:r>
                        <a:rPr lang="fr-FR" sz="1600" dirty="0">
                          <a:solidFill>
                            <a:schemeClr val="bg1"/>
                          </a:solidFill>
                        </a:rPr>
                        <a:t>Cohérence de l’argumentation </a:t>
                      </a:r>
                      <a:endParaRPr lang="fr-FR" sz="1600" dirty="0">
                        <a:solidFill>
                          <a:schemeClr val="bg1"/>
                        </a:solidFill>
                      </a:endParaRPr>
                    </a:p>
                  </a:txBody>
                  <a:tcPr>
                    <a:solidFill>
                      <a:srgbClr val="00B050"/>
                    </a:solidFill>
                  </a:tcPr>
                </a:tc>
                <a:tc>
                  <a:txBody>
                    <a:bodyPr/>
                    <a:lstStyle/>
                    <a:p>
                      <a:r>
                        <a:rPr lang="fr-FR" sz="1600" dirty="0">
                          <a:solidFill>
                            <a:schemeClr val="bg1"/>
                          </a:solidFill>
                        </a:rPr>
                        <a:t>Cohérence de l’argumentation</a:t>
                      </a:r>
                      <a:endParaRPr lang="fr-FR" sz="1600" dirty="0">
                        <a:solidFill>
                          <a:schemeClr val="bg1"/>
                        </a:solidFill>
                      </a:endParaRPr>
                    </a:p>
                  </a:txBody>
                  <a:tcPr>
                    <a:solidFill>
                      <a:srgbClr val="00B050"/>
                    </a:solidFill>
                  </a:tcPr>
                </a:tc>
              </a:tr>
              <a:tr h="354466">
                <a:tc>
                  <a:txBody>
                    <a:bodyPr/>
                    <a:lstStyle/>
                    <a:p>
                      <a:r>
                        <a:rPr lang="fr-FR" sz="1600" dirty="0">
                          <a:solidFill>
                            <a:schemeClr val="bg1"/>
                          </a:solidFill>
                        </a:rPr>
                        <a:t>Clarté</a:t>
                      </a:r>
                      <a:r>
                        <a:rPr lang="fr-FR" sz="1600" baseline="0" dirty="0">
                          <a:solidFill>
                            <a:schemeClr val="bg1"/>
                          </a:solidFill>
                        </a:rPr>
                        <a:t> du propos </a:t>
                      </a:r>
                      <a:endParaRPr lang="fr-FR" sz="1600" dirty="0">
                        <a:solidFill>
                          <a:schemeClr val="bg1"/>
                        </a:solidFill>
                      </a:endParaRPr>
                    </a:p>
                  </a:txBody>
                  <a:tcPr>
                    <a:solidFill>
                      <a:srgbClr val="00B050"/>
                    </a:solidFill>
                  </a:tcPr>
                </a:tc>
                <a:tc>
                  <a:txBody>
                    <a:bodyPr/>
                    <a:lstStyle/>
                    <a:p>
                      <a:r>
                        <a:rPr lang="fr-FR" sz="1600" dirty="0">
                          <a:solidFill>
                            <a:schemeClr val="bg1"/>
                          </a:solidFill>
                        </a:rPr>
                        <a:t>Clarté</a:t>
                      </a:r>
                      <a:r>
                        <a:rPr lang="fr-FR" sz="1600" baseline="0" dirty="0">
                          <a:solidFill>
                            <a:schemeClr val="bg1"/>
                          </a:solidFill>
                        </a:rPr>
                        <a:t> du propos</a:t>
                      </a:r>
                      <a:endParaRPr lang="fr-FR" sz="1600" baseline="0" dirty="0">
                        <a:solidFill>
                          <a:schemeClr val="bg1"/>
                        </a:solidFill>
                      </a:endParaRPr>
                    </a:p>
                  </a:txBody>
                  <a:tcPr>
                    <a:solidFill>
                      <a:srgbClr val="00B050"/>
                    </a:solidFill>
                  </a:tcPr>
                </a:tc>
              </a:tr>
              <a:tr h="567450">
                <a:tc>
                  <a:txBody>
                    <a:bodyPr/>
                    <a:lstStyle/>
                    <a:p>
                      <a:r>
                        <a:rPr lang="fr-FR" sz="1600" dirty="0"/>
                        <a:t>Pertinence</a:t>
                      </a:r>
                      <a:r>
                        <a:rPr lang="fr-FR" sz="1600" baseline="0" dirty="0"/>
                        <a:t> des documents retenus et des supports utilisés </a:t>
                      </a:r>
                      <a:endParaRPr lang="fr-FR" sz="1600" dirty="0"/>
                    </a:p>
                  </a:txBody>
                  <a:tcPr>
                    <a:solidFill>
                      <a:srgbClr val="FFFF00"/>
                    </a:solidFill>
                  </a:tcPr>
                </a:tc>
                <a:tc>
                  <a:txBody>
                    <a:bodyPr/>
                    <a:lstStyle/>
                    <a:p>
                      <a:endParaRPr lang="fr-FR" sz="1600" baseline="0" dirty="0"/>
                    </a:p>
                  </a:txBody>
                  <a:tcPr/>
                </a:tc>
              </a:tr>
            </a:tbl>
          </a:graphicData>
        </a:graphic>
      </p:graphicFrame>
      <p:sp>
        <p:nvSpPr>
          <p:cNvPr id="18" name="Ellipse 17"/>
          <p:cNvSpPr/>
          <p:nvPr/>
        </p:nvSpPr>
        <p:spPr>
          <a:xfrm>
            <a:off x="0" y="4436830"/>
            <a:ext cx="3034748" cy="44059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 name="Ellipse 19"/>
          <p:cNvSpPr/>
          <p:nvPr/>
        </p:nvSpPr>
        <p:spPr>
          <a:xfrm>
            <a:off x="5758150" y="3088814"/>
            <a:ext cx="1974863" cy="440590"/>
          </a:xfrm>
          <a:prstGeom prst="ellipse">
            <a:avLst/>
          </a:prstGeom>
          <a:noFill/>
          <a:ln w="254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Ellipse 20"/>
          <p:cNvSpPr/>
          <p:nvPr/>
        </p:nvSpPr>
        <p:spPr>
          <a:xfrm>
            <a:off x="7265601" y="2488202"/>
            <a:ext cx="1878399" cy="44059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0" name="ZoneTexte 39"/>
          <p:cNvSpPr txBox="1"/>
          <p:nvPr/>
        </p:nvSpPr>
        <p:spPr>
          <a:xfrm>
            <a:off x="1543050" y="168079"/>
            <a:ext cx="7115772" cy="400110"/>
          </a:xfrm>
          <a:prstGeom prst="rect">
            <a:avLst/>
          </a:prstGeom>
          <a:noFill/>
        </p:spPr>
        <p:txBody>
          <a:bodyPr wrap="square" rtlCol="0">
            <a:spAutoFit/>
          </a:bodyPr>
          <a:lstStyle/>
          <a:p>
            <a:r>
              <a:rPr lang="fr-FR" sz="2000" b="1" dirty="0">
                <a:solidFill>
                  <a:schemeClr val="bg1"/>
                </a:solidFill>
              </a:rPr>
              <a:t>L’épreuve SDGN : étude d’une thématique de gestion </a:t>
            </a:r>
            <a:endParaRPr lang="fr-FR" sz="2000" b="1" dirty="0">
              <a:solidFill>
                <a:schemeClr val="bg1"/>
              </a:solidFill>
            </a:endParaRPr>
          </a:p>
        </p:txBody>
      </p:sp>
      <p:sp>
        <p:nvSpPr>
          <p:cNvPr id="31" name="Ellipse 30"/>
          <p:cNvSpPr/>
          <p:nvPr/>
        </p:nvSpPr>
        <p:spPr>
          <a:xfrm>
            <a:off x="72454" y="4778081"/>
            <a:ext cx="1974863" cy="353749"/>
          </a:xfrm>
          <a:prstGeom prst="ellipse">
            <a:avLst/>
          </a:prstGeom>
          <a:noFill/>
          <a:ln w="254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936000"/>
          </a:xfrm>
          <a:prstGeom prst="rect">
            <a:avLst/>
          </a:prstGeom>
          <a:solidFill>
            <a:schemeClr val="accent1"/>
          </a:solidFill>
        </p:spPr>
        <p:txBody>
          <a:bodyPr wrap="square" rtlCol="0">
            <a:spAutoFit/>
          </a:bodyPr>
          <a:lstStyle/>
          <a:p>
            <a:endParaRPr lang="fr-FR" dirty="0"/>
          </a:p>
        </p:txBody>
      </p:sp>
      <p:grpSp>
        <p:nvGrpSpPr>
          <p:cNvPr id="6" name="Grouper 5"/>
          <p:cNvGrpSpPr/>
          <p:nvPr/>
        </p:nvGrpSpPr>
        <p:grpSpPr>
          <a:xfrm flipH="1">
            <a:off x="7149630" y="4769112"/>
            <a:ext cx="1815629" cy="210367"/>
            <a:chOff x="755576" y="5453395"/>
            <a:chExt cx="3697705" cy="428432"/>
          </a:xfrm>
        </p:grpSpPr>
        <p:sp>
          <p:nvSpPr>
            <p:cNvPr id="7" name="ZoneTexte 6"/>
            <p:cNvSpPr txBox="1"/>
            <p:nvPr/>
          </p:nvSpPr>
          <p:spPr>
            <a:xfrm>
              <a:off x="755576" y="5661248"/>
              <a:ext cx="3697705" cy="220579"/>
            </a:xfrm>
            <a:prstGeom prst="rect">
              <a:avLst/>
            </a:prstGeom>
            <a:solidFill>
              <a:schemeClr val="accent1"/>
            </a:solidFill>
          </p:spPr>
          <p:txBody>
            <a:bodyPr wrap="square" rtlCol="0">
              <a:spAutoFit/>
            </a:bodyPr>
            <a:lstStyle/>
            <a:p>
              <a:endParaRPr lang="fr-FR" dirty="0"/>
            </a:p>
          </p:txBody>
        </p:sp>
        <p:sp>
          <p:nvSpPr>
            <p:cNvPr id="8" name="ZoneTexte 7"/>
            <p:cNvSpPr txBox="1"/>
            <p:nvPr/>
          </p:nvSpPr>
          <p:spPr>
            <a:xfrm>
              <a:off x="755577" y="5453395"/>
              <a:ext cx="253740" cy="220580"/>
            </a:xfrm>
            <a:prstGeom prst="rect">
              <a:avLst/>
            </a:prstGeom>
            <a:solidFill>
              <a:schemeClr val="accent1"/>
            </a:solidFill>
          </p:spPr>
          <p:txBody>
            <a:bodyPr wrap="square" rtlCol="0">
              <a:spAutoFit/>
            </a:bodyPr>
            <a:lstStyle/>
            <a:p>
              <a:endParaRPr lang="fr-FR" dirty="0"/>
            </a:p>
          </p:txBody>
        </p:sp>
      </p:grpSp>
      <p:pic>
        <p:nvPicPr>
          <p:cNvPr id="3" name="Image 2" descr="AcadRennesLOGO1811RAB-filBlancMrouge.eps"/>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6923" y="83505"/>
            <a:ext cx="579460" cy="828126"/>
          </a:xfrm>
          <a:prstGeom prst="rect">
            <a:avLst/>
          </a:prstGeom>
        </p:spPr>
      </p:pic>
      <p:grpSp>
        <p:nvGrpSpPr>
          <p:cNvPr id="12" name="Grouper 11"/>
          <p:cNvGrpSpPr/>
          <p:nvPr/>
        </p:nvGrpSpPr>
        <p:grpSpPr>
          <a:xfrm rot="10800000">
            <a:off x="8417212" y="196448"/>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438850" y="1525218"/>
              <a:ext cx="557031" cy="98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grpSp>
      <p:sp>
        <p:nvSpPr>
          <p:cNvPr id="10" name="ZoneTexte 9"/>
          <p:cNvSpPr txBox="1"/>
          <p:nvPr/>
        </p:nvSpPr>
        <p:spPr>
          <a:xfrm>
            <a:off x="1543050" y="368134"/>
            <a:ext cx="6362700" cy="461665"/>
          </a:xfrm>
          <a:prstGeom prst="rect">
            <a:avLst/>
          </a:prstGeom>
          <a:noFill/>
        </p:spPr>
        <p:txBody>
          <a:bodyPr wrap="square" rtlCol="0">
            <a:spAutoFit/>
          </a:bodyPr>
          <a:lstStyle/>
          <a:p>
            <a:r>
              <a:rPr lang="fr-FR" sz="2400" b="1" dirty="0">
                <a:solidFill>
                  <a:schemeClr val="bg1"/>
                </a:solidFill>
              </a:rPr>
              <a:t>Textes de référence</a:t>
            </a:r>
            <a:endParaRPr lang="fr-FR" sz="2400" b="1" dirty="0">
              <a:solidFill>
                <a:schemeClr val="bg1"/>
              </a:solidFill>
            </a:endParaRPr>
          </a:p>
        </p:txBody>
      </p:sp>
      <p:sp>
        <p:nvSpPr>
          <p:cNvPr id="2" name="ZoneTexte 1"/>
          <p:cNvSpPr txBox="1"/>
          <p:nvPr/>
        </p:nvSpPr>
        <p:spPr>
          <a:xfrm>
            <a:off x="1042587" y="1256232"/>
            <a:ext cx="7374625" cy="3970318"/>
          </a:xfrm>
          <a:prstGeom prst="rect">
            <a:avLst/>
          </a:prstGeom>
          <a:noFill/>
        </p:spPr>
        <p:txBody>
          <a:bodyPr wrap="square" rtlCol="0">
            <a:spAutoFit/>
          </a:bodyPr>
          <a:lstStyle/>
          <a:p>
            <a:pPr marL="285750" indent="-285750">
              <a:buFont typeface="Arial" panose="020B0604020202020204" pitchFamily="34" charset="0"/>
              <a:buChar char="•"/>
            </a:pPr>
            <a:r>
              <a:rPr lang="fr-FR" dirty="0"/>
              <a:t>BO 19 juillet 2018 (organisation des 3 années de lycée : horaires, épreuves 2021)</a:t>
            </a:r>
            <a:endParaRPr lang="fr-FR" dirty="0"/>
          </a:p>
          <a:p>
            <a:pPr marL="285750" indent="-285750">
              <a:buFont typeface="Arial" panose="020B0604020202020204" pitchFamily="34" charset="0"/>
              <a:buChar char="•"/>
            </a:pPr>
            <a:r>
              <a:rPr lang="fr-FR" dirty="0"/>
              <a:t>Arrêté du 16 juillet 2018 – épreuves à compter de la session 2021 </a:t>
            </a:r>
            <a:endParaRPr lang="fr-FR" dirty="0"/>
          </a:p>
          <a:p>
            <a:pPr marL="285750" indent="-285750">
              <a:buFont typeface="Arial" panose="020B0604020202020204" pitchFamily="34" charset="0"/>
              <a:buChar char="•"/>
            </a:pPr>
            <a:r>
              <a:rPr lang="fr-FR" dirty="0"/>
              <a:t>Note de service 2019-056 épreuves communes de contrôle continu en LV A et B - ETLV </a:t>
            </a:r>
            <a:endParaRPr lang="fr-FR" dirty="0"/>
          </a:p>
          <a:p>
            <a:pPr marL="285750" indent="-285750">
              <a:buFont typeface="Arial" panose="020B0604020202020204" pitchFamily="34" charset="0"/>
              <a:buChar char="•"/>
            </a:pPr>
            <a:r>
              <a:rPr lang="fr-FR" dirty="0"/>
              <a:t>Note de service 2019-110 : modalités d'organisation du contrôle continu à compter de la session 2021 (épreuves de 1ère ) </a:t>
            </a:r>
            <a:endParaRPr lang="fr-FR" dirty="0"/>
          </a:p>
          <a:p>
            <a:pPr marL="285750" indent="-285750">
              <a:buFont typeface="Arial" panose="020B0604020202020204" pitchFamily="34" charset="0"/>
              <a:buChar char="•"/>
            </a:pPr>
            <a:r>
              <a:rPr lang="fr-FR" dirty="0"/>
              <a:t>Épreuves communes de contrôle continu des enseignements de spécialité suivis uniquement pendant la classe de première de la voie technologique </a:t>
            </a:r>
            <a:r>
              <a:rPr lang="fr-FR"/>
              <a:t>- Note </a:t>
            </a:r>
            <a:r>
              <a:rPr lang="fr-FR" dirty="0"/>
              <a:t>de service n° 2019-060 du 18-4-2019 MENJ - </a:t>
            </a:r>
            <a:r>
              <a:rPr lang="fr-FR"/>
              <a:t>DGESCO A2-1 (BO n° 17 du 25 avril 2019)</a:t>
            </a:r>
            <a:endParaRPr lang="fr-FR" dirty="0"/>
          </a:p>
          <a:p>
            <a:pPr marL="285750" indent="-285750">
              <a:buFont typeface="Arial" panose="020B0604020202020204" pitchFamily="34" charset="0"/>
              <a:buChar char="•"/>
            </a:pPr>
            <a:r>
              <a:rPr lang="fr-FR" dirty="0">
                <a:hlinkClick r:id="rId2"/>
              </a:rPr>
              <a:t>Calendrier général bac 2021 </a:t>
            </a:r>
            <a:endParaRPr lang="fr-FR" dirty="0"/>
          </a:p>
          <a:p>
            <a:endParaRPr lang="fr-FR" dirty="0"/>
          </a:p>
          <a:p>
            <a:pPr marL="285750" indent="-285750">
              <a:buFont typeface="Arial" panose="020B0604020202020204" pitchFamily="34" charset="0"/>
              <a:buChar char="•"/>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936000"/>
          </a:xfrm>
          <a:prstGeom prst="rect">
            <a:avLst/>
          </a:prstGeom>
          <a:solidFill>
            <a:schemeClr val="accent1"/>
          </a:solidFill>
        </p:spPr>
        <p:txBody>
          <a:bodyPr wrap="square" rtlCol="0">
            <a:spAutoFit/>
          </a:bodyPr>
          <a:lstStyle/>
          <a:p>
            <a:endParaRPr lang="fr-FR" dirty="0"/>
          </a:p>
        </p:txBody>
      </p:sp>
      <p:grpSp>
        <p:nvGrpSpPr>
          <p:cNvPr id="6" name="Grouper 5"/>
          <p:cNvGrpSpPr/>
          <p:nvPr/>
        </p:nvGrpSpPr>
        <p:grpSpPr>
          <a:xfrm flipH="1">
            <a:off x="7149630" y="4769112"/>
            <a:ext cx="1815629" cy="210367"/>
            <a:chOff x="755576" y="5453395"/>
            <a:chExt cx="3697705" cy="428432"/>
          </a:xfrm>
        </p:grpSpPr>
        <p:sp>
          <p:nvSpPr>
            <p:cNvPr id="7" name="ZoneTexte 6"/>
            <p:cNvSpPr txBox="1"/>
            <p:nvPr/>
          </p:nvSpPr>
          <p:spPr>
            <a:xfrm>
              <a:off x="755576" y="5661248"/>
              <a:ext cx="3697705" cy="220579"/>
            </a:xfrm>
            <a:prstGeom prst="rect">
              <a:avLst/>
            </a:prstGeom>
            <a:solidFill>
              <a:schemeClr val="accent1"/>
            </a:solidFill>
          </p:spPr>
          <p:txBody>
            <a:bodyPr wrap="square" rtlCol="0">
              <a:spAutoFit/>
            </a:bodyPr>
            <a:lstStyle/>
            <a:p>
              <a:endParaRPr lang="fr-FR" dirty="0"/>
            </a:p>
          </p:txBody>
        </p:sp>
        <p:sp>
          <p:nvSpPr>
            <p:cNvPr id="8" name="ZoneTexte 7"/>
            <p:cNvSpPr txBox="1"/>
            <p:nvPr/>
          </p:nvSpPr>
          <p:spPr>
            <a:xfrm>
              <a:off x="755577" y="5453395"/>
              <a:ext cx="253740" cy="220580"/>
            </a:xfrm>
            <a:prstGeom prst="rect">
              <a:avLst/>
            </a:prstGeom>
            <a:solidFill>
              <a:schemeClr val="accent1"/>
            </a:solidFill>
          </p:spPr>
          <p:txBody>
            <a:bodyPr wrap="square" rtlCol="0">
              <a:spAutoFit/>
            </a:bodyPr>
            <a:lstStyle/>
            <a:p>
              <a:endParaRPr lang="fr-FR" dirty="0"/>
            </a:p>
          </p:txBody>
        </p:sp>
      </p:grpSp>
      <p:pic>
        <p:nvPicPr>
          <p:cNvPr id="3" name="Image 2" descr="AcadRennesLOGO1811RAB-filBlancMrouge.eps"/>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6923" y="83505"/>
            <a:ext cx="579460" cy="828126"/>
          </a:xfrm>
          <a:prstGeom prst="rect">
            <a:avLst/>
          </a:prstGeom>
        </p:spPr>
      </p:pic>
      <p:grpSp>
        <p:nvGrpSpPr>
          <p:cNvPr id="12" name="Grouper 11"/>
          <p:cNvGrpSpPr/>
          <p:nvPr/>
        </p:nvGrpSpPr>
        <p:grpSpPr>
          <a:xfrm rot="10800000">
            <a:off x="8417212" y="196448"/>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438850" y="1525218"/>
              <a:ext cx="557031" cy="98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grpSp>
      <p:sp>
        <p:nvSpPr>
          <p:cNvPr id="10" name="ZoneTexte 9"/>
          <p:cNvSpPr txBox="1"/>
          <p:nvPr/>
        </p:nvSpPr>
        <p:spPr>
          <a:xfrm>
            <a:off x="1543050" y="368134"/>
            <a:ext cx="7115772" cy="400110"/>
          </a:xfrm>
          <a:prstGeom prst="rect">
            <a:avLst/>
          </a:prstGeom>
          <a:noFill/>
        </p:spPr>
        <p:txBody>
          <a:bodyPr wrap="square" rtlCol="0">
            <a:spAutoFit/>
          </a:bodyPr>
          <a:lstStyle/>
          <a:p>
            <a:r>
              <a:rPr lang="fr-FR" sz="2000" b="1" dirty="0">
                <a:solidFill>
                  <a:schemeClr val="bg1"/>
                </a:solidFill>
              </a:rPr>
              <a:t>L’épreuve SDGN : étude d’une thématique de gestion </a:t>
            </a:r>
            <a:endParaRPr lang="fr-FR" sz="2000" b="1" dirty="0">
              <a:solidFill>
                <a:schemeClr val="bg1"/>
              </a:solidFill>
            </a:endParaRPr>
          </a:p>
        </p:txBody>
      </p:sp>
      <p:sp>
        <p:nvSpPr>
          <p:cNvPr id="9" name="ZoneTexte 8"/>
          <p:cNvSpPr txBox="1"/>
          <p:nvPr/>
        </p:nvSpPr>
        <p:spPr>
          <a:xfrm>
            <a:off x="1324303" y="1376855"/>
            <a:ext cx="6881053" cy="3447098"/>
          </a:xfrm>
          <a:prstGeom prst="rect">
            <a:avLst/>
          </a:prstGeom>
          <a:noFill/>
        </p:spPr>
        <p:txBody>
          <a:bodyPr wrap="square" rtlCol="0">
            <a:spAutoFit/>
          </a:bodyPr>
          <a:lstStyle/>
          <a:p>
            <a:r>
              <a:rPr lang="fr-FR" sz="2000" b="1" dirty="0">
                <a:solidFill>
                  <a:srgbClr val="7030A0"/>
                </a:solidFill>
              </a:rPr>
              <a:t>Enjeux :</a:t>
            </a:r>
            <a:endParaRPr lang="fr-FR" sz="2000" b="1" dirty="0">
              <a:solidFill>
                <a:srgbClr val="7030A0"/>
              </a:solidFill>
            </a:endParaRPr>
          </a:p>
          <a:p>
            <a:pPr marL="285750" indent="-285750">
              <a:buFont typeface="Wingdings" panose="05000000000000000000" pitchFamily="2" charset="2"/>
              <a:buChar char="§"/>
            </a:pPr>
            <a:r>
              <a:rPr lang="fr-FR" sz="2000" dirty="0"/>
              <a:t>Préparer la poursuite d’études grâce au développement de compétences répondant aux attendus du supérieur </a:t>
            </a:r>
            <a:endParaRPr lang="fr-FR" sz="2000" dirty="0"/>
          </a:p>
          <a:p>
            <a:pPr marL="742950" lvl="1" indent="-285750">
              <a:buFont typeface="Wingdings" panose="05000000000000000000" pitchFamily="2" charset="2"/>
              <a:buChar char="§"/>
            </a:pPr>
            <a:r>
              <a:rPr lang="fr-FR" sz="2000" dirty="0"/>
              <a:t>Autonomie, rigueur de la démarche, analyse, argumentation, expression </a:t>
            </a:r>
            <a:endParaRPr lang="fr-FR" sz="2000" dirty="0"/>
          </a:p>
          <a:p>
            <a:pPr marL="285750" indent="-285750">
              <a:buFont typeface="Wingdings" panose="05000000000000000000" pitchFamily="2" charset="2"/>
              <a:buChar char="§"/>
            </a:pPr>
            <a:r>
              <a:rPr lang="fr-FR" sz="2000" dirty="0"/>
              <a:t>Comprendre les principes généraux de gestion des organisations </a:t>
            </a:r>
            <a:endParaRPr lang="fr-FR" sz="2000" dirty="0"/>
          </a:p>
          <a:p>
            <a:pPr marL="285750" indent="-285750">
              <a:buFont typeface="Wingdings" panose="05000000000000000000" pitchFamily="2" charset="2"/>
              <a:buChar char="§"/>
            </a:pPr>
            <a:r>
              <a:rPr lang="fr-FR" sz="2000" dirty="0"/>
              <a:t>Mettre en résonnance l’enseignement de SDGN fondé sur l’articulation entre observation, analyse et conceptualisation  et l’interprétation de cas de gestion d’organisations  </a:t>
            </a:r>
            <a:endParaRPr lang="fr-FR" sz="2000" dirty="0"/>
          </a:p>
          <a:p>
            <a:pPr marL="285750" indent="-285750">
              <a:buFont typeface="Wingdings" panose="05000000000000000000" pitchFamily="2" charset="2"/>
              <a:buChar char="§"/>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936000"/>
          </a:xfrm>
          <a:prstGeom prst="rect">
            <a:avLst/>
          </a:prstGeom>
          <a:solidFill>
            <a:schemeClr val="accent1"/>
          </a:solidFill>
        </p:spPr>
        <p:txBody>
          <a:bodyPr wrap="square" rtlCol="0">
            <a:spAutoFit/>
          </a:bodyPr>
          <a:lstStyle/>
          <a:p>
            <a:endParaRPr lang="fr-FR" dirty="0"/>
          </a:p>
        </p:txBody>
      </p:sp>
      <p:grpSp>
        <p:nvGrpSpPr>
          <p:cNvPr id="6" name="Grouper 5"/>
          <p:cNvGrpSpPr/>
          <p:nvPr/>
        </p:nvGrpSpPr>
        <p:grpSpPr>
          <a:xfrm flipH="1">
            <a:off x="7149630" y="4769112"/>
            <a:ext cx="1815629" cy="210367"/>
            <a:chOff x="755576" y="5453395"/>
            <a:chExt cx="3697705" cy="428432"/>
          </a:xfrm>
        </p:grpSpPr>
        <p:sp>
          <p:nvSpPr>
            <p:cNvPr id="7" name="ZoneTexte 6"/>
            <p:cNvSpPr txBox="1"/>
            <p:nvPr/>
          </p:nvSpPr>
          <p:spPr>
            <a:xfrm>
              <a:off x="755576" y="5661248"/>
              <a:ext cx="3697705" cy="220579"/>
            </a:xfrm>
            <a:prstGeom prst="rect">
              <a:avLst/>
            </a:prstGeom>
            <a:solidFill>
              <a:schemeClr val="accent1"/>
            </a:solidFill>
          </p:spPr>
          <p:txBody>
            <a:bodyPr wrap="square" rtlCol="0">
              <a:spAutoFit/>
            </a:bodyPr>
            <a:lstStyle/>
            <a:p>
              <a:endParaRPr lang="fr-FR" dirty="0"/>
            </a:p>
          </p:txBody>
        </p:sp>
        <p:sp>
          <p:nvSpPr>
            <p:cNvPr id="8" name="ZoneTexte 7"/>
            <p:cNvSpPr txBox="1"/>
            <p:nvPr/>
          </p:nvSpPr>
          <p:spPr>
            <a:xfrm>
              <a:off x="755577" y="5453395"/>
              <a:ext cx="253740" cy="220580"/>
            </a:xfrm>
            <a:prstGeom prst="rect">
              <a:avLst/>
            </a:prstGeom>
            <a:solidFill>
              <a:schemeClr val="accent1"/>
            </a:solidFill>
          </p:spPr>
          <p:txBody>
            <a:bodyPr wrap="square" rtlCol="0">
              <a:spAutoFit/>
            </a:bodyPr>
            <a:lstStyle/>
            <a:p>
              <a:endParaRPr lang="fr-FR" dirty="0"/>
            </a:p>
          </p:txBody>
        </p:sp>
      </p:grpSp>
      <p:pic>
        <p:nvPicPr>
          <p:cNvPr id="3" name="Image 2" descr="AcadRennesLOGO1811RAB-filBlancMrouge.eps"/>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6923" y="83505"/>
            <a:ext cx="579460" cy="828126"/>
          </a:xfrm>
          <a:prstGeom prst="rect">
            <a:avLst/>
          </a:prstGeom>
        </p:spPr>
      </p:pic>
      <p:grpSp>
        <p:nvGrpSpPr>
          <p:cNvPr id="12" name="Grouper 11"/>
          <p:cNvGrpSpPr/>
          <p:nvPr/>
        </p:nvGrpSpPr>
        <p:grpSpPr>
          <a:xfrm rot="10800000">
            <a:off x="8417212" y="196448"/>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438850" y="1525218"/>
              <a:ext cx="557031" cy="98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grpSp>
      <p:sp>
        <p:nvSpPr>
          <p:cNvPr id="10" name="ZoneTexte 9"/>
          <p:cNvSpPr txBox="1"/>
          <p:nvPr/>
        </p:nvSpPr>
        <p:spPr>
          <a:xfrm>
            <a:off x="1543050" y="368134"/>
            <a:ext cx="7115772" cy="400110"/>
          </a:xfrm>
          <a:prstGeom prst="rect">
            <a:avLst/>
          </a:prstGeom>
          <a:noFill/>
        </p:spPr>
        <p:txBody>
          <a:bodyPr wrap="square" rtlCol="0">
            <a:spAutoFit/>
          </a:bodyPr>
          <a:lstStyle/>
          <a:p>
            <a:r>
              <a:rPr lang="fr-FR" sz="2000" b="1" dirty="0">
                <a:solidFill>
                  <a:schemeClr val="bg1"/>
                </a:solidFill>
              </a:rPr>
              <a:t>L’épreuve SDGN : étude d’une thématique de gestion </a:t>
            </a:r>
            <a:endParaRPr lang="fr-FR" sz="2000" b="1" dirty="0">
              <a:solidFill>
                <a:schemeClr val="bg1"/>
              </a:solidFill>
            </a:endParaRPr>
          </a:p>
        </p:txBody>
      </p:sp>
      <p:sp>
        <p:nvSpPr>
          <p:cNvPr id="2" name="ZoneTexte 1"/>
          <p:cNvSpPr txBox="1"/>
          <p:nvPr/>
        </p:nvSpPr>
        <p:spPr>
          <a:xfrm>
            <a:off x="1008404" y="967064"/>
            <a:ext cx="7195559" cy="4185761"/>
          </a:xfrm>
          <a:prstGeom prst="rect">
            <a:avLst/>
          </a:prstGeom>
          <a:noFill/>
        </p:spPr>
        <p:txBody>
          <a:bodyPr wrap="square" rtlCol="0">
            <a:spAutoFit/>
          </a:bodyPr>
          <a:lstStyle/>
          <a:p>
            <a:pPr marL="285750" indent="-285750">
              <a:buFont typeface="Wingdings" panose="05000000000000000000" pitchFamily="2" charset="2"/>
              <a:buChar char="§"/>
            </a:pPr>
            <a:r>
              <a:rPr lang="fr-FR" b="1" dirty="0">
                <a:solidFill>
                  <a:srgbClr val="7030A0"/>
                </a:solidFill>
              </a:rPr>
              <a:t>Épreuve orale</a:t>
            </a:r>
            <a:endParaRPr lang="fr-FR" b="1" dirty="0">
              <a:solidFill>
                <a:srgbClr val="7030A0"/>
              </a:solidFill>
            </a:endParaRPr>
          </a:p>
          <a:p>
            <a:pPr marL="285750" indent="-285750">
              <a:buFont typeface="Wingdings" panose="05000000000000000000" pitchFamily="2" charset="2"/>
              <a:buChar char="§"/>
            </a:pPr>
            <a:r>
              <a:rPr lang="fr-FR" b="1" dirty="0" err="1">
                <a:solidFill>
                  <a:srgbClr val="7030A0"/>
                </a:solidFill>
              </a:rPr>
              <a:t>Coef</a:t>
            </a:r>
            <a:r>
              <a:rPr lang="fr-FR" b="1" dirty="0">
                <a:solidFill>
                  <a:srgbClr val="7030A0"/>
                </a:solidFill>
              </a:rPr>
              <a:t> 5 </a:t>
            </a:r>
            <a:r>
              <a:rPr lang="fr-FR" dirty="0"/>
              <a:t>sur 100</a:t>
            </a:r>
            <a:endParaRPr lang="fr-FR" dirty="0"/>
          </a:p>
          <a:p>
            <a:pPr marL="285750" indent="-285750">
              <a:buFont typeface="Wingdings" panose="05000000000000000000" pitchFamily="2" charset="2"/>
              <a:buChar char="§"/>
            </a:pPr>
            <a:r>
              <a:rPr lang="fr-FR" b="1" dirty="0">
                <a:solidFill>
                  <a:srgbClr val="7030A0"/>
                </a:solidFill>
              </a:rPr>
              <a:t>Durée</a:t>
            </a:r>
            <a:r>
              <a:rPr lang="fr-FR" dirty="0"/>
              <a:t> : 20 minutes</a:t>
            </a:r>
            <a:endParaRPr lang="fr-FR" dirty="0"/>
          </a:p>
          <a:p>
            <a:pPr marL="285750" indent="-285750">
              <a:buFont typeface="Wingdings" panose="05000000000000000000" pitchFamily="2" charset="2"/>
              <a:buChar char="§"/>
            </a:pPr>
            <a:r>
              <a:rPr lang="fr-FR" b="1" dirty="0">
                <a:solidFill>
                  <a:srgbClr val="7030A0"/>
                </a:solidFill>
              </a:rPr>
              <a:t>Objectifs </a:t>
            </a:r>
            <a:r>
              <a:rPr lang="fr-FR" dirty="0"/>
              <a:t>: évaluer les compétences suivantes</a:t>
            </a:r>
            <a:endParaRPr lang="fr-FR" dirty="0"/>
          </a:p>
          <a:p>
            <a:pPr marL="742950" lvl="1" indent="-285750">
              <a:buFont typeface="Wingdings" panose="05000000000000000000" pitchFamily="2" charset="2"/>
              <a:buChar char="§"/>
            </a:pPr>
            <a:r>
              <a:rPr lang="fr-FR" sz="1600" dirty="0"/>
              <a:t>Dégager une problématique de gestion</a:t>
            </a:r>
            <a:endParaRPr lang="fr-FR" sz="1600" dirty="0"/>
          </a:p>
          <a:p>
            <a:pPr marL="742950" lvl="1" indent="-285750">
              <a:buFont typeface="Wingdings" panose="05000000000000000000" pitchFamily="2" charset="2"/>
              <a:buChar char="§"/>
            </a:pPr>
            <a:r>
              <a:rPr lang="fr-FR" sz="1600" dirty="0"/>
              <a:t>Mobiliser des sources documentaires variées pour traiter la problématique retenue </a:t>
            </a:r>
            <a:endParaRPr lang="fr-FR" sz="1600" dirty="0"/>
          </a:p>
          <a:p>
            <a:pPr marL="742950" lvl="1" indent="-285750">
              <a:buFont typeface="Wingdings" panose="05000000000000000000" pitchFamily="2" charset="2"/>
              <a:buChar char="§"/>
            </a:pPr>
            <a:r>
              <a:rPr lang="fr-FR" sz="1600" dirty="0"/>
              <a:t>Sélectionner les informations pertinentes au regard de cette problématique</a:t>
            </a:r>
            <a:endParaRPr lang="fr-FR" sz="1600" dirty="0"/>
          </a:p>
          <a:p>
            <a:pPr marL="742950" lvl="1" indent="-285750">
              <a:buFont typeface="Wingdings" panose="05000000000000000000" pitchFamily="2" charset="2"/>
              <a:buChar char="§"/>
            </a:pPr>
            <a:r>
              <a:rPr lang="fr-FR" sz="1600" dirty="0"/>
              <a:t>Interpréter et exploiter les informations sélectionnées pour répondre à cette problématique</a:t>
            </a:r>
            <a:endParaRPr lang="fr-FR" sz="1600" dirty="0"/>
          </a:p>
          <a:p>
            <a:pPr marL="742950" lvl="1" indent="-285750">
              <a:buFont typeface="Wingdings" panose="05000000000000000000" pitchFamily="2" charset="2"/>
              <a:buChar char="§"/>
            </a:pPr>
            <a:r>
              <a:rPr lang="fr-FR" sz="1600" dirty="0"/>
              <a:t>Rédiger une synthèse dégageant les conclusions de l’étude</a:t>
            </a:r>
            <a:endParaRPr lang="fr-FR" sz="1600" dirty="0"/>
          </a:p>
          <a:p>
            <a:pPr marL="742950" lvl="1" indent="-285750">
              <a:buFont typeface="Wingdings" panose="05000000000000000000" pitchFamily="2" charset="2"/>
              <a:buChar char="§"/>
            </a:pPr>
            <a:r>
              <a:rPr lang="fr-FR" sz="1600" dirty="0"/>
              <a:t>Présenter oralement  le travail effectué </a:t>
            </a:r>
            <a:endParaRPr lang="fr-FR" sz="1600" dirty="0"/>
          </a:p>
          <a:p>
            <a:pPr marL="742950" lvl="1" indent="-285750">
              <a:buFont typeface="Wingdings" panose="05000000000000000000" pitchFamily="2" charset="2"/>
              <a:buChar char="§"/>
            </a:pPr>
            <a:r>
              <a:rPr lang="fr-FR" sz="1600" dirty="0"/>
              <a:t>Préciser et argumenter les choix effectués </a:t>
            </a:r>
            <a:endParaRPr lang="fr-FR" sz="1600" dirty="0"/>
          </a:p>
          <a:p>
            <a:pPr marL="285750" lvl="1" indent="-285750">
              <a:buFont typeface="Wingdings" panose="05000000000000000000" pitchFamily="2" charset="2"/>
              <a:buChar char="§"/>
            </a:pPr>
            <a:r>
              <a:rPr lang="fr-FR" b="1" dirty="0">
                <a:solidFill>
                  <a:srgbClr val="7030A0"/>
                </a:solidFill>
              </a:rPr>
              <a:t>Finalité : traiter la problématique retenue </a:t>
            </a:r>
            <a:endParaRPr lang="fr-FR" b="1" dirty="0">
              <a:solidFill>
                <a:srgbClr val="7030A0"/>
              </a:solidFill>
            </a:endParaRPr>
          </a:p>
          <a:p>
            <a:pPr lvl="1"/>
            <a:endParaRPr lang="fr-FR" sz="1600" dirty="0"/>
          </a:p>
          <a:p>
            <a:pPr marL="742950" lvl="1" indent="-285750">
              <a:buFont typeface="Wingdings" panose="05000000000000000000" pitchFamily="2" charset="2"/>
              <a:buChar char="§"/>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936000"/>
          </a:xfrm>
          <a:prstGeom prst="rect">
            <a:avLst/>
          </a:prstGeom>
          <a:solidFill>
            <a:schemeClr val="accent1"/>
          </a:solidFill>
        </p:spPr>
        <p:txBody>
          <a:bodyPr wrap="square" rtlCol="0">
            <a:spAutoFit/>
          </a:bodyPr>
          <a:lstStyle/>
          <a:p>
            <a:endParaRPr lang="fr-FR" dirty="0"/>
          </a:p>
        </p:txBody>
      </p:sp>
      <p:grpSp>
        <p:nvGrpSpPr>
          <p:cNvPr id="6" name="Grouper 5"/>
          <p:cNvGrpSpPr/>
          <p:nvPr/>
        </p:nvGrpSpPr>
        <p:grpSpPr>
          <a:xfrm flipH="1">
            <a:off x="7149630" y="4769112"/>
            <a:ext cx="1815629" cy="210367"/>
            <a:chOff x="755576" y="5453395"/>
            <a:chExt cx="3697705" cy="428432"/>
          </a:xfrm>
        </p:grpSpPr>
        <p:sp>
          <p:nvSpPr>
            <p:cNvPr id="7" name="ZoneTexte 6"/>
            <p:cNvSpPr txBox="1"/>
            <p:nvPr/>
          </p:nvSpPr>
          <p:spPr>
            <a:xfrm>
              <a:off x="755576" y="5661248"/>
              <a:ext cx="3697705" cy="220579"/>
            </a:xfrm>
            <a:prstGeom prst="rect">
              <a:avLst/>
            </a:prstGeom>
            <a:solidFill>
              <a:schemeClr val="accent1"/>
            </a:solidFill>
          </p:spPr>
          <p:txBody>
            <a:bodyPr wrap="square" rtlCol="0">
              <a:spAutoFit/>
            </a:bodyPr>
            <a:lstStyle/>
            <a:p>
              <a:endParaRPr lang="fr-FR" dirty="0"/>
            </a:p>
          </p:txBody>
        </p:sp>
        <p:sp>
          <p:nvSpPr>
            <p:cNvPr id="8" name="ZoneTexte 7"/>
            <p:cNvSpPr txBox="1"/>
            <p:nvPr/>
          </p:nvSpPr>
          <p:spPr>
            <a:xfrm>
              <a:off x="755577" y="5453395"/>
              <a:ext cx="253740" cy="220580"/>
            </a:xfrm>
            <a:prstGeom prst="rect">
              <a:avLst/>
            </a:prstGeom>
            <a:solidFill>
              <a:schemeClr val="accent1"/>
            </a:solidFill>
          </p:spPr>
          <p:txBody>
            <a:bodyPr wrap="square" rtlCol="0">
              <a:spAutoFit/>
            </a:bodyPr>
            <a:lstStyle/>
            <a:p>
              <a:endParaRPr lang="fr-FR" dirty="0"/>
            </a:p>
          </p:txBody>
        </p:sp>
      </p:grpSp>
      <p:pic>
        <p:nvPicPr>
          <p:cNvPr id="3" name="Image 2" descr="AcadRennesLOGO1811RAB-filBlancMrouge.eps"/>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6923" y="83505"/>
            <a:ext cx="579460" cy="828126"/>
          </a:xfrm>
          <a:prstGeom prst="rect">
            <a:avLst/>
          </a:prstGeom>
        </p:spPr>
      </p:pic>
      <p:grpSp>
        <p:nvGrpSpPr>
          <p:cNvPr id="12" name="Grouper 11"/>
          <p:cNvGrpSpPr/>
          <p:nvPr/>
        </p:nvGrpSpPr>
        <p:grpSpPr>
          <a:xfrm rot="10800000">
            <a:off x="8417212" y="196448"/>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438850" y="1525218"/>
              <a:ext cx="557031" cy="98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grpSp>
      <p:sp>
        <p:nvSpPr>
          <p:cNvPr id="10" name="ZoneTexte 9"/>
          <p:cNvSpPr txBox="1"/>
          <p:nvPr/>
        </p:nvSpPr>
        <p:spPr>
          <a:xfrm>
            <a:off x="1543050" y="368134"/>
            <a:ext cx="7115772" cy="400110"/>
          </a:xfrm>
          <a:prstGeom prst="rect">
            <a:avLst/>
          </a:prstGeom>
          <a:noFill/>
        </p:spPr>
        <p:txBody>
          <a:bodyPr wrap="square" rtlCol="0">
            <a:spAutoFit/>
          </a:bodyPr>
          <a:lstStyle/>
          <a:p>
            <a:r>
              <a:rPr lang="fr-FR" sz="2000" b="1" dirty="0">
                <a:solidFill>
                  <a:schemeClr val="bg1"/>
                </a:solidFill>
              </a:rPr>
              <a:t>L’épreuve SDGN : étude d’une thématique de gestion </a:t>
            </a:r>
            <a:endParaRPr lang="fr-FR" sz="2000" b="1" dirty="0">
              <a:solidFill>
                <a:schemeClr val="bg1"/>
              </a:solidFill>
            </a:endParaRPr>
          </a:p>
        </p:txBody>
      </p:sp>
      <p:sp>
        <p:nvSpPr>
          <p:cNvPr id="2" name="ZoneTexte 1"/>
          <p:cNvSpPr txBox="1"/>
          <p:nvPr/>
        </p:nvSpPr>
        <p:spPr>
          <a:xfrm>
            <a:off x="1008404" y="1264778"/>
            <a:ext cx="7195559" cy="4893647"/>
          </a:xfrm>
          <a:prstGeom prst="rect">
            <a:avLst/>
          </a:prstGeom>
          <a:noFill/>
        </p:spPr>
        <p:txBody>
          <a:bodyPr wrap="square" rtlCol="0">
            <a:spAutoFit/>
          </a:bodyPr>
          <a:lstStyle/>
          <a:p>
            <a:pPr marL="285750" indent="-285750">
              <a:buFont typeface="Wingdings" panose="05000000000000000000" pitchFamily="2" charset="2"/>
              <a:buChar char="§"/>
            </a:pPr>
            <a:r>
              <a:rPr lang="fr-FR" sz="2400" dirty="0"/>
              <a:t>L’épreuve repose sur un dossier  réalisé au </a:t>
            </a:r>
            <a:r>
              <a:rPr lang="fr-FR" sz="2400" b="1" dirty="0"/>
              <a:t>cours de l’année de 1</a:t>
            </a:r>
            <a:r>
              <a:rPr lang="fr-FR" sz="2400" b="1" baseline="30000" dirty="0"/>
              <a:t>ère</a:t>
            </a:r>
            <a:r>
              <a:rPr lang="fr-FR" sz="2400" b="1" dirty="0"/>
              <a:t> </a:t>
            </a:r>
            <a:endParaRPr lang="fr-FR" sz="2400" b="1" dirty="0"/>
          </a:p>
          <a:p>
            <a:pPr marL="285750" indent="-285750">
              <a:buFont typeface="Wingdings" panose="05000000000000000000" pitchFamily="2" charset="2"/>
              <a:buChar char="§"/>
            </a:pPr>
            <a:r>
              <a:rPr lang="fr-FR" sz="2400" b="1" dirty="0"/>
              <a:t>Principes :</a:t>
            </a:r>
            <a:endParaRPr lang="fr-FR" sz="2400" b="1" dirty="0"/>
          </a:p>
          <a:p>
            <a:pPr marL="742950" lvl="1" indent="-285750">
              <a:buFont typeface="Wingdings" panose="05000000000000000000" pitchFamily="2" charset="2"/>
              <a:buChar char="§"/>
            </a:pPr>
            <a:r>
              <a:rPr lang="fr-FR" sz="2400" b="1" dirty="0">
                <a:solidFill>
                  <a:srgbClr val="7030A0"/>
                </a:solidFill>
              </a:rPr>
              <a:t>Étude personnelle et individuelle</a:t>
            </a:r>
            <a:endParaRPr lang="fr-FR" sz="2400" b="1" dirty="0">
              <a:solidFill>
                <a:srgbClr val="7030A0"/>
              </a:solidFill>
            </a:endParaRPr>
          </a:p>
          <a:p>
            <a:pPr marL="742950" lvl="1" indent="-285750">
              <a:buFont typeface="Wingdings" panose="05000000000000000000" pitchFamily="2" charset="2"/>
              <a:buChar char="§"/>
            </a:pPr>
            <a:r>
              <a:rPr lang="fr-FR" sz="2400" dirty="0"/>
              <a:t>L’étude vise à </a:t>
            </a:r>
            <a:r>
              <a:rPr lang="fr-FR" sz="2400" b="1" dirty="0">
                <a:solidFill>
                  <a:srgbClr val="7030A0"/>
                </a:solidFill>
              </a:rPr>
              <a:t>traiter la problématique retenue</a:t>
            </a:r>
            <a:endParaRPr lang="fr-FR" sz="2400" b="1" dirty="0">
              <a:solidFill>
                <a:srgbClr val="7030A0"/>
              </a:solidFill>
            </a:endParaRPr>
          </a:p>
          <a:p>
            <a:pPr marL="742950" lvl="1" indent="-285750">
              <a:buFont typeface="Wingdings" panose="05000000000000000000" pitchFamily="2" charset="2"/>
              <a:buChar char="§"/>
            </a:pPr>
            <a:r>
              <a:rPr lang="fr-FR" sz="2400" dirty="0"/>
              <a:t>L’épreuve repose sur un dossier, support de l’épreuve, </a:t>
            </a:r>
            <a:r>
              <a:rPr lang="fr-FR" sz="2400" b="1" dirty="0">
                <a:solidFill>
                  <a:srgbClr val="7030A0"/>
                </a:solidFill>
              </a:rPr>
              <a:t>qui ne fait pas l’objet d’une évaluation</a:t>
            </a:r>
            <a:endParaRPr lang="fr-FR" sz="2400" b="1" dirty="0">
              <a:solidFill>
                <a:srgbClr val="7030A0"/>
              </a:solidFill>
            </a:endParaRPr>
          </a:p>
          <a:p>
            <a:pPr marL="742950" lvl="1" indent="-285750">
              <a:buFont typeface="Wingdings" panose="05000000000000000000" pitchFamily="2" charset="2"/>
              <a:buChar char="§"/>
            </a:pPr>
            <a:r>
              <a:rPr lang="fr-FR" sz="2400" b="1" dirty="0">
                <a:solidFill>
                  <a:srgbClr val="7030A0"/>
                </a:solidFill>
              </a:rPr>
              <a:t>Dossier déposé </a:t>
            </a:r>
            <a:r>
              <a:rPr lang="fr-FR" sz="2400" dirty="0"/>
              <a:t>au responsable de l’épreuve </a:t>
            </a:r>
            <a:r>
              <a:rPr lang="fr-FR" sz="2400" b="1" dirty="0">
                <a:solidFill>
                  <a:srgbClr val="7030A0"/>
                </a:solidFill>
              </a:rPr>
              <a:t>5 jours avant la date </a:t>
            </a:r>
            <a:r>
              <a:rPr lang="fr-FR" sz="2400" dirty="0"/>
              <a:t>de passage de l’épreuve.   </a:t>
            </a:r>
            <a:endParaRPr lang="fr-FR" sz="2400" dirty="0"/>
          </a:p>
          <a:p>
            <a:pPr lvl="3"/>
            <a:endParaRPr lang="fr-FR" sz="2400" dirty="0"/>
          </a:p>
          <a:p>
            <a:pPr marL="1657350" lvl="3" indent="-285750">
              <a:buFont typeface="Wingdings" panose="05000000000000000000" pitchFamily="2" charset="2"/>
              <a:buChar char="§"/>
            </a:pPr>
            <a:endParaRPr lang="fr-FR" sz="2400" dirty="0"/>
          </a:p>
          <a:p>
            <a:pPr marL="742950" lvl="1" indent="-285750">
              <a:buFont typeface="Wingdings" panose="05000000000000000000" pitchFamily="2" charset="2"/>
              <a:buChar char="§"/>
            </a:pPr>
            <a:endParaRPr lang="fr-FR" sz="2400" dirty="0"/>
          </a:p>
          <a:p>
            <a:pPr marL="742950" lvl="1" indent="-285750">
              <a:buFont typeface="Wingdings" panose="05000000000000000000" pitchFamily="2" charset="2"/>
              <a:buChar char="§"/>
            </a:pP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936000"/>
          </a:xfrm>
          <a:prstGeom prst="rect">
            <a:avLst/>
          </a:prstGeom>
          <a:solidFill>
            <a:schemeClr val="accent1"/>
          </a:solidFill>
        </p:spPr>
        <p:txBody>
          <a:bodyPr wrap="square" rtlCol="0">
            <a:spAutoFit/>
          </a:bodyPr>
          <a:lstStyle/>
          <a:p>
            <a:endParaRPr lang="fr-FR" dirty="0"/>
          </a:p>
        </p:txBody>
      </p:sp>
      <p:grpSp>
        <p:nvGrpSpPr>
          <p:cNvPr id="6" name="Grouper 5"/>
          <p:cNvGrpSpPr/>
          <p:nvPr/>
        </p:nvGrpSpPr>
        <p:grpSpPr>
          <a:xfrm flipH="1">
            <a:off x="7149630" y="4769112"/>
            <a:ext cx="1815629" cy="210367"/>
            <a:chOff x="755576" y="5453395"/>
            <a:chExt cx="3697705" cy="428432"/>
          </a:xfrm>
        </p:grpSpPr>
        <p:sp>
          <p:nvSpPr>
            <p:cNvPr id="7" name="ZoneTexte 6"/>
            <p:cNvSpPr txBox="1"/>
            <p:nvPr/>
          </p:nvSpPr>
          <p:spPr>
            <a:xfrm>
              <a:off x="755576" y="5661248"/>
              <a:ext cx="3697705" cy="220579"/>
            </a:xfrm>
            <a:prstGeom prst="rect">
              <a:avLst/>
            </a:prstGeom>
            <a:solidFill>
              <a:schemeClr val="accent1"/>
            </a:solidFill>
          </p:spPr>
          <p:txBody>
            <a:bodyPr wrap="square" rtlCol="0">
              <a:spAutoFit/>
            </a:bodyPr>
            <a:lstStyle/>
            <a:p>
              <a:endParaRPr lang="fr-FR" dirty="0"/>
            </a:p>
          </p:txBody>
        </p:sp>
        <p:sp>
          <p:nvSpPr>
            <p:cNvPr id="8" name="ZoneTexte 7"/>
            <p:cNvSpPr txBox="1"/>
            <p:nvPr/>
          </p:nvSpPr>
          <p:spPr>
            <a:xfrm>
              <a:off x="755577" y="5453395"/>
              <a:ext cx="253740" cy="220580"/>
            </a:xfrm>
            <a:prstGeom prst="rect">
              <a:avLst/>
            </a:prstGeom>
            <a:solidFill>
              <a:schemeClr val="accent1"/>
            </a:solidFill>
          </p:spPr>
          <p:txBody>
            <a:bodyPr wrap="square" rtlCol="0">
              <a:spAutoFit/>
            </a:bodyPr>
            <a:lstStyle/>
            <a:p>
              <a:endParaRPr lang="fr-FR" dirty="0"/>
            </a:p>
          </p:txBody>
        </p:sp>
      </p:grpSp>
      <p:pic>
        <p:nvPicPr>
          <p:cNvPr id="3" name="Image 2" descr="AcadRennesLOGO1811RAB-filBlancMrouge.eps"/>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6923" y="83505"/>
            <a:ext cx="579460" cy="828126"/>
          </a:xfrm>
          <a:prstGeom prst="rect">
            <a:avLst/>
          </a:prstGeom>
        </p:spPr>
      </p:pic>
      <p:grpSp>
        <p:nvGrpSpPr>
          <p:cNvPr id="12" name="Grouper 11"/>
          <p:cNvGrpSpPr/>
          <p:nvPr/>
        </p:nvGrpSpPr>
        <p:grpSpPr>
          <a:xfrm rot="10800000">
            <a:off x="8417212" y="196448"/>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438850" y="1525218"/>
              <a:ext cx="557031" cy="98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grpSp>
      <p:sp>
        <p:nvSpPr>
          <p:cNvPr id="10" name="ZoneTexte 9"/>
          <p:cNvSpPr txBox="1"/>
          <p:nvPr/>
        </p:nvSpPr>
        <p:spPr>
          <a:xfrm>
            <a:off x="1543050" y="368134"/>
            <a:ext cx="7115772" cy="400110"/>
          </a:xfrm>
          <a:prstGeom prst="rect">
            <a:avLst/>
          </a:prstGeom>
          <a:noFill/>
        </p:spPr>
        <p:txBody>
          <a:bodyPr wrap="square" rtlCol="0">
            <a:spAutoFit/>
          </a:bodyPr>
          <a:lstStyle/>
          <a:p>
            <a:r>
              <a:rPr lang="fr-FR" sz="2000" b="1" dirty="0">
                <a:solidFill>
                  <a:schemeClr val="bg1"/>
                </a:solidFill>
              </a:rPr>
              <a:t>L’épreuve SDGN : étude d’une thématique de gestion </a:t>
            </a:r>
            <a:endParaRPr lang="fr-FR" sz="2000" b="1" dirty="0">
              <a:solidFill>
                <a:schemeClr val="bg1"/>
              </a:solidFill>
            </a:endParaRPr>
          </a:p>
        </p:txBody>
      </p:sp>
      <p:sp>
        <p:nvSpPr>
          <p:cNvPr id="2" name="ZoneTexte 1"/>
          <p:cNvSpPr txBox="1"/>
          <p:nvPr/>
        </p:nvSpPr>
        <p:spPr>
          <a:xfrm>
            <a:off x="1008404" y="996092"/>
            <a:ext cx="7195559" cy="4893647"/>
          </a:xfrm>
          <a:prstGeom prst="rect">
            <a:avLst/>
          </a:prstGeom>
          <a:noFill/>
        </p:spPr>
        <p:txBody>
          <a:bodyPr wrap="square" rtlCol="0">
            <a:spAutoFit/>
          </a:bodyPr>
          <a:lstStyle/>
          <a:p>
            <a:pPr marL="285750" indent="-285750">
              <a:buFont typeface="Wingdings" panose="05000000000000000000" pitchFamily="2" charset="2"/>
              <a:buChar char="§"/>
            </a:pPr>
            <a:r>
              <a:rPr lang="fr-FR" sz="2400" b="1" dirty="0"/>
              <a:t>Constitution du dossier</a:t>
            </a:r>
            <a:endParaRPr lang="fr-FR" sz="2400" b="1" dirty="0"/>
          </a:p>
          <a:p>
            <a:pPr marL="1200150" lvl="2" indent="-285750">
              <a:buFont typeface="Wingdings" panose="05000000000000000000" pitchFamily="2" charset="2"/>
              <a:buChar char="§"/>
            </a:pPr>
            <a:r>
              <a:rPr lang="fr-FR" sz="2400" dirty="0"/>
              <a:t>Forme : une dizaine de pages</a:t>
            </a:r>
            <a:endParaRPr lang="fr-FR" sz="2400" dirty="0"/>
          </a:p>
          <a:p>
            <a:pPr marL="1200150" lvl="2" indent="-285750">
              <a:buFont typeface="Wingdings" panose="05000000000000000000" pitchFamily="2" charset="2"/>
              <a:buChar char="§"/>
            </a:pPr>
            <a:r>
              <a:rPr lang="fr-FR" sz="2400" dirty="0"/>
              <a:t>Fond :</a:t>
            </a:r>
            <a:endParaRPr lang="fr-FR" sz="2400" dirty="0"/>
          </a:p>
          <a:p>
            <a:pPr marL="1657350" lvl="3" indent="-285750">
              <a:buFont typeface="Wingdings" panose="05000000000000000000" pitchFamily="2" charset="2"/>
              <a:buChar char="§"/>
            </a:pPr>
            <a:r>
              <a:rPr lang="fr-FR" sz="2400" dirty="0"/>
              <a:t>Raisons du choix de la problématique</a:t>
            </a:r>
            <a:endParaRPr lang="fr-FR" sz="2400" dirty="0"/>
          </a:p>
          <a:p>
            <a:pPr marL="1657350" lvl="3" indent="-285750">
              <a:buFont typeface="Wingdings" panose="05000000000000000000" pitchFamily="2" charset="2"/>
              <a:buChar char="§"/>
            </a:pPr>
            <a:r>
              <a:rPr lang="fr-FR" sz="2400" dirty="0"/>
              <a:t>Caractéristiques de la (des) organisation(s) observée(s) en lien avec la problématique</a:t>
            </a:r>
            <a:endParaRPr lang="fr-FR" sz="2400" dirty="0"/>
          </a:p>
          <a:p>
            <a:pPr marL="1657350" lvl="3" indent="-285750">
              <a:buFont typeface="Wingdings" panose="05000000000000000000" pitchFamily="2" charset="2"/>
              <a:buChar char="§"/>
            </a:pPr>
            <a:r>
              <a:rPr lang="fr-FR" sz="2400" dirty="0"/>
              <a:t>Sources utilisées</a:t>
            </a:r>
            <a:endParaRPr lang="fr-FR" sz="2400" dirty="0"/>
          </a:p>
          <a:p>
            <a:pPr marL="1657350" lvl="3" indent="-285750">
              <a:buFont typeface="Wingdings" panose="05000000000000000000" pitchFamily="2" charset="2"/>
              <a:buChar char="§"/>
            </a:pPr>
            <a:r>
              <a:rPr lang="fr-FR" sz="2400" dirty="0"/>
              <a:t>Démarche d’analyse</a:t>
            </a:r>
            <a:endParaRPr lang="fr-FR" sz="2400" dirty="0"/>
          </a:p>
          <a:p>
            <a:pPr marL="1657350" lvl="3" indent="-285750">
              <a:buFont typeface="Wingdings" panose="05000000000000000000" pitchFamily="2" charset="2"/>
              <a:buChar char="§"/>
            </a:pPr>
            <a:r>
              <a:rPr lang="fr-FR" sz="2400" dirty="0"/>
              <a:t>Conclusions</a:t>
            </a:r>
            <a:endParaRPr lang="fr-FR" sz="2400" dirty="0"/>
          </a:p>
          <a:p>
            <a:pPr marL="1657350" lvl="3" indent="-285750">
              <a:buFont typeface="Wingdings" panose="05000000000000000000" pitchFamily="2" charset="2"/>
              <a:buChar char="§"/>
            </a:pPr>
            <a:endParaRPr lang="fr-FR" sz="2400" dirty="0"/>
          </a:p>
          <a:p>
            <a:pPr marL="1657350" lvl="3" indent="-285750">
              <a:buFont typeface="Wingdings" panose="05000000000000000000" pitchFamily="2" charset="2"/>
              <a:buChar char="§"/>
            </a:pPr>
            <a:endParaRPr lang="fr-FR" sz="2400" dirty="0"/>
          </a:p>
          <a:p>
            <a:pPr lvl="1"/>
            <a:endParaRPr lang="fr-FR" sz="2400" dirty="0"/>
          </a:p>
          <a:p>
            <a:pPr marL="742950" lvl="1" indent="-285750">
              <a:buFont typeface="Wingdings" panose="05000000000000000000" pitchFamily="2" charset="2"/>
              <a:buChar char="§"/>
            </a:pPr>
            <a:endParaRPr lang="fr-F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936000"/>
          </a:xfrm>
          <a:prstGeom prst="rect">
            <a:avLst/>
          </a:prstGeom>
          <a:solidFill>
            <a:schemeClr val="accent1"/>
          </a:solidFill>
        </p:spPr>
        <p:txBody>
          <a:bodyPr wrap="square" rtlCol="0">
            <a:spAutoFit/>
          </a:bodyPr>
          <a:lstStyle/>
          <a:p>
            <a:endParaRPr lang="fr-FR" dirty="0"/>
          </a:p>
        </p:txBody>
      </p:sp>
      <p:grpSp>
        <p:nvGrpSpPr>
          <p:cNvPr id="6" name="Grouper 5"/>
          <p:cNvGrpSpPr/>
          <p:nvPr/>
        </p:nvGrpSpPr>
        <p:grpSpPr>
          <a:xfrm flipH="1">
            <a:off x="7149630" y="4769112"/>
            <a:ext cx="1815629" cy="210367"/>
            <a:chOff x="755576" y="5453395"/>
            <a:chExt cx="3697705" cy="428432"/>
          </a:xfrm>
        </p:grpSpPr>
        <p:sp>
          <p:nvSpPr>
            <p:cNvPr id="7" name="ZoneTexte 6"/>
            <p:cNvSpPr txBox="1"/>
            <p:nvPr/>
          </p:nvSpPr>
          <p:spPr>
            <a:xfrm>
              <a:off x="755576" y="5661248"/>
              <a:ext cx="3697705" cy="220579"/>
            </a:xfrm>
            <a:prstGeom prst="rect">
              <a:avLst/>
            </a:prstGeom>
            <a:solidFill>
              <a:schemeClr val="accent1"/>
            </a:solidFill>
          </p:spPr>
          <p:txBody>
            <a:bodyPr wrap="square" rtlCol="0">
              <a:spAutoFit/>
            </a:bodyPr>
            <a:lstStyle/>
            <a:p>
              <a:endParaRPr lang="fr-FR" dirty="0"/>
            </a:p>
          </p:txBody>
        </p:sp>
        <p:sp>
          <p:nvSpPr>
            <p:cNvPr id="8" name="ZoneTexte 7"/>
            <p:cNvSpPr txBox="1"/>
            <p:nvPr/>
          </p:nvSpPr>
          <p:spPr>
            <a:xfrm>
              <a:off x="755577" y="5453395"/>
              <a:ext cx="253740" cy="220580"/>
            </a:xfrm>
            <a:prstGeom prst="rect">
              <a:avLst/>
            </a:prstGeom>
            <a:solidFill>
              <a:schemeClr val="accent1"/>
            </a:solidFill>
          </p:spPr>
          <p:txBody>
            <a:bodyPr wrap="square" rtlCol="0">
              <a:spAutoFit/>
            </a:bodyPr>
            <a:lstStyle/>
            <a:p>
              <a:endParaRPr lang="fr-FR" dirty="0"/>
            </a:p>
          </p:txBody>
        </p:sp>
      </p:grpSp>
      <p:pic>
        <p:nvPicPr>
          <p:cNvPr id="3" name="Image 2" descr="AcadRennesLOGO1811RAB-filBlancMrouge.eps"/>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6923" y="83505"/>
            <a:ext cx="579460" cy="828126"/>
          </a:xfrm>
          <a:prstGeom prst="rect">
            <a:avLst/>
          </a:prstGeom>
        </p:spPr>
      </p:pic>
      <p:grpSp>
        <p:nvGrpSpPr>
          <p:cNvPr id="12" name="Grouper 11"/>
          <p:cNvGrpSpPr/>
          <p:nvPr/>
        </p:nvGrpSpPr>
        <p:grpSpPr>
          <a:xfrm rot="10800000">
            <a:off x="8417212" y="196448"/>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438850" y="1525218"/>
              <a:ext cx="557031" cy="98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grpSp>
      <p:sp>
        <p:nvSpPr>
          <p:cNvPr id="10" name="ZoneTexte 9"/>
          <p:cNvSpPr txBox="1"/>
          <p:nvPr/>
        </p:nvSpPr>
        <p:spPr>
          <a:xfrm>
            <a:off x="1543050" y="368134"/>
            <a:ext cx="7115772" cy="400110"/>
          </a:xfrm>
          <a:prstGeom prst="rect">
            <a:avLst/>
          </a:prstGeom>
          <a:noFill/>
        </p:spPr>
        <p:txBody>
          <a:bodyPr wrap="square" rtlCol="0">
            <a:spAutoFit/>
          </a:bodyPr>
          <a:lstStyle/>
          <a:p>
            <a:r>
              <a:rPr lang="fr-FR" sz="2000" b="1" dirty="0">
                <a:solidFill>
                  <a:schemeClr val="bg1"/>
                </a:solidFill>
              </a:rPr>
              <a:t>L’épreuve SDGN : étude d’une thématique de gestion </a:t>
            </a:r>
            <a:endParaRPr lang="fr-FR" sz="2000" b="1" dirty="0">
              <a:solidFill>
                <a:schemeClr val="bg1"/>
              </a:solidFill>
            </a:endParaRPr>
          </a:p>
        </p:txBody>
      </p:sp>
      <p:sp>
        <p:nvSpPr>
          <p:cNvPr id="2" name="ZoneTexte 1"/>
          <p:cNvSpPr txBox="1"/>
          <p:nvPr/>
        </p:nvSpPr>
        <p:spPr>
          <a:xfrm>
            <a:off x="638629" y="996092"/>
            <a:ext cx="8505371" cy="3539430"/>
          </a:xfrm>
          <a:prstGeom prst="rect">
            <a:avLst/>
          </a:prstGeom>
          <a:noFill/>
        </p:spPr>
        <p:txBody>
          <a:bodyPr wrap="square" rtlCol="0">
            <a:spAutoFit/>
          </a:bodyPr>
          <a:lstStyle/>
          <a:p>
            <a:pPr marL="285750" indent="-285750">
              <a:buFont typeface="Wingdings" panose="05000000000000000000" pitchFamily="2" charset="2"/>
              <a:buChar char="§"/>
            </a:pPr>
            <a:r>
              <a:rPr lang="fr-FR" sz="2000" dirty="0"/>
              <a:t>Choix de la problématique </a:t>
            </a:r>
            <a:endParaRPr lang="fr-FR" sz="2000" dirty="0"/>
          </a:p>
          <a:p>
            <a:pPr marL="800100" lvl="1" indent="-342900">
              <a:buFontTx/>
              <a:buChar char="-"/>
            </a:pPr>
            <a:r>
              <a:rPr lang="fr-FR" sz="2000" dirty="0"/>
              <a:t>Choix d’un ou plusieurs organisations en fonction de ses centres d’intérêt, de son vécu personnel et/ou relationnel, des opportunités de son environnement, de ses centres d’intérêt …</a:t>
            </a:r>
            <a:endParaRPr lang="fr-FR" sz="2000" dirty="0"/>
          </a:p>
          <a:p>
            <a:pPr marL="800100" lvl="1" indent="-342900">
              <a:buFontTx/>
              <a:buChar char="-"/>
            </a:pPr>
            <a:r>
              <a:rPr lang="fr-FR" sz="2000" dirty="0"/>
              <a:t>Repérage d’une problématique de gestion  en lien avec une thématique de SDG, une décision de l’organisation, un constat, une actualité…</a:t>
            </a:r>
            <a:endParaRPr lang="fr-FR" sz="2000" dirty="0"/>
          </a:p>
          <a:p>
            <a:pPr marL="800100" lvl="1" indent="-342900">
              <a:buFontTx/>
              <a:buChar char="-"/>
            </a:pPr>
            <a:r>
              <a:rPr lang="fr-FR" sz="2000" dirty="0"/>
              <a:t>la problématique dégagée est adossée à une (ou plusieurs) question(s) de gestion </a:t>
            </a:r>
            <a:endParaRPr lang="fr-FR" sz="2000" dirty="0"/>
          </a:p>
          <a:p>
            <a:pPr marL="800100" lvl="1" indent="-342900">
              <a:buFontTx/>
              <a:buChar char="-"/>
            </a:pPr>
            <a:r>
              <a:rPr lang="fr-FR" sz="2000" dirty="0" err="1"/>
              <a:t>Lélève</a:t>
            </a:r>
            <a:r>
              <a:rPr lang="fr-FR" sz="2000" dirty="0"/>
              <a:t> formule la problématique en faisant le lien entre l’organisation et la QDG. </a:t>
            </a:r>
            <a:endParaRPr lang="fr-FR" sz="2000" dirty="0"/>
          </a:p>
          <a:p>
            <a:pPr marL="742950" lvl="1" indent="-285750">
              <a:buFont typeface="Wingdings" panose="05000000000000000000" pitchFamily="2" charset="2"/>
              <a:buChar char="§"/>
            </a:pPr>
            <a:endParaRPr lang="fr-F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936000"/>
          </a:xfrm>
          <a:prstGeom prst="rect">
            <a:avLst/>
          </a:prstGeom>
          <a:solidFill>
            <a:schemeClr val="accent1"/>
          </a:solidFill>
        </p:spPr>
        <p:txBody>
          <a:bodyPr wrap="square" rtlCol="0">
            <a:spAutoFit/>
          </a:bodyPr>
          <a:lstStyle/>
          <a:p>
            <a:endParaRPr lang="fr-FR" dirty="0"/>
          </a:p>
        </p:txBody>
      </p:sp>
      <p:grpSp>
        <p:nvGrpSpPr>
          <p:cNvPr id="6" name="Grouper 5"/>
          <p:cNvGrpSpPr/>
          <p:nvPr/>
        </p:nvGrpSpPr>
        <p:grpSpPr>
          <a:xfrm flipH="1">
            <a:off x="7149630" y="4769112"/>
            <a:ext cx="1815629" cy="210367"/>
            <a:chOff x="755576" y="5453395"/>
            <a:chExt cx="3697705" cy="428432"/>
          </a:xfrm>
        </p:grpSpPr>
        <p:sp>
          <p:nvSpPr>
            <p:cNvPr id="7" name="ZoneTexte 6"/>
            <p:cNvSpPr txBox="1"/>
            <p:nvPr/>
          </p:nvSpPr>
          <p:spPr>
            <a:xfrm>
              <a:off x="755576" y="5661248"/>
              <a:ext cx="3697705" cy="220579"/>
            </a:xfrm>
            <a:prstGeom prst="rect">
              <a:avLst/>
            </a:prstGeom>
            <a:solidFill>
              <a:schemeClr val="accent1"/>
            </a:solidFill>
          </p:spPr>
          <p:txBody>
            <a:bodyPr wrap="square" rtlCol="0">
              <a:spAutoFit/>
            </a:bodyPr>
            <a:lstStyle/>
            <a:p>
              <a:endParaRPr lang="fr-FR" dirty="0"/>
            </a:p>
          </p:txBody>
        </p:sp>
        <p:sp>
          <p:nvSpPr>
            <p:cNvPr id="8" name="ZoneTexte 7"/>
            <p:cNvSpPr txBox="1"/>
            <p:nvPr/>
          </p:nvSpPr>
          <p:spPr>
            <a:xfrm>
              <a:off x="755577" y="5453395"/>
              <a:ext cx="253740" cy="220580"/>
            </a:xfrm>
            <a:prstGeom prst="rect">
              <a:avLst/>
            </a:prstGeom>
            <a:solidFill>
              <a:schemeClr val="accent1"/>
            </a:solidFill>
          </p:spPr>
          <p:txBody>
            <a:bodyPr wrap="square" rtlCol="0">
              <a:spAutoFit/>
            </a:bodyPr>
            <a:lstStyle/>
            <a:p>
              <a:endParaRPr lang="fr-FR" dirty="0"/>
            </a:p>
          </p:txBody>
        </p:sp>
      </p:grpSp>
      <p:pic>
        <p:nvPicPr>
          <p:cNvPr id="3" name="Image 2" descr="AcadRennesLOGO1811RAB-filBlancMrouge.eps"/>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6923" y="83505"/>
            <a:ext cx="579460" cy="828126"/>
          </a:xfrm>
          <a:prstGeom prst="rect">
            <a:avLst/>
          </a:prstGeom>
        </p:spPr>
      </p:pic>
      <p:grpSp>
        <p:nvGrpSpPr>
          <p:cNvPr id="12" name="Grouper 11"/>
          <p:cNvGrpSpPr/>
          <p:nvPr/>
        </p:nvGrpSpPr>
        <p:grpSpPr>
          <a:xfrm rot="10800000">
            <a:off x="8417212" y="196448"/>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438850" y="1525218"/>
              <a:ext cx="557031" cy="98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grpSp>
      <p:sp>
        <p:nvSpPr>
          <p:cNvPr id="10" name="ZoneTexte 9"/>
          <p:cNvSpPr txBox="1"/>
          <p:nvPr/>
        </p:nvSpPr>
        <p:spPr>
          <a:xfrm>
            <a:off x="1543050" y="368134"/>
            <a:ext cx="7115772" cy="400110"/>
          </a:xfrm>
          <a:prstGeom prst="rect">
            <a:avLst/>
          </a:prstGeom>
          <a:noFill/>
        </p:spPr>
        <p:txBody>
          <a:bodyPr wrap="square" rtlCol="0">
            <a:spAutoFit/>
          </a:bodyPr>
          <a:lstStyle/>
          <a:p>
            <a:r>
              <a:rPr lang="fr-FR" sz="2000" b="1" dirty="0">
                <a:solidFill>
                  <a:schemeClr val="bg1"/>
                </a:solidFill>
              </a:rPr>
              <a:t>L’épreuve SDGN : étude d’une thématique de gestion </a:t>
            </a:r>
            <a:endParaRPr lang="fr-FR" sz="2000" b="1" dirty="0">
              <a:solidFill>
                <a:schemeClr val="bg1"/>
              </a:solidFill>
            </a:endParaRPr>
          </a:p>
        </p:txBody>
      </p:sp>
      <p:sp>
        <p:nvSpPr>
          <p:cNvPr id="2" name="ZoneTexte 1"/>
          <p:cNvSpPr txBox="1"/>
          <p:nvPr/>
        </p:nvSpPr>
        <p:spPr>
          <a:xfrm>
            <a:off x="1008404" y="1264778"/>
            <a:ext cx="7195559" cy="5262979"/>
          </a:xfrm>
          <a:prstGeom prst="rect">
            <a:avLst/>
          </a:prstGeom>
          <a:noFill/>
        </p:spPr>
        <p:txBody>
          <a:bodyPr wrap="square" rtlCol="0">
            <a:spAutoFit/>
          </a:bodyPr>
          <a:lstStyle/>
          <a:p>
            <a:pPr marL="285750" indent="-285750">
              <a:buFont typeface="Wingdings" panose="05000000000000000000" pitchFamily="2" charset="2"/>
              <a:buChar char="§"/>
            </a:pPr>
            <a:r>
              <a:rPr lang="fr-FR" sz="2400" b="1" dirty="0"/>
              <a:t>L’épreuve </a:t>
            </a:r>
            <a:endParaRPr lang="fr-FR" sz="2400" b="1" dirty="0"/>
          </a:p>
          <a:p>
            <a:pPr marL="742950" lvl="1" indent="-285750">
              <a:buFont typeface="Wingdings" panose="05000000000000000000" pitchFamily="2" charset="2"/>
              <a:buChar char="§"/>
            </a:pPr>
            <a:r>
              <a:rPr lang="fr-FR" sz="2400" dirty="0"/>
              <a:t>Présentation dans l’environnement numérique  utilisé dans le cadre de l’enseignement</a:t>
            </a:r>
            <a:endParaRPr lang="fr-FR" sz="2400" dirty="0"/>
          </a:p>
          <a:p>
            <a:pPr marL="742950" lvl="1" indent="-285750">
              <a:buFont typeface="Wingdings" panose="05000000000000000000" pitchFamily="2" charset="2"/>
              <a:buChar char="§"/>
            </a:pPr>
            <a:r>
              <a:rPr lang="fr-FR" sz="2400" dirty="0"/>
              <a:t>Le candidat est responsable de ses documents et supports numériques</a:t>
            </a:r>
            <a:endParaRPr lang="fr-FR" sz="2400" dirty="0"/>
          </a:p>
          <a:p>
            <a:pPr marL="742950" lvl="1" indent="-285750">
              <a:buFont typeface="Wingdings" panose="05000000000000000000" pitchFamily="2" charset="2"/>
              <a:buChar char="§"/>
            </a:pPr>
            <a:r>
              <a:rPr lang="fr-FR" sz="2400" dirty="0"/>
              <a:t>L’examinateur n’est pas le professeur du candidat en 1</a:t>
            </a:r>
            <a:r>
              <a:rPr lang="fr-FR" sz="2400" baseline="30000" dirty="0"/>
              <a:t>ère</a:t>
            </a:r>
            <a:r>
              <a:rPr lang="fr-FR" sz="2400" dirty="0"/>
              <a:t> </a:t>
            </a:r>
            <a:endParaRPr lang="fr-FR" sz="2400" dirty="0"/>
          </a:p>
          <a:p>
            <a:pPr marL="742950" lvl="1" indent="-285750">
              <a:buFont typeface="Wingdings" panose="05000000000000000000" pitchFamily="2" charset="2"/>
              <a:buChar char="§"/>
            </a:pPr>
            <a:r>
              <a:rPr lang="fr-FR" sz="2400" dirty="0"/>
              <a:t>Organisation de l’épreuve : 20 minutes</a:t>
            </a:r>
            <a:endParaRPr lang="fr-FR" sz="2400" dirty="0"/>
          </a:p>
          <a:p>
            <a:pPr marL="1200150" lvl="2" indent="-285750">
              <a:buFont typeface="Wingdings" panose="05000000000000000000" pitchFamily="2" charset="2"/>
              <a:buChar char="§"/>
            </a:pPr>
            <a:r>
              <a:rPr lang="fr-FR" sz="2400" dirty="0"/>
              <a:t>Exposé 10 minutes maximum</a:t>
            </a:r>
            <a:endParaRPr lang="fr-FR" sz="2400" dirty="0"/>
          </a:p>
          <a:p>
            <a:pPr marL="1200150" lvl="2" indent="-285750">
              <a:buFont typeface="Wingdings" panose="05000000000000000000" pitchFamily="2" charset="2"/>
              <a:buChar char="§"/>
            </a:pPr>
            <a:r>
              <a:rPr lang="fr-FR" sz="2400" dirty="0"/>
              <a:t>Entretien ( le reste du temps)</a:t>
            </a:r>
            <a:endParaRPr lang="fr-FR" sz="2400" dirty="0"/>
          </a:p>
          <a:p>
            <a:pPr marL="1200150" lvl="2" indent="-285750">
              <a:buFont typeface="Wingdings" panose="05000000000000000000" pitchFamily="2" charset="2"/>
              <a:buChar char="§"/>
            </a:pPr>
            <a:endParaRPr lang="fr-FR" sz="2400" dirty="0"/>
          </a:p>
          <a:p>
            <a:pPr marL="1657350" lvl="3" indent="-285750">
              <a:buFont typeface="Wingdings" panose="05000000000000000000" pitchFamily="2" charset="2"/>
              <a:buChar char="§"/>
            </a:pPr>
            <a:endParaRPr lang="fr-FR" sz="2400" dirty="0"/>
          </a:p>
          <a:p>
            <a:pPr lvl="1"/>
            <a:endParaRPr lang="fr-FR" sz="2400" dirty="0"/>
          </a:p>
          <a:p>
            <a:pPr marL="742950" lvl="1" indent="-285750">
              <a:buFont typeface="Wingdings" panose="05000000000000000000" pitchFamily="2" charset="2"/>
              <a:buChar char="§"/>
            </a:pPr>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936000"/>
          </a:xfrm>
          <a:prstGeom prst="rect">
            <a:avLst/>
          </a:prstGeom>
          <a:solidFill>
            <a:schemeClr val="accent1"/>
          </a:solidFill>
        </p:spPr>
        <p:txBody>
          <a:bodyPr wrap="square" rtlCol="0">
            <a:spAutoFit/>
          </a:bodyPr>
          <a:lstStyle/>
          <a:p>
            <a:endParaRPr lang="fr-FR" dirty="0"/>
          </a:p>
        </p:txBody>
      </p:sp>
      <p:grpSp>
        <p:nvGrpSpPr>
          <p:cNvPr id="6" name="Grouper 5"/>
          <p:cNvGrpSpPr/>
          <p:nvPr/>
        </p:nvGrpSpPr>
        <p:grpSpPr>
          <a:xfrm flipH="1">
            <a:off x="7149630" y="4769112"/>
            <a:ext cx="1815629" cy="210367"/>
            <a:chOff x="755576" y="5453395"/>
            <a:chExt cx="3697705" cy="428432"/>
          </a:xfrm>
        </p:grpSpPr>
        <p:sp>
          <p:nvSpPr>
            <p:cNvPr id="7" name="ZoneTexte 6"/>
            <p:cNvSpPr txBox="1"/>
            <p:nvPr/>
          </p:nvSpPr>
          <p:spPr>
            <a:xfrm>
              <a:off x="755576" y="5661248"/>
              <a:ext cx="3697705" cy="220579"/>
            </a:xfrm>
            <a:prstGeom prst="rect">
              <a:avLst/>
            </a:prstGeom>
            <a:solidFill>
              <a:schemeClr val="accent1"/>
            </a:solidFill>
          </p:spPr>
          <p:txBody>
            <a:bodyPr wrap="square" rtlCol="0">
              <a:spAutoFit/>
            </a:bodyPr>
            <a:lstStyle/>
            <a:p>
              <a:endParaRPr lang="fr-FR" dirty="0"/>
            </a:p>
          </p:txBody>
        </p:sp>
        <p:sp>
          <p:nvSpPr>
            <p:cNvPr id="8" name="ZoneTexte 7"/>
            <p:cNvSpPr txBox="1"/>
            <p:nvPr/>
          </p:nvSpPr>
          <p:spPr>
            <a:xfrm>
              <a:off x="755577" y="5453395"/>
              <a:ext cx="253740" cy="220580"/>
            </a:xfrm>
            <a:prstGeom prst="rect">
              <a:avLst/>
            </a:prstGeom>
            <a:solidFill>
              <a:schemeClr val="accent1"/>
            </a:solidFill>
          </p:spPr>
          <p:txBody>
            <a:bodyPr wrap="square" rtlCol="0">
              <a:spAutoFit/>
            </a:bodyPr>
            <a:lstStyle/>
            <a:p>
              <a:endParaRPr lang="fr-FR" dirty="0"/>
            </a:p>
          </p:txBody>
        </p:sp>
      </p:grpSp>
      <p:pic>
        <p:nvPicPr>
          <p:cNvPr id="3" name="Image 2" descr="AcadRennesLOGO1811RAB-filBlancMrouge.eps"/>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6923" y="83505"/>
            <a:ext cx="579460" cy="828126"/>
          </a:xfrm>
          <a:prstGeom prst="rect">
            <a:avLst/>
          </a:prstGeom>
        </p:spPr>
      </p:pic>
      <p:grpSp>
        <p:nvGrpSpPr>
          <p:cNvPr id="12" name="Grouper 11"/>
          <p:cNvGrpSpPr/>
          <p:nvPr/>
        </p:nvGrpSpPr>
        <p:grpSpPr>
          <a:xfrm rot="10800000">
            <a:off x="8417212" y="196448"/>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438850" y="1525218"/>
              <a:ext cx="557031" cy="98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grpSp>
      <p:sp>
        <p:nvSpPr>
          <p:cNvPr id="10" name="ZoneTexte 9"/>
          <p:cNvSpPr txBox="1"/>
          <p:nvPr/>
        </p:nvSpPr>
        <p:spPr>
          <a:xfrm>
            <a:off x="1543050" y="368134"/>
            <a:ext cx="7115772" cy="400110"/>
          </a:xfrm>
          <a:prstGeom prst="rect">
            <a:avLst/>
          </a:prstGeom>
          <a:noFill/>
        </p:spPr>
        <p:txBody>
          <a:bodyPr wrap="square" rtlCol="0">
            <a:spAutoFit/>
          </a:bodyPr>
          <a:lstStyle/>
          <a:p>
            <a:r>
              <a:rPr lang="fr-FR" sz="2000" b="1" dirty="0">
                <a:solidFill>
                  <a:schemeClr val="bg1"/>
                </a:solidFill>
              </a:rPr>
              <a:t>L’épreuve SDGN : étude d’une thématique de gestion </a:t>
            </a:r>
            <a:endParaRPr lang="fr-FR" sz="2000" b="1" dirty="0">
              <a:solidFill>
                <a:schemeClr val="bg1"/>
              </a:solidFill>
            </a:endParaRPr>
          </a:p>
        </p:txBody>
      </p:sp>
      <p:sp>
        <p:nvSpPr>
          <p:cNvPr id="2" name="ZoneTexte 1"/>
          <p:cNvSpPr txBox="1"/>
          <p:nvPr/>
        </p:nvSpPr>
        <p:spPr>
          <a:xfrm>
            <a:off x="1008404" y="1044000"/>
            <a:ext cx="3960000" cy="396000"/>
          </a:xfrm>
          <a:prstGeom prst="rect">
            <a:avLst/>
          </a:prstGeom>
          <a:noFill/>
        </p:spPr>
        <p:txBody>
          <a:bodyPr wrap="square" rtlCol="0">
            <a:spAutoFit/>
          </a:bodyPr>
          <a:lstStyle/>
          <a:p>
            <a:pPr marL="285750" indent="-285750">
              <a:buFont typeface="Wingdings" panose="05000000000000000000" pitchFamily="2" charset="2"/>
              <a:buChar char="§"/>
            </a:pPr>
            <a:r>
              <a:rPr lang="fr-FR" b="1" dirty="0"/>
              <a:t>L’épreuve </a:t>
            </a:r>
            <a:endParaRPr lang="fr-FR" b="1" dirty="0"/>
          </a:p>
          <a:p>
            <a:pPr lvl="2"/>
            <a:endParaRPr lang="fr-FR" dirty="0"/>
          </a:p>
          <a:p>
            <a:pPr marL="1657350" lvl="3" indent="-285750">
              <a:buFont typeface="Wingdings" panose="05000000000000000000" pitchFamily="2" charset="2"/>
              <a:buChar char="§"/>
            </a:pPr>
            <a:endParaRPr lang="fr-FR" dirty="0"/>
          </a:p>
          <a:p>
            <a:pPr lvl="1"/>
            <a:endParaRPr lang="fr-FR" dirty="0"/>
          </a:p>
          <a:p>
            <a:pPr marL="742950" lvl="1" indent="-285750">
              <a:buFont typeface="Wingdings" panose="05000000000000000000" pitchFamily="2" charset="2"/>
              <a:buChar char="§"/>
            </a:pPr>
            <a:endParaRPr lang="fr-FR" dirty="0"/>
          </a:p>
        </p:txBody>
      </p:sp>
      <p:graphicFrame>
        <p:nvGraphicFramePr>
          <p:cNvPr id="5" name="Tableau 4"/>
          <p:cNvGraphicFramePr>
            <a:graphicFrameLocks noGrp="1"/>
          </p:cNvGraphicFramePr>
          <p:nvPr/>
        </p:nvGraphicFramePr>
        <p:xfrm>
          <a:off x="196923" y="1441365"/>
          <a:ext cx="8768335" cy="3279406"/>
        </p:xfrm>
        <a:graphic>
          <a:graphicData uri="http://schemas.openxmlformats.org/drawingml/2006/table">
            <a:tbl>
              <a:tblPr firstRow="1" bandRow="1">
                <a:tableStyleId>{5C22544A-7EE6-4342-B048-85BDC9FD1C3A}</a:tableStyleId>
              </a:tblPr>
              <a:tblGrid>
                <a:gridCol w="4366443"/>
                <a:gridCol w="4401892"/>
              </a:tblGrid>
              <a:tr h="370840">
                <a:tc>
                  <a:txBody>
                    <a:bodyPr/>
                    <a:lstStyle/>
                    <a:p>
                      <a:pPr algn="ctr"/>
                      <a:r>
                        <a:rPr lang="fr-FR" sz="1400" dirty="0"/>
                        <a:t>Bac</a:t>
                      </a:r>
                      <a:r>
                        <a:rPr lang="fr-FR" sz="1400" baseline="0" dirty="0"/>
                        <a:t> session 2014</a:t>
                      </a:r>
                      <a:endParaRPr lang="fr-FR" sz="1400" dirty="0"/>
                    </a:p>
                  </a:txBody>
                  <a:tcPr/>
                </a:tc>
                <a:tc>
                  <a:txBody>
                    <a:bodyPr/>
                    <a:lstStyle/>
                    <a:p>
                      <a:pPr algn="ctr"/>
                      <a:r>
                        <a:rPr lang="fr-FR" sz="1400" dirty="0"/>
                        <a:t>Bac session 2021</a:t>
                      </a:r>
                      <a:endParaRPr lang="fr-FR" sz="1400" dirty="0"/>
                    </a:p>
                  </a:txBody>
                  <a:tcPr/>
                </a:tc>
              </a:tr>
              <a:tr h="370840">
                <a:tc>
                  <a:txBody>
                    <a:bodyPr/>
                    <a:lstStyle/>
                    <a:p>
                      <a:r>
                        <a:rPr lang="fr-FR" sz="1400" dirty="0"/>
                        <a:t>Seuls</a:t>
                      </a:r>
                      <a:r>
                        <a:rPr lang="fr-FR" sz="1400" baseline="0" dirty="0"/>
                        <a:t> les points au dessus de 10 comptent </a:t>
                      </a:r>
                      <a:endParaRPr lang="fr-FR" sz="1400" dirty="0"/>
                    </a:p>
                  </a:txBody>
                  <a:tcPr/>
                </a:tc>
                <a:tc>
                  <a:txBody>
                    <a:bodyPr/>
                    <a:lstStyle/>
                    <a:p>
                      <a:r>
                        <a:rPr lang="fr-FR" sz="1400" dirty="0"/>
                        <a:t>La note compte entièrement</a:t>
                      </a:r>
                      <a:r>
                        <a:rPr lang="fr-FR" sz="1400" baseline="0" dirty="0"/>
                        <a:t> </a:t>
                      </a:r>
                      <a:r>
                        <a:rPr lang="fr-FR" sz="1400" dirty="0"/>
                        <a:t>– </a:t>
                      </a:r>
                      <a:r>
                        <a:rPr lang="fr-FR" sz="1400" dirty="0" err="1"/>
                        <a:t>coef</a:t>
                      </a:r>
                      <a:r>
                        <a:rPr lang="fr-FR" sz="1400" dirty="0"/>
                        <a:t> 5 /100</a:t>
                      </a:r>
                      <a:endParaRPr lang="fr-FR" sz="1400" dirty="0"/>
                    </a:p>
                  </a:txBody>
                  <a:tcPr/>
                </a:tc>
              </a:tr>
              <a:tr h="370840">
                <a:tc>
                  <a:txBody>
                    <a:bodyPr/>
                    <a:lstStyle/>
                    <a:p>
                      <a:r>
                        <a:rPr lang="fr-FR" sz="1400" dirty="0"/>
                        <a:t>Évaluation</a:t>
                      </a:r>
                      <a:r>
                        <a:rPr lang="fr-FR" sz="1400" baseline="0" dirty="0"/>
                        <a:t> par l’enseignant </a:t>
                      </a:r>
                      <a:endParaRPr lang="fr-FR" sz="1400" dirty="0"/>
                    </a:p>
                  </a:txBody>
                  <a:tcPr/>
                </a:tc>
                <a:tc>
                  <a:txBody>
                    <a:bodyPr/>
                    <a:lstStyle/>
                    <a:p>
                      <a:r>
                        <a:rPr lang="fr-FR" sz="1400" dirty="0"/>
                        <a:t>Évaluation par un autre professeur.</a:t>
                      </a:r>
                      <a:r>
                        <a:rPr lang="fr-FR" sz="1400" baseline="0" dirty="0"/>
                        <a:t> Il suffit qu’il n’ait pas l’élève en SDGN.</a:t>
                      </a:r>
                      <a:r>
                        <a:rPr lang="fr-FR" sz="1400" dirty="0"/>
                        <a:t> </a:t>
                      </a:r>
                      <a:endParaRPr lang="fr-FR" sz="1400" dirty="0"/>
                    </a:p>
                  </a:txBody>
                  <a:tcPr/>
                </a:tc>
              </a:tr>
              <a:tr h="370840">
                <a:tc>
                  <a:txBody>
                    <a:bodyPr/>
                    <a:lstStyle/>
                    <a:p>
                      <a:r>
                        <a:rPr lang="fr-FR" sz="1400" dirty="0"/>
                        <a:t>Évaluation</a:t>
                      </a:r>
                      <a:r>
                        <a:rPr lang="fr-FR" sz="1400" baseline="0" dirty="0"/>
                        <a:t> en 2 temps : conduite de l’étude (14 pts) , présentation orale (6pts)</a:t>
                      </a:r>
                      <a:endParaRPr lang="fr-FR" sz="1400" baseline="0" dirty="0"/>
                    </a:p>
                  </a:txBody>
                  <a:tcPr/>
                </a:tc>
                <a:tc>
                  <a:txBody>
                    <a:bodyPr/>
                    <a:lstStyle/>
                    <a:p>
                      <a:r>
                        <a:rPr lang="fr-FR" sz="1400" dirty="0"/>
                        <a:t>Evaluation</a:t>
                      </a:r>
                      <a:r>
                        <a:rPr lang="fr-FR" sz="1400" baseline="0" dirty="0"/>
                        <a:t> en 1 temps </a:t>
                      </a:r>
                      <a:endParaRPr lang="fr-FR" sz="1400" dirty="0"/>
                    </a:p>
                  </a:txBody>
                  <a:tcPr/>
                </a:tc>
              </a:tr>
              <a:tr h="612406">
                <a:tc>
                  <a:txBody>
                    <a:bodyPr/>
                    <a:lstStyle/>
                    <a:p>
                      <a:r>
                        <a:rPr lang="fr-FR" sz="1400" baseline="0" dirty="0"/>
                        <a:t>Période d’évaluation filée pour la conduite et arrêtée pour l’oral ( saisie des notes mi-mai en 2019)</a:t>
                      </a:r>
                      <a:endParaRPr lang="fr-FR" sz="1400" baseline="0" dirty="0"/>
                    </a:p>
                  </a:txBody>
                  <a:tcPr/>
                </a:tc>
                <a:tc>
                  <a:txBody>
                    <a:bodyPr/>
                    <a:lstStyle/>
                    <a:p>
                      <a:r>
                        <a:rPr lang="fr-FR" sz="1400" dirty="0"/>
                        <a:t>Période d’évaluation</a:t>
                      </a:r>
                      <a:r>
                        <a:rPr lang="fr-FR" sz="1400" baseline="0" dirty="0"/>
                        <a:t> arrêtée</a:t>
                      </a:r>
                      <a:endParaRPr lang="fr-FR" sz="1400" dirty="0"/>
                    </a:p>
                  </a:txBody>
                  <a:tcPr/>
                </a:tc>
              </a:tr>
              <a:tr h="370840">
                <a:tc>
                  <a:txBody>
                    <a:bodyPr/>
                    <a:lstStyle/>
                    <a:p>
                      <a:r>
                        <a:rPr lang="fr-FR" sz="1400" baseline="0" dirty="0"/>
                        <a:t>Le candidat</a:t>
                      </a:r>
                      <a:r>
                        <a:rPr lang="fr-FR" sz="1400" b="1" baseline="0" dirty="0">
                          <a:solidFill>
                            <a:srgbClr val="7030A0"/>
                          </a:solidFill>
                        </a:rPr>
                        <a:t> peut </a:t>
                      </a:r>
                      <a:r>
                        <a:rPr lang="fr-FR" sz="1400" baseline="0" dirty="0"/>
                        <a:t>appuyer sa présentation sur des documents numériques </a:t>
                      </a:r>
                      <a:endParaRPr lang="fr-FR" sz="1400" baseline="0" dirty="0"/>
                    </a:p>
                  </a:txBody>
                  <a:tcPr/>
                </a:tc>
                <a:tc>
                  <a:txBody>
                    <a:bodyPr/>
                    <a:lstStyle/>
                    <a:p>
                      <a:pPr marL="0" indent="0">
                        <a:buFontTx/>
                        <a:buNone/>
                      </a:pPr>
                      <a:r>
                        <a:rPr lang="fr-FR" sz="1400" dirty="0"/>
                        <a:t>Environnement numérique </a:t>
                      </a:r>
                      <a:r>
                        <a:rPr lang="fr-FR" sz="1400" b="1" dirty="0">
                          <a:solidFill>
                            <a:srgbClr val="7030A0"/>
                          </a:solidFill>
                        </a:rPr>
                        <a:t>requis  </a:t>
                      </a:r>
                      <a:r>
                        <a:rPr lang="fr-FR" sz="1400" dirty="0"/>
                        <a:t>pour la réalisation </a:t>
                      </a:r>
                      <a:r>
                        <a:rPr lang="fr-FR" sz="1400" b="1" dirty="0"/>
                        <a:t>et</a:t>
                      </a:r>
                      <a:r>
                        <a:rPr lang="fr-FR" sz="1400" dirty="0"/>
                        <a:t> la présentation </a:t>
                      </a:r>
                      <a:endParaRPr lang="fr-FR" sz="1400" dirty="0"/>
                    </a:p>
                  </a:txBody>
                  <a:tcPr/>
                </a:tc>
              </a:tr>
              <a:tr h="370840">
                <a:tc>
                  <a:txBody>
                    <a:bodyPr/>
                    <a:lstStyle/>
                    <a:p>
                      <a:r>
                        <a:rPr lang="fr-FR" sz="1400" baseline="0" dirty="0"/>
                        <a:t>Grille établie sur 8 critères  (5 /conduite + 3/présentation) </a:t>
                      </a:r>
                      <a:endParaRPr lang="fr-FR" sz="1400" baseline="0" dirty="0"/>
                    </a:p>
                  </a:txBody>
                  <a:tcPr/>
                </a:tc>
                <a:tc>
                  <a:txBody>
                    <a:bodyPr/>
                    <a:lstStyle/>
                    <a:p>
                      <a:pPr marL="0" indent="0">
                        <a:buFontTx/>
                        <a:buNone/>
                      </a:pPr>
                      <a:r>
                        <a:rPr lang="fr-FR" sz="1400" dirty="0"/>
                        <a:t>Grille établie sur</a:t>
                      </a:r>
                      <a:r>
                        <a:rPr lang="fr-FR" sz="1400" baseline="0" dirty="0"/>
                        <a:t> 7 critères </a:t>
                      </a:r>
                      <a:endParaRPr lang="fr-FR"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936000"/>
          </a:xfrm>
          <a:prstGeom prst="rect">
            <a:avLst/>
          </a:prstGeom>
          <a:solidFill>
            <a:schemeClr val="accent1"/>
          </a:solidFill>
        </p:spPr>
        <p:txBody>
          <a:bodyPr wrap="square" rtlCol="0">
            <a:spAutoFit/>
          </a:bodyPr>
          <a:lstStyle/>
          <a:p>
            <a:endParaRPr lang="fr-FR" dirty="0"/>
          </a:p>
        </p:txBody>
      </p:sp>
      <p:grpSp>
        <p:nvGrpSpPr>
          <p:cNvPr id="6" name="Grouper 5"/>
          <p:cNvGrpSpPr/>
          <p:nvPr/>
        </p:nvGrpSpPr>
        <p:grpSpPr>
          <a:xfrm flipH="1">
            <a:off x="7149630" y="4769112"/>
            <a:ext cx="1815629" cy="210367"/>
            <a:chOff x="755576" y="5453395"/>
            <a:chExt cx="3697705" cy="428432"/>
          </a:xfrm>
        </p:grpSpPr>
        <p:sp>
          <p:nvSpPr>
            <p:cNvPr id="7" name="ZoneTexte 6"/>
            <p:cNvSpPr txBox="1"/>
            <p:nvPr/>
          </p:nvSpPr>
          <p:spPr>
            <a:xfrm>
              <a:off x="755576" y="5661248"/>
              <a:ext cx="3697705" cy="220579"/>
            </a:xfrm>
            <a:prstGeom prst="rect">
              <a:avLst/>
            </a:prstGeom>
            <a:solidFill>
              <a:schemeClr val="accent1"/>
            </a:solidFill>
          </p:spPr>
          <p:txBody>
            <a:bodyPr wrap="square" rtlCol="0">
              <a:spAutoFit/>
            </a:bodyPr>
            <a:lstStyle/>
            <a:p>
              <a:endParaRPr lang="fr-FR" dirty="0"/>
            </a:p>
          </p:txBody>
        </p:sp>
        <p:sp>
          <p:nvSpPr>
            <p:cNvPr id="8" name="ZoneTexte 7"/>
            <p:cNvSpPr txBox="1"/>
            <p:nvPr/>
          </p:nvSpPr>
          <p:spPr>
            <a:xfrm>
              <a:off x="755577" y="5453395"/>
              <a:ext cx="253740" cy="220580"/>
            </a:xfrm>
            <a:prstGeom prst="rect">
              <a:avLst/>
            </a:prstGeom>
            <a:solidFill>
              <a:schemeClr val="accent1"/>
            </a:solidFill>
          </p:spPr>
          <p:txBody>
            <a:bodyPr wrap="square" rtlCol="0">
              <a:spAutoFit/>
            </a:bodyPr>
            <a:lstStyle/>
            <a:p>
              <a:endParaRPr lang="fr-FR" dirty="0"/>
            </a:p>
          </p:txBody>
        </p:sp>
      </p:grpSp>
      <p:pic>
        <p:nvPicPr>
          <p:cNvPr id="3" name="Image 2" descr="AcadRennesLOGO1811RAB-filBlancMrouge.eps"/>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6923" y="83505"/>
            <a:ext cx="579460" cy="828126"/>
          </a:xfrm>
          <a:prstGeom prst="rect">
            <a:avLst/>
          </a:prstGeom>
        </p:spPr>
      </p:pic>
      <p:grpSp>
        <p:nvGrpSpPr>
          <p:cNvPr id="12" name="Grouper 11"/>
          <p:cNvGrpSpPr/>
          <p:nvPr/>
        </p:nvGrpSpPr>
        <p:grpSpPr>
          <a:xfrm rot="10800000">
            <a:off x="8417212" y="196448"/>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438850" y="1525218"/>
              <a:ext cx="557031" cy="98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solidFill>
              </a:endParaRPr>
            </a:p>
          </p:txBody>
        </p:sp>
      </p:grpSp>
      <p:sp>
        <p:nvSpPr>
          <p:cNvPr id="10" name="ZoneTexte 9"/>
          <p:cNvSpPr txBox="1"/>
          <p:nvPr/>
        </p:nvSpPr>
        <p:spPr>
          <a:xfrm>
            <a:off x="1543050" y="368134"/>
            <a:ext cx="7115772" cy="400110"/>
          </a:xfrm>
          <a:prstGeom prst="rect">
            <a:avLst/>
          </a:prstGeom>
          <a:noFill/>
        </p:spPr>
        <p:txBody>
          <a:bodyPr wrap="square" rtlCol="0">
            <a:spAutoFit/>
          </a:bodyPr>
          <a:lstStyle/>
          <a:p>
            <a:r>
              <a:rPr lang="fr-FR" sz="2000" b="1" dirty="0">
                <a:solidFill>
                  <a:schemeClr val="bg1"/>
                </a:solidFill>
              </a:rPr>
              <a:t>L’épreuve SDGN : étude d’une thématique de gestion </a:t>
            </a:r>
            <a:endParaRPr lang="fr-FR" sz="2000" b="1" dirty="0">
              <a:solidFill>
                <a:schemeClr val="bg1"/>
              </a:solidFill>
            </a:endParaRPr>
          </a:p>
        </p:txBody>
      </p:sp>
      <p:sp>
        <p:nvSpPr>
          <p:cNvPr id="2" name="ZoneTexte 1"/>
          <p:cNvSpPr txBox="1"/>
          <p:nvPr/>
        </p:nvSpPr>
        <p:spPr>
          <a:xfrm>
            <a:off x="1008404" y="972000"/>
            <a:ext cx="3520867" cy="360000"/>
          </a:xfrm>
          <a:prstGeom prst="rect">
            <a:avLst/>
          </a:prstGeom>
          <a:noFill/>
        </p:spPr>
        <p:txBody>
          <a:bodyPr wrap="square" rtlCol="0">
            <a:spAutoFit/>
          </a:bodyPr>
          <a:lstStyle/>
          <a:p>
            <a:pPr marL="285750" indent="-285750">
              <a:buFont typeface="Wingdings" panose="05000000000000000000" pitchFamily="2" charset="2"/>
              <a:buChar char="§"/>
            </a:pPr>
            <a:r>
              <a:rPr lang="fr-FR" b="1" dirty="0"/>
              <a:t>La grille support de l’évaluation </a:t>
            </a:r>
            <a:endParaRPr lang="fr-FR" b="1" dirty="0"/>
          </a:p>
          <a:p>
            <a:pPr lvl="1"/>
            <a:endParaRPr lang="fr-FR" dirty="0"/>
          </a:p>
          <a:p>
            <a:pPr marL="1657350" lvl="3" indent="-285750">
              <a:buFont typeface="Wingdings" panose="05000000000000000000" pitchFamily="2" charset="2"/>
              <a:buChar char="§"/>
            </a:pPr>
            <a:endParaRPr lang="fr-FR" dirty="0"/>
          </a:p>
          <a:p>
            <a:pPr lvl="1"/>
            <a:endParaRPr lang="fr-FR" dirty="0"/>
          </a:p>
          <a:p>
            <a:pPr marL="742950" lvl="1" indent="-285750">
              <a:buFont typeface="Wingdings" panose="05000000000000000000" pitchFamily="2" charset="2"/>
              <a:buChar char="§"/>
            </a:pPr>
            <a:endParaRPr lang="fr-FR" dirty="0"/>
          </a:p>
        </p:txBody>
      </p:sp>
      <p:pic>
        <p:nvPicPr>
          <p:cNvPr id="5" name="Image 4"/>
          <p:cNvPicPr>
            <a:picLocks noChangeAspect="1"/>
          </p:cNvPicPr>
          <p:nvPr/>
        </p:nvPicPr>
        <p:blipFill>
          <a:blip r:embed="rId2"/>
          <a:stretch>
            <a:fillRect/>
          </a:stretch>
        </p:blipFill>
        <p:spPr>
          <a:xfrm>
            <a:off x="303615" y="1260000"/>
            <a:ext cx="3704363" cy="3879569"/>
          </a:xfrm>
          <a:prstGeom prst="rect">
            <a:avLst/>
          </a:prstGeom>
        </p:spPr>
      </p:pic>
      <p:sp>
        <p:nvSpPr>
          <p:cNvPr id="9" name="ZoneTexte 8"/>
          <p:cNvSpPr txBox="1"/>
          <p:nvPr/>
        </p:nvSpPr>
        <p:spPr>
          <a:xfrm>
            <a:off x="4213077" y="2432479"/>
            <a:ext cx="3102123" cy="1354217"/>
          </a:xfrm>
          <a:prstGeom prst="rect">
            <a:avLst/>
          </a:prstGeom>
          <a:noFill/>
        </p:spPr>
        <p:txBody>
          <a:bodyPr wrap="square" rtlCol="0">
            <a:spAutoFit/>
          </a:bodyPr>
          <a:lstStyle/>
          <a:p>
            <a:r>
              <a:rPr lang="fr-FR" sz="1600" dirty="0"/>
              <a:t>Évaluation par </a:t>
            </a:r>
            <a:r>
              <a:rPr lang="fr-FR" sz="1600" b="1" dirty="0">
                <a:solidFill>
                  <a:srgbClr val="7030A0"/>
                </a:solidFill>
              </a:rPr>
              <a:t>profil</a:t>
            </a:r>
            <a:endParaRPr lang="fr-FR" sz="1600" b="1" dirty="0">
              <a:solidFill>
                <a:srgbClr val="7030A0"/>
              </a:solidFill>
            </a:endParaRPr>
          </a:p>
          <a:p>
            <a:r>
              <a:rPr lang="fr-FR" sz="1600" dirty="0"/>
              <a:t>nécessité de déterminer des descripteurs de niveaux pour objectiver l’évaluation. </a:t>
            </a:r>
            <a:endParaRPr lang="fr-FR" sz="1600" dirty="0"/>
          </a:p>
          <a:p>
            <a:r>
              <a:rPr lang="fr-FR" dirty="0"/>
              <a:t> </a:t>
            </a:r>
            <a:endParaRPr lang="fr-FR" dirty="0"/>
          </a:p>
        </p:txBody>
      </p:sp>
      <p:cxnSp>
        <p:nvCxnSpPr>
          <p:cNvPr id="15" name="Connecteur droit avec flèche 14"/>
          <p:cNvCxnSpPr>
            <a:stCxn id="9" idx="1"/>
          </p:cNvCxnSpPr>
          <p:nvPr/>
        </p:nvCxnSpPr>
        <p:spPr>
          <a:xfrm flipH="1">
            <a:off x="2751747" y="3109588"/>
            <a:ext cx="1461330" cy="45620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ZoneTexte 15"/>
          <p:cNvSpPr txBox="1"/>
          <p:nvPr/>
        </p:nvSpPr>
        <p:spPr>
          <a:xfrm>
            <a:off x="4281443" y="3774964"/>
            <a:ext cx="2757092" cy="1354217"/>
          </a:xfrm>
          <a:prstGeom prst="rect">
            <a:avLst/>
          </a:prstGeom>
          <a:noFill/>
        </p:spPr>
        <p:txBody>
          <a:bodyPr wrap="square" rtlCol="0">
            <a:spAutoFit/>
          </a:bodyPr>
          <a:lstStyle/>
          <a:p>
            <a:r>
              <a:rPr lang="fr-FR" sz="1600" dirty="0"/>
              <a:t>Des critères d’évaluation permettant d’évaluer le degré d’acquisition des compétences évaluées pour l’épreuve.</a:t>
            </a:r>
            <a:endParaRPr lang="fr-FR" sz="1600" dirty="0"/>
          </a:p>
          <a:p>
            <a:endParaRPr lang="fr-FR"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4995</Words>
  <Application>WPS Presentation</Application>
  <PresentationFormat>Affichage à l'écran (16:9)</PresentationFormat>
  <Paragraphs>176</Paragraphs>
  <Slides>11</Slides>
  <Notes>10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Arial</vt:lpstr>
      <vt:lpstr>SimSun</vt:lpstr>
      <vt:lpstr>Wingdings</vt:lpstr>
      <vt:lpstr>Arial</vt:lpstr>
      <vt:lpstr>Arial Narrow</vt:lpstr>
      <vt:lpstr>Calibri</vt:lpstr>
      <vt:lpstr>Microsoft YaHei</vt:lpstr>
      <vt:lpstr/>
      <vt:lpstr>Arial Unicode MS</vt:lpstr>
      <vt:lpstr>Segoe Print</vt:lpstr>
      <vt:lpstr>Thème 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RECTORAT DE L'ACADÉMIE DE RENNES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abaillet</dc:creator>
  <cp:lastModifiedBy>Anne</cp:lastModifiedBy>
  <cp:revision>278</cp:revision>
  <cp:lastPrinted>2019-05-28T10:56:00Z</cp:lastPrinted>
  <dcterms:created xsi:type="dcterms:W3CDTF">2017-05-10T15:18:00Z</dcterms:created>
  <dcterms:modified xsi:type="dcterms:W3CDTF">2020-04-02T21:54:57Z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1033-11.2.0.9232</vt:lpwstr>
  </property>
</Properties>
</file>