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0079365" cy="7559523" type="custom"/>
  <p:notesSz cx="7559523" cy="10079365"/>
  <p:defaultTextStyle>
    <a:defPPr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_holder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740833" y="627440"/>
            <a:ext cx="8607777" cy="1262440"/>
          </a:xfrm>
          <a:prstGeom prst="rect">
            <a:avLst/>
          </a:prstGeom>
        </p:spPr>
        <p:txBody>
          <a:bodyPr/>
          <a:p>
            <a:pPr>
              <a:defRPr/>
            </a:pPr>
            <a:endParaRPr/>
          </a:p>
        </p:txBody>
      </p:sp>
      <p:sp>
        <p:nvSpPr>
          <p:cNvPr id="5" name="" hidden="0"/>
          <p:cNvSpPr>
            <a:spLocks noAdjustHandles="0" noChangeArrowheads="0"/>
          </p:cNvSpPr>
          <p:nvPr isPhoto="0" userDrawn="0">
            <p:ph type="dt" sz="half" idx="1" hasCustomPrompt="0"/>
          </p:nvPr>
        </p:nvSpPr>
        <p:spPr bwMode="auto"/>
        <p:txBody>
          <a:bodyPr/>
          <a:lstStyle/>
          <a:p>
            <a:pPr>
              <a:defRPr/>
            </a:pPr>
            <a:fld id="{1D1B89AE-8D35-4BB5-B492-6D9BE4F23A39}" type="datetime1">
              <a:rPr/>
              <a:t/>
            </a:fld>
            <a:endParaRPr/>
          </a:p>
        </p:txBody>
      </p:sp>
      <p:sp>
        <p:nvSpPr>
          <p:cNvPr id="6" name="" hidden="0"/>
          <p:cNvSpPr>
            <a:spLocks noAdjustHandles="0" noChangeArrowheads="0"/>
          </p:cNvSpPr>
          <p:nvPr isPhoto="0" userDrawn="0">
            <p:ph type="ftr" sz="quarter" idx="2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" hidden="0"/>
          <p:cNvSpPr>
            <a:spLocks noAdjustHandles="0" noChangeArrowheads="0"/>
          </p:cNvSpPr>
          <p:nvPr isPhoto="0" userDrawn="0">
            <p:ph type="sldNum" sz="quarter" idx="3" hasCustomPrompt="0"/>
          </p:nvPr>
        </p:nvSpPr>
        <p:spPr bwMode="auto"/>
        <p:txBody>
          <a:bodyPr/>
          <a:lstStyle/>
          <a:p>
            <a:pPr>
              <a:defRPr/>
            </a:pPr>
            <a:fld id="{5CC2A059-B141-45A7-B910-B096D6D06820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_holder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740833" y="627440"/>
            <a:ext cx="8607777" cy="6236607"/>
          </a:xfrm>
          <a:prstGeom prst="rect">
            <a:avLst/>
          </a:prstGeom>
        </p:spPr>
        <p:txBody>
          <a:bodyPr/>
          <a:p>
            <a:pPr>
              <a:defRPr/>
            </a:pPr>
            <a:endParaRPr/>
          </a:p>
        </p:txBody>
      </p:sp>
      <p:sp>
        <p:nvSpPr>
          <p:cNvPr id="5" name="" hidden="0"/>
          <p:cNvSpPr>
            <a:spLocks noAdjustHandles="0" noChangeArrowheads="0"/>
          </p:cNvSpPr>
          <p:nvPr isPhoto="0" userDrawn="0">
            <p:ph type="dt" sz="half" idx="1" hasCustomPrompt="0"/>
          </p:nvPr>
        </p:nvSpPr>
        <p:spPr bwMode="auto"/>
        <p:txBody>
          <a:bodyPr/>
          <a:lstStyle/>
          <a:p>
            <a:pPr>
              <a:defRPr/>
            </a:pPr>
            <a:fld id="{1D1B89AE-8D35-4BB5-B492-6D9BE4F23A39}" type="datetime1">
              <a:rPr/>
              <a:t/>
            </a:fld>
            <a:endParaRPr/>
          </a:p>
        </p:txBody>
      </p:sp>
      <p:sp>
        <p:nvSpPr>
          <p:cNvPr id="6" name="" hidden="0"/>
          <p:cNvSpPr>
            <a:spLocks noAdjustHandles="0" noChangeArrowheads="0"/>
          </p:cNvSpPr>
          <p:nvPr isPhoto="0" userDrawn="0">
            <p:ph type="ftr" sz="quarter" idx="2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" hidden="0"/>
          <p:cNvSpPr>
            <a:spLocks noAdjustHandles="0" noChangeArrowheads="0"/>
          </p:cNvSpPr>
          <p:nvPr isPhoto="0" userDrawn="0">
            <p:ph type="sldNum" sz="quarter" idx="3" hasCustomPrompt="0"/>
          </p:nvPr>
        </p:nvSpPr>
        <p:spPr bwMode="auto"/>
        <p:txBody>
          <a:bodyPr/>
          <a:lstStyle/>
          <a:p>
            <a:pPr>
              <a:defRPr/>
            </a:pPr>
            <a:fld id="{5CC2A059-B141-45A7-B910-B096D6D06820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noFill/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503968" y="301301"/>
            <a:ext cx="9071068" cy="1262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defRPr/>
            </a:pPr>
            <a:endParaRPr/>
          </a:p>
        </p:txBody>
      </p:sp>
      <p:sp>
        <p:nvSpPr>
          <p:cNvPr id="5" name="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503968" y="1768928"/>
            <a:ext cx="9071068" cy="4384523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defRPr/>
            </a:pPr>
            <a:endParaRPr/>
          </a:p>
        </p:txBody>
      </p:sp>
      <p:sp>
        <p:nvSpPr>
          <p:cNvPr id="6" name="" hidden="0"/>
          <p:cNvSpPr>
            <a:spLocks noAdjustHandles="0" noChangeArrowheads="0"/>
          </p:cNvSpPr>
          <p:nvPr isPhoto="0" userDrawn="0">
            <p:ph type="dt" sz="half" idx="1" hasCustomPrompt="0"/>
          </p:nvPr>
        </p:nvSpPr>
        <p:spPr bwMode="auto">
          <a:xfrm>
            <a:off x="503968" y="6886726"/>
            <a:ext cx="2348132" cy="52124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fld id="{1D1B89AE-8D35-4BB5-B492-6D9BE4F23A39}" type="datetime1">
              <a:rPr/>
              <a:t/>
            </a:fld>
            <a:endParaRPr/>
          </a:p>
        </p:txBody>
      </p:sp>
      <p:sp>
        <p:nvSpPr>
          <p:cNvPr id="7" name="" hidden="0"/>
          <p:cNvSpPr>
            <a:spLocks noAdjustHandles="0" noChangeArrowheads="0"/>
          </p:cNvSpPr>
          <p:nvPr isPhoto="0" userDrawn="0">
            <p:ph type="ftr" sz="quarter" idx="2" hasCustomPrompt="0"/>
          </p:nvPr>
        </p:nvSpPr>
        <p:spPr bwMode="auto">
          <a:xfrm>
            <a:off x="3447142" y="6886726"/>
            <a:ext cx="3194798" cy="52124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" name="" hidden="0"/>
          <p:cNvSpPr>
            <a:spLocks noAdjustHandles="0" noChangeArrowheads="0"/>
          </p:cNvSpPr>
          <p:nvPr isPhoto="0" userDrawn="0">
            <p:ph type="sldNum" sz="quarter" idx="3" hasCustomPrompt="0"/>
          </p:nvPr>
        </p:nvSpPr>
        <p:spPr bwMode="auto">
          <a:xfrm>
            <a:off x="7226904" y="6886726"/>
            <a:ext cx="2348132" cy="52124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fld id="{5CC2A059-B141-45A7-B910-B096D6D06820}" type="slidenum">
              <a:rPr/>
              <a:t/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</p:sldLayoutIdLst>
  <p:hf dt="1" ftr="1" hdr="1" sldNum="1"/>
  <p:txStyles>
    <p:titleStyle/>
    <p:bodyStyle/>
    <p:otherStyle/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quoidansmonassiette.fr/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adigitale.dev/digiview/#/v/649a96326603c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1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/>
          <p:nvPr isPhoto="0" userDrawn="0"/>
        </p:nvPicPr>
        <p:blipFill>
          <a:blip r:embed="rId2">
            <a:alphaModFix amt="100000"/>
            <a:lum bright="0" contrast="0"/>
          </a:blip>
          <a:stretch/>
        </p:blipFill>
        <p:spPr bwMode="auto">
          <a:xfrm>
            <a:off x="1970875" y="1079931"/>
            <a:ext cx="6137613" cy="5939625"/>
          </a:xfrm>
          <a:prstGeom prst="rect">
            <a:avLst/>
          </a:prstGeom>
          <a:ln>
            <a:noFill/>
          </a:ln>
        </p:spPr>
      </p:pic>
      <p:sp>
        <p:nvSpPr>
          <p:cNvPr id="5" name="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503968" y="144710"/>
            <a:ext cx="9071068" cy="91182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defRPr/>
            </a:pPr>
            <a:r>
              <a:rPr sz="3200" u="none">
                <a:latin typeface="Arial"/>
                <a:ea typeface="Andale Sans UI"/>
                <a:cs typeface="Tahoma"/>
              </a:rPr>
              <a:t>Faut-il manger du chocolat</a:t>
            </a:r>
            <a:br>
              <a:rPr sz="3200" u="none">
                <a:latin typeface="Arial"/>
                <a:ea typeface="Andale Sans UI"/>
                <a:cs typeface="Tahoma"/>
              </a:rPr>
            </a:br>
            <a:r>
              <a:rPr sz="3200" u="none">
                <a:latin typeface="Arial"/>
                <a:ea typeface="Andale Sans UI"/>
                <a:cs typeface="Tahoma"/>
              </a:rPr>
              <a:t>pour avoir un prix Nobel ?</a:t>
            </a:r>
            <a:endParaRPr/>
          </a:p>
        </p:txBody>
      </p:sp>
      <p:pic>
        <p:nvPicPr>
          <p:cNvPr id="6" name="" hidden="0"/>
          <p:cNvPicPr/>
          <p:nvPr isPhoto="0" userDrawn="0"/>
        </p:nvPicPr>
        <p:blipFill>
          <a:blip r:embed="rId3">
            <a:alphaModFix amt="100000"/>
            <a:lum bright="0" contrast="0"/>
          </a:blip>
          <a:stretch/>
        </p:blipFill>
        <p:spPr bwMode="auto">
          <a:xfrm>
            <a:off x="1439909" y="7019557"/>
            <a:ext cx="7199546" cy="46437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2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503968" y="301301"/>
            <a:ext cx="9071068" cy="645619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sz="4400" u="none">
                <a:latin typeface="Arial"/>
                <a:ea typeface="Andale Sans UI"/>
                <a:cs typeface="Tahoma"/>
              </a:rPr>
              <a:t>Le pays en tête</a:t>
            </a:r>
            <a:endParaRPr/>
          </a:p>
          <a:p>
            <a:pPr marL="0" marR="0" indent="0" algn="ctr">
              <a:spcBef>
                <a:spcPts val="0"/>
              </a:spcBef>
              <a:spcAft>
                <a:spcPts val="1440"/>
              </a:spcAft>
              <a:defRPr/>
            </a:pPr>
            <a:r>
              <a:rPr sz="4400" u="none">
                <a:latin typeface="Arial"/>
                <a:ea typeface="Andale Sans UI"/>
                <a:cs typeface="Tahoma"/>
              </a:rPr>
              <a:t>avec le plus grand nombre de lauréats du prix Nobel pour 10 millions d’habitants et la plus forte consommation de chocolat par habitant est la Suisse.</a:t>
            </a:r>
            <a:endParaRPr/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sz="4400" u="none">
                <a:latin typeface="Arial"/>
                <a:ea typeface="Andale Sans UI"/>
                <a:cs typeface="Tahoma"/>
              </a:rPr>
              <a:t>La Suède arrive ensuite en 2</a:t>
            </a:r>
            <a:r>
              <a:rPr sz="2550" u="none" baseline="30000">
                <a:latin typeface="Arial"/>
                <a:ea typeface="Andale Sans UI"/>
                <a:cs typeface="Tahoma"/>
              </a:rPr>
              <a:t>ème</a:t>
            </a:r>
            <a:r>
              <a:rPr sz="4400" u="none">
                <a:latin typeface="Arial"/>
                <a:ea typeface="Andale Sans UI"/>
                <a:cs typeface="Tahoma"/>
              </a:rPr>
              <a:t> position puis le Danemark.</a:t>
            </a:r>
            <a:endParaRPr/>
          </a:p>
        </p:txBody>
      </p:sp>
      <p:pic>
        <p:nvPicPr>
          <p:cNvPr id="5" name="" hidden="0"/>
          <p:cNvPicPr/>
          <p:nvPr isPhoto="0" userDrawn="0"/>
        </p:nvPicPr>
        <p:blipFill>
          <a:blip r:embed="rId2">
            <a:alphaModFix amt="100000"/>
            <a:lum bright="0" contrast="0"/>
          </a:blip>
          <a:stretch/>
        </p:blipFill>
        <p:spPr bwMode="auto">
          <a:xfrm>
            <a:off x="1439909" y="7019557"/>
            <a:ext cx="7199546" cy="46437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3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503968" y="301301"/>
            <a:ext cx="9071068" cy="645619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marR="0" indent="0" algn="ctr">
              <a:defRPr/>
            </a:pPr>
            <a:r>
              <a:rPr sz="4400" u="none">
                <a:latin typeface="Arial"/>
                <a:ea typeface="Andale Sans UI"/>
                <a:cs typeface="Tahoma"/>
              </a:rPr>
              <a:t>La Suède apparaît comme</a:t>
            </a:r>
            <a:endParaRPr/>
          </a:p>
          <a:p>
            <a:pPr marL="0" marR="0" indent="0" algn="ctr">
              <a:defRPr/>
            </a:pPr>
            <a:r>
              <a:rPr sz="4400" u="none">
                <a:latin typeface="Arial"/>
                <a:ea typeface="Andale Sans UI"/>
                <a:cs typeface="Tahoma"/>
              </a:rPr>
              <a:t>un point en dehors avec un nombre élevé de lauréats et une consommation de chocolat plus faible qu’attendue.</a:t>
            </a:r>
            <a:endParaRPr/>
          </a:p>
        </p:txBody>
      </p:sp>
      <p:pic>
        <p:nvPicPr>
          <p:cNvPr id="5" name="" hidden="0"/>
          <p:cNvPicPr/>
          <p:nvPr isPhoto="0" userDrawn="0"/>
        </p:nvPicPr>
        <p:blipFill>
          <a:blip r:embed="rId2">
            <a:alphaModFix amt="100000"/>
            <a:lum bright="0" contrast="0"/>
          </a:blip>
          <a:stretch/>
        </p:blipFill>
        <p:spPr bwMode="auto">
          <a:xfrm>
            <a:off x="1439909" y="7019557"/>
            <a:ext cx="7199546" cy="46437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4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503968" y="301301"/>
            <a:ext cx="9071068" cy="645619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marR="0" indent="0" algn="ctr">
              <a:spcBef>
                <a:spcPts val="0"/>
              </a:spcBef>
              <a:spcAft>
                <a:spcPts val="1440"/>
              </a:spcAft>
              <a:defRPr/>
            </a:pPr>
            <a:r>
              <a:rPr sz="4400" u="none">
                <a:latin typeface="Arial"/>
                <a:ea typeface="Andale Sans UI"/>
                <a:cs typeface="Tahoma"/>
              </a:rPr>
              <a:t>Le Dr Franz H. Messerli, qui a publié cette note, s’amuse en disant que le comité des Prix Nobel doit être biaisé et avoir une préférence patriotique !</a:t>
            </a:r>
            <a:endParaRPr/>
          </a:p>
          <a:p>
            <a:pPr marL="0" marR="0" indent="0" algn="ctr">
              <a:defRPr/>
            </a:pPr>
            <a:r>
              <a:rPr sz="4400" u="none">
                <a:latin typeface="Arial"/>
                <a:ea typeface="Andale Sans UI"/>
                <a:cs typeface="Tahoma"/>
              </a:rPr>
              <a:t>Voici un bon exemple comique de comment on peut raconter n’importe quoi avec des simples corrélations.</a:t>
            </a:r>
            <a:endParaRPr/>
          </a:p>
          <a:p>
            <a:pPr marL="0" marR="0" indent="0" algn="ctr">
              <a:defRPr/>
            </a:pPr>
            <a:r>
              <a:rPr sz="2200" u="sng">
                <a:latin typeface="Arial"/>
                <a:ea typeface="Andale Sans UI"/>
                <a:cs typeface="Tahoma"/>
                <a:hlinkClick r:id="rId2" tooltip="https://quoidansmonassiette.fr/"/>
              </a:rPr>
              <a:t>https://quoidansmonassiette.fr</a:t>
            </a:r>
            <a:endParaRPr/>
          </a:p>
        </p:txBody>
      </p:sp>
      <p:pic>
        <p:nvPicPr>
          <p:cNvPr id="5" name="" hidden="0"/>
          <p:cNvPicPr/>
          <p:nvPr isPhoto="0" userDrawn="0"/>
        </p:nvPicPr>
        <p:blipFill>
          <a:blip r:embed="rId3">
            <a:alphaModFix amt="100000"/>
            <a:lum bright="0" contrast="0"/>
          </a:blip>
          <a:stretch/>
        </p:blipFill>
        <p:spPr bwMode="auto">
          <a:xfrm>
            <a:off x="1439909" y="7019557"/>
            <a:ext cx="7199546" cy="46437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5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503968" y="301301"/>
            <a:ext cx="9071068" cy="645619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marR="0" indent="0" algn="ctr">
              <a:defRPr/>
            </a:pPr>
            <a:r>
              <a:rPr sz="3200" u="sng">
                <a:latin typeface="Arial"/>
                <a:ea typeface="Andale Sans UI"/>
                <a:cs typeface="Tahoma"/>
                <a:hlinkClick r:id="rId2" tooltip="https://ladigitale.dev/digiview/#/v/649a96326603c"/>
              </a:rPr>
              <a:t>Chocolat, corrélation et moustache de chat</a:t>
            </a:r>
            <a:endParaRPr/>
          </a:p>
        </p:txBody>
      </p:sp>
      <p:pic>
        <p:nvPicPr>
          <p:cNvPr id="5" name="" hidden="0"/>
          <p:cNvPicPr/>
          <p:nvPr isPhoto="0" userDrawn="0"/>
        </p:nvPicPr>
        <p:blipFill>
          <a:blip r:embed="rId3">
            <a:alphaModFix amt="100000"/>
            <a:lum bright="0" contrast="0"/>
          </a:blip>
          <a:stretch/>
        </p:blipFill>
        <p:spPr bwMode="auto">
          <a:xfrm>
            <a:off x="1439909" y="7019557"/>
            <a:ext cx="7199546" cy="46437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Default">
  <a:themeElements>
    <a:clrScheme name="Defaul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satMod val="103000"/>
                <a:tint val="94000"/>
              </a:schemeClr>
            </a:gs>
            <a:gs pos="50000">
              <a:schemeClr val="phClr">
                <a:lumMod val="100000"/>
                <a:satMod val="110000"/>
                <a:shade val="100000"/>
              </a:schemeClr>
            </a:gs>
            <a:gs pos="100000">
              <a:schemeClr val="phClr">
                <a:lumMod val="120000"/>
                <a:satMod val="99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miter lim="800000"/>
        </a:ln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lumMod val="102000"/>
                <a:satMod val="150000"/>
                <a:tint val="93000"/>
                <a:shade val="98000"/>
              </a:schemeClr>
            </a:gs>
            <a:gs pos="50000">
              <a:schemeClr val="phClr">
                <a:lumMod val="103000"/>
                <a:satMod val="130000"/>
                <a:tint val="98000"/>
                <a:shade val="90000"/>
              </a:schemeClr>
            </a:gs>
            <a:gs pos="100000">
              <a:schemeClr val="phClr">
                <a:satMod val="120000"/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ONLYOFFICE/5.6.5.3</Application>
  <DocSecurity>0</DocSecurity>
  <PresentationFormat/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Marie Travers</cp:lastModifiedBy>
  <cp:revision>2</cp:revision>
  <dcterms:modified xsi:type="dcterms:W3CDTF">2023-06-27T07:56:58Z</dcterms:modified>
  <cp:category/>
  <cp:contentStatus/>
  <cp:version/>
</cp:coreProperties>
</file>