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3" r:id="rId4"/>
  </p:sldMasterIdLst>
  <p:notesMasterIdLst>
    <p:notesMasterId r:id="rId24"/>
  </p:notesMasterIdLst>
  <p:sldIdLst>
    <p:sldId id="334" r:id="rId5"/>
    <p:sldId id="346" r:id="rId6"/>
    <p:sldId id="347" r:id="rId7"/>
    <p:sldId id="348" r:id="rId8"/>
    <p:sldId id="353" r:id="rId9"/>
    <p:sldId id="352" r:id="rId10"/>
    <p:sldId id="357" r:id="rId11"/>
    <p:sldId id="358" r:id="rId12"/>
    <p:sldId id="354" r:id="rId13"/>
    <p:sldId id="351" r:id="rId14"/>
    <p:sldId id="356" r:id="rId15"/>
    <p:sldId id="362" r:id="rId16"/>
    <p:sldId id="350" r:id="rId17"/>
    <p:sldId id="349" r:id="rId18"/>
    <p:sldId id="355" r:id="rId19"/>
    <p:sldId id="359" r:id="rId20"/>
    <p:sldId id="360" r:id="rId21"/>
    <p:sldId id="361" r:id="rId22"/>
    <p:sldId id="333" r:id="rId23"/>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D45C"/>
    <a:srgbClr val="067F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39" autoAdjust="0"/>
    <p:restoredTop sz="86232" autoAdjust="0"/>
  </p:normalViewPr>
  <p:slideViewPr>
    <p:cSldViewPr showGuides="1">
      <p:cViewPr>
        <p:scale>
          <a:sx n="100" d="100"/>
          <a:sy n="100" d="100"/>
        </p:scale>
        <p:origin x="270" y="-72"/>
      </p:cViewPr>
      <p:guideLst>
        <p:guide orient="horz" pos="1620"/>
        <p:guide orient="horz" pos="191"/>
        <p:guide orient="horz" pos="854"/>
        <p:guide orient="horz" pos="821"/>
        <p:guide orient="horz" pos="3049"/>
        <p:guide orient="horz" pos="3151"/>
        <p:guide pos="2880"/>
        <p:guide pos="476"/>
        <p:guide pos="5193"/>
        <p:guide pos="5465"/>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84FFEB-DD16-4B9C-BE1E-305D8E4EA8ED}" type="doc">
      <dgm:prSet loTypeId="urn:microsoft.com/office/officeart/2005/8/layout/cycle3" loCatId="cycle" qsTypeId="urn:microsoft.com/office/officeart/2005/8/quickstyle/simple1" qsCatId="simple" csTypeId="urn:microsoft.com/office/officeart/2005/8/colors/accent2_3" csCatId="accent2" phldr="1"/>
      <dgm:spPr/>
      <dgm:t>
        <a:bodyPr/>
        <a:lstStyle/>
        <a:p>
          <a:endParaRPr lang="fr-FR"/>
        </a:p>
      </dgm:t>
    </dgm:pt>
    <dgm:pt modelId="{A645FD62-1C4C-44FF-AF3E-1254A48772E3}">
      <dgm:prSet phldrT="[Texte]"/>
      <dgm:spPr/>
      <dgm:t>
        <a:bodyPr/>
        <a:lstStyle/>
        <a:p>
          <a:r>
            <a:rPr lang="fr-FR" dirty="0" smtClean="0"/>
            <a:t>Compétences et parcours scolaires</a:t>
          </a:r>
          <a:endParaRPr lang="fr-FR" dirty="0"/>
        </a:p>
      </dgm:t>
    </dgm:pt>
    <dgm:pt modelId="{8ECF4FE5-D838-4EA2-ACA3-521B57F2931B}" type="parTrans" cxnId="{6956070C-E4C2-480A-ADEF-EB5FA013AF37}">
      <dgm:prSet/>
      <dgm:spPr/>
      <dgm:t>
        <a:bodyPr/>
        <a:lstStyle/>
        <a:p>
          <a:endParaRPr lang="fr-FR"/>
        </a:p>
      </dgm:t>
    </dgm:pt>
    <dgm:pt modelId="{45D471ED-06F4-49E4-8077-4119424448C5}" type="sibTrans" cxnId="{6956070C-E4C2-480A-ADEF-EB5FA013AF37}">
      <dgm:prSet/>
      <dgm:spPr/>
      <dgm:t>
        <a:bodyPr/>
        <a:lstStyle/>
        <a:p>
          <a:endParaRPr lang="fr-FR"/>
        </a:p>
      </dgm:t>
    </dgm:pt>
    <dgm:pt modelId="{E4FCFA59-9AAF-4EB1-83E2-D88DE1BDAB6C}">
      <dgm:prSet phldrT="[Texte]"/>
      <dgm:spPr/>
      <dgm:t>
        <a:bodyPr/>
        <a:lstStyle/>
        <a:p>
          <a:r>
            <a:rPr lang="fr-FR" dirty="0" smtClean="0"/>
            <a:t>De nouvelles compétences ?</a:t>
          </a:r>
          <a:endParaRPr lang="fr-FR" dirty="0"/>
        </a:p>
      </dgm:t>
    </dgm:pt>
    <dgm:pt modelId="{55E15EE3-76BB-40E9-A763-64F45947111F}" type="parTrans" cxnId="{ACE49417-38EB-48F4-8C70-53D0D8BE91A5}">
      <dgm:prSet/>
      <dgm:spPr/>
      <dgm:t>
        <a:bodyPr/>
        <a:lstStyle/>
        <a:p>
          <a:endParaRPr lang="fr-FR"/>
        </a:p>
      </dgm:t>
    </dgm:pt>
    <dgm:pt modelId="{87FAB420-58BA-4171-86E3-66D755A2850B}" type="sibTrans" cxnId="{ACE49417-38EB-48F4-8C70-53D0D8BE91A5}">
      <dgm:prSet/>
      <dgm:spPr/>
      <dgm:t>
        <a:bodyPr/>
        <a:lstStyle/>
        <a:p>
          <a:endParaRPr lang="fr-FR"/>
        </a:p>
      </dgm:t>
    </dgm:pt>
    <dgm:pt modelId="{185131C2-EEDB-47D0-8436-39DFE11004A7}">
      <dgm:prSet phldrT="[Texte]"/>
      <dgm:spPr/>
      <dgm:t>
        <a:bodyPr/>
        <a:lstStyle/>
        <a:p>
          <a:r>
            <a:rPr lang="fr-FR" dirty="0" smtClean="0"/>
            <a:t>Une digression ?</a:t>
          </a:r>
          <a:endParaRPr lang="fr-FR" dirty="0"/>
        </a:p>
      </dgm:t>
    </dgm:pt>
    <dgm:pt modelId="{D5A864D5-BE10-4A9E-99C0-60CD6B185113}" type="parTrans" cxnId="{4AF849C9-BFC2-4240-933D-02E8943FB0B9}">
      <dgm:prSet/>
      <dgm:spPr/>
      <dgm:t>
        <a:bodyPr/>
        <a:lstStyle/>
        <a:p>
          <a:endParaRPr lang="fr-FR"/>
        </a:p>
      </dgm:t>
    </dgm:pt>
    <dgm:pt modelId="{18E15960-F41E-44E8-90D8-EF20B01AD431}" type="sibTrans" cxnId="{4AF849C9-BFC2-4240-933D-02E8943FB0B9}">
      <dgm:prSet/>
      <dgm:spPr/>
      <dgm:t>
        <a:bodyPr/>
        <a:lstStyle/>
        <a:p>
          <a:endParaRPr lang="fr-FR"/>
        </a:p>
      </dgm:t>
    </dgm:pt>
    <dgm:pt modelId="{942CD71B-DF3A-4809-8D8A-D88EB9258560}">
      <dgm:prSet phldrT="[Texte]"/>
      <dgm:spPr/>
      <dgm:t>
        <a:bodyPr/>
        <a:lstStyle/>
        <a:p>
          <a:r>
            <a:rPr lang="fr-FR" dirty="0" smtClean="0"/>
            <a:t>Qui est concerné ?</a:t>
          </a:r>
          <a:endParaRPr lang="fr-FR" dirty="0"/>
        </a:p>
      </dgm:t>
    </dgm:pt>
    <dgm:pt modelId="{DC3BDA84-8472-4C98-A344-0AB467AF8C44}" type="parTrans" cxnId="{7FAE1B8B-DA17-4233-9205-B367E4788E21}">
      <dgm:prSet/>
      <dgm:spPr/>
      <dgm:t>
        <a:bodyPr/>
        <a:lstStyle/>
        <a:p>
          <a:endParaRPr lang="fr-FR"/>
        </a:p>
      </dgm:t>
    </dgm:pt>
    <dgm:pt modelId="{222546CE-286E-4F60-9043-E66BF9F87351}" type="sibTrans" cxnId="{7FAE1B8B-DA17-4233-9205-B367E4788E21}">
      <dgm:prSet/>
      <dgm:spPr/>
      <dgm:t>
        <a:bodyPr/>
        <a:lstStyle/>
        <a:p>
          <a:endParaRPr lang="fr-FR"/>
        </a:p>
      </dgm:t>
    </dgm:pt>
    <dgm:pt modelId="{705F4242-D6E0-41C3-BCFC-0E180D9D864C}" type="pres">
      <dgm:prSet presAssocID="{A084FFEB-DD16-4B9C-BE1E-305D8E4EA8ED}" presName="Name0" presStyleCnt="0">
        <dgm:presLayoutVars>
          <dgm:dir/>
          <dgm:resizeHandles val="exact"/>
        </dgm:presLayoutVars>
      </dgm:prSet>
      <dgm:spPr/>
    </dgm:pt>
    <dgm:pt modelId="{2983A15C-956C-4B0C-9320-B553A9AF1778}" type="pres">
      <dgm:prSet presAssocID="{A084FFEB-DD16-4B9C-BE1E-305D8E4EA8ED}" presName="cycle" presStyleCnt="0"/>
      <dgm:spPr/>
    </dgm:pt>
    <dgm:pt modelId="{05F4F234-5E08-471A-8912-929C336586D5}" type="pres">
      <dgm:prSet presAssocID="{A645FD62-1C4C-44FF-AF3E-1254A48772E3}" presName="nodeFirstNode" presStyleLbl="node1" presStyleIdx="0" presStyleCnt="4">
        <dgm:presLayoutVars>
          <dgm:bulletEnabled val="1"/>
        </dgm:presLayoutVars>
      </dgm:prSet>
      <dgm:spPr/>
    </dgm:pt>
    <dgm:pt modelId="{9C382F1B-5E94-41B4-8FB2-FA2FC39DF5AA}" type="pres">
      <dgm:prSet presAssocID="{45D471ED-06F4-49E4-8077-4119424448C5}" presName="sibTransFirstNode" presStyleLbl="bgShp" presStyleIdx="0" presStyleCnt="1"/>
      <dgm:spPr/>
    </dgm:pt>
    <dgm:pt modelId="{D6F251AE-1A0A-4112-A1DC-A0DC48E77692}" type="pres">
      <dgm:prSet presAssocID="{E4FCFA59-9AAF-4EB1-83E2-D88DE1BDAB6C}" presName="nodeFollowingNodes" presStyleLbl="node1" presStyleIdx="1" presStyleCnt="4">
        <dgm:presLayoutVars>
          <dgm:bulletEnabled val="1"/>
        </dgm:presLayoutVars>
      </dgm:prSet>
      <dgm:spPr/>
      <dgm:t>
        <a:bodyPr/>
        <a:lstStyle/>
        <a:p>
          <a:endParaRPr lang="fr-FR"/>
        </a:p>
      </dgm:t>
    </dgm:pt>
    <dgm:pt modelId="{E2D6B129-D68C-43B9-B303-A1225B854804}" type="pres">
      <dgm:prSet presAssocID="{185131C2-EEDB-47D0-8436-39DFE11004A7}" presName="nodeFollowingNodes" presStyleLbl="node1" presStyleIdx="2" presStyleCnt="4">
        <dgm:presLayoutVars>
          <dgm:bulletEnabled val="1"/>
        </dgm:presLayoutVars>
      </dgm:prSet>
      <dgm:spPr/>
      <dgm:t>
        <a:bodyPr/>
        <a:lstStyle/>
        <a:p>
          <a:endParaRPr lang="fr-FR"/>
        </a:p>
      </dgm:t>
    </dgm:pt>
    <dgm:pt modelId="{3E57F179-35B9-4F54-BB0E-D6B057346DA7}" type="pres">
      <dgm:prSet presAssocID="{942CD71B-DF3A-4809-8D8A-D88EB9258560}" presName="nodeFollowingNodes" presStyleLbl="node1" presStyleIdx="3" presStyleCnt="4">
        <dgm:presLayoutVars>
          <dgm:bulletEnabled val="1"/>
        </dgm:presLayoutVars>
      </dgm:prSet>
      <dgm:spPr/>
      <dgm:t>
        <a:bodyPr/>
        <a:lstStyle/>
        <a:p>
          <a:endParaRPr lang="fr-FR"/>
        </a:p>
      </dgm:t>
    </dgm:pt>
  </dgm:ptLst>
  <dgm:cxnLst>
    <dgm:cxn modelId="{AD20B713-E65C-4563-B4A9-A831CFE723F4}" type="presOf" srcId="{942CD71B-DF3A-4809-8D8A-D88EB9258560}" destId="{3E57F179-35B9-4F54-BB0E-D6B057346DA7}" srcOrd="0" destOrd="0" presId="urn:microsoft.com/office/officeart/2005/8/layout/cycle3"/>
    <dgm:cxn modelId="{24988E86-48A5-4DF4-A119-AF35CEAEC494}" type="presOf" srcId="{45D471ED-06F4-49E4-8077-4119424448C5}" destId="{9C382F1B-5E94-41B4-8FB2-FA2FC39DF5AA}" srcOrd="0" destOrd="0" presId="urn:microsoft.com/office/officeart/2005/8/layout/cycle3"/>
    <dgm:cxn modelId="{C225C7C2-E07A-4F11-9D0C-5E4228510FAC}" type="presOf" srcId="{E4FCFA59-9AAF-4EB1-83E2-D88DE1BDAB6C}" destId="{D6F251AE-1A0A-4112-A1DC-A0DC48E77692}" srcOrd="0" destOrd="0" presId="urn:microsoft.com/office/officeart/2005/8/layout/cycle3"/>
    <dgm:cxn modelId="{4AF849C9-BFC2-4240-933D-02E8943FB0B9}" srcId="{A084FFEB-DD16-4B9C-BE1E-305D8E4EA8ED}" destId="{185131C2-EEDB-47D0-8436-39DFE11004A7}" srcOrd="2" destOrd="0" parTransId="{D5A864D5-BE10-4A9E-99C0-60CD6B185113}" sibTransId="{18E15960-F41E-44E8-90D8-EF20B01AD431}"/>
    <dgm:cxn modelId="{7C2F146C-D86E-4830-A7D0-463843F9CA77}" type="presOf" srcId="{A645FD62-1C4C-44FF-AF3E-1254A48772E3}" destId="{05F4F234-5E08-471A-8912-929C336586D5}" srcOrd="0" destOrd="0" presId="urn:microsoft.com/office/officeart/2005/8/layout/cycle3"/>
    <dgm:cxn modelId="{ACE49417-38EB-48F4-8C70-53D0D8BE91A5}" srcId="{A084FFEB-DD16-4B9C-BE1E-305D8E4EA8ED}" destId="{E4FCFA59-9AAF-4EB1-83E2-D88DE1BDAB6C}" srcOrd="1" destOrd="0" parTransId="{55E15EE3-76BB-40E9-A763-64F45947111F}" sibTransId="{87FAB420-58BA-4171-86E3-66D755A2850B}"/>
    <dgm:cxn modelId="{42894CB1-B5C6-4CA2-A9E6-CF9CF59400BE}" type="presOf" srcId="{A084FFEB-DD16-4B9C-BE1E-305D8E4EA8ED}" destId="{705F4242-D6E0-41C3-BCFC-0E180D9D864C}" srcOrd="0" destOrd="0" presId="urn:microsoft.com/office/officeart/2005/8/layout/cycle3"/>
    <dgm:cxn modelId="{7FAE1B8B-DA17-4233-9205-B367E4788E21}" srcId="{A084FFEB-DD16-4B9C-BE1E-305D8E4EA8ED}" destId="{942CD71B-DF3A-4809-8D8A-D88EB9258560}" srcOrd="3" destOrd="0" parTransId="{DC3BDA84-8472-4C98-A344-0AB467AF8C44}" sibTransId="{222546CE-286E-4F60-9043-E66BF9F87351}"/>
    <dgm:cxn modelId="{6903FDD5-04E8-4BC7-A6E0-5787941C2492}" type="presOf" srcId="{185131C2-EEDB-47D0-8436-39DFE11004A7}" destId="{E2D6B129-D68C-43B9-B303-A1225B854804}" srcOrd="0" destOrd="0" presId="urn:microsoft.com/office/officeart/2005/8/layout/cycle3"/>
    <dgm:cxn modelId="{6956070C-E4C2-480A-ADEF-EB5FA013AF37}" srcId="{A084FFEB-DD16-4B9C-BE1E-305D8E4EA8ED}" destId="{A645FD62-1C4C-44FF-AF3E-1254A48772E3}" srcOrd="0" destOrd="0" parTransId="{8ECF4FE5-D838-4EA2-ACA3-521B57F2931B}" sibTransId="{45D471ED-06F4-49E4-8077-4119424448C5}"/>
    <dgm:cxn modelId="{3A1EF8D6-B80B-47B9-B1DF-9FA51085DC50}" type="presParOf" srcId="{705F4242-D6E0-41C3-BCFC-0E180D9D864C}" destId="{2983A15C-956C-4B0C-9320-B553A9AF1778}" srcOrd="0" destOrd="0" presId="urn:microsoft.com/office/officeart/2005/8/layout/cycle3"/>
    <dgm:cxn modelId="{45E9D78C-6F93-4ECC-A9BB-C19A76950D9D}" type="presParOf" srcId="{2983A15C-956C-4B0C-9320-B553A9AF1778}" destId="{05F4F234-5E08-471A-8912-929C336586D5}" srcOrd="0" destOrd="0" presId="urn:microsoft.com/office/officeart/2005/8/layout/cycle3"/>
    <dgm:cxn modelId="{9B15EB03-5611-46F2-9316-A46267324CDA}" type="presParOf" srcId="{2983A15C-956C-4B0C-9320-B553A9AF1778}" destId="{9C382F1B-5E94-41B4-8FB2-FA2FC39DF5AA}" srcOrd="1" destOrd="0" presId="urn:microsoft.com/office/officeart/2005/8/layout/cycle3"/>
    <dgm:cxn modelId="{F32DA919-BE4F-41DD-8441-26B3140640C4}" type="presParOf" srcId="{2983A15C-956C-4B0C-9320-B553A9AF1778}" destId="{D6F251AE-1A0A-4112-A1DC-A0DC48E77692}" srcOrd="2" destOrd="0" presId="urn:microsoft.com/office/officeart/2005/8/layout/cycle3"/>
    <dgm:cxn modelId="{5FD3AA00-D4A5-4848-8C00-7A9A59808C7A}" type="presParOf" srcId="{2983A15C-956C-4B0C-9320-B553A9AF1778}" destId="{E2D6B129-D68C-43B9-B303-A1225B854804}" srcOrd="3" destOrd="0" presId="urn:microsoft.com/office/officeart/2005/8/layout/cycle3"/>
    <dgm:cxn modelId="{0C98C7D8-4898-4FA3-8DA9-32F028302F41}" type="presParOf" srcId="{2983A15C-956C-4B0C-9320-B553A9AF1778}" destId="{3E57F179-35B9-4F54-BB0E-D6B057346DA7}" srcOrd="4"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084FFEB-DD16-4B9C-BE1E-305D8E4EA8ED}" type="doc">
      <dgm:prSet loTypeId="urn:microsoft.com/office/officeart/2005/8/layout/cycle3" loCatId="cycle" qsTypeId="urn:microsoft.com/office/officeart/2005/8/quickstyle/simple1" qsCatId="simple" csTypeId="urn:microsoft.com/office/officeart/2005/8/colors/accent2_3" csCatId="accent2" phldr="1"/>
      <dgm:spPr/>
      <dgm:t>
        <a:bodyPr/>
        <a:lstStyle/>
        <a:p>
          <a:endParaRPr lang="fr-FR"/>
        </a:p>
      </dgm:t>
    </dgm:pt>
    <dgm:pt modelId="{A645FD62-1C4C-44FF-AF3E-1254A48772E3}">
      <dgm:prSet phldrT="[Texte]"/>
      <dgm:spPr/>
      <dgm:t>
        <a:bodyPr/>
        <a:lstStyle/>
        <a:p>
          <a:r>
            <a:rPr lang="fr-FR" dirty="0" smtClean="0"/>
            <a:t>Compétences et parcours scolaires</a:t>
          </a:r>
          <a:endParaRPr lang="fr-FR" dirty="0"/>
        </a:p>
      </dgm:t>
    </dgm:pt>
    <dgm:pt modelId="{8ECF4FE5-D838-4EA2-ACA3-521B57F2931B}" type="parTrans" cxnId="{6956070C-E4C2-480A-ADEF-EB5FA013AF37}">
      <dgm:prSet/>
      <dgm:spPr/>
      <dgm:t>
        <a:bodyPr/>
        <a:lstStyle/>
        <a:p>
          <a:endParaRPr lang="fr-FR"/>
        </a:p>
      </dgm:t>
    </dgm:pt>
    <dgm:pt modelId="{45D471ED-06F4-49E4-8077-4119424448C5}" type="sibTrans" cxnId="{6956070C-E4C2-480A-ADEF-EB5FA013AF37}">
      <dgm:prSet/>
      <dgm:spPr/>
      <dgm:t>
        <a:bodyPr/>
        <a:lstStyle/>
        <a:p>
          <a:endParaRPr lang="fr-FR"/>
        </a:p>
      </dgm:t>
    </dgm:pt>
    <dgm:pt modelId="{E4FCFA59-9AAF-4EB1-83E2-D88DE1BDAB6C}">
      <dgm:prSet phldrT="[Texte]"/>
      <dgm:spPr/>
      <dgm:t>
        <a:bodyPr/>
        <a:lstStyle/>
        <a:p>
          <a:r>
            <a:rPr lang="fr-FR" dirty="0" smtClean="0"/>
            <a:t>De nouvelles compétences ?</a:t>
          </a:r>
          <a:endParaRPr lang="fr-FR" dirty="0"/>
        </a:p>
      </dgm:t>
    </dgm:pt>
    <dgm:pt modelId="{55E15EE3-76BB-40E9-A763-64F45947111F}" type="parTrans" cxnId="{ACE49417-38EB-48F4-8C70-53D0D8BE91A5}">
      <dgm:prSet/>
      <dgm:spPr/>
      <dgm:t>
        <a:bodyPr/>
        <a:lstStyle/>
        <a:p>
          <a:endParaRPr lang="fr-FR"/>
        </a:p>
      </dgm:t>
    </dgm:pt>
    <dgm:pt modelId="{87FAB420-58BA-4171-86E3-66D755A2850B}" type="sibTrans" cxnId="{ACE49417-38EB-48F4-8C70-53D0D8BE91A5}">
      <dgm:prSet/>
      <dgm:spPr/>
      <dgm:t>
        <a:bodyPr/>
        <a:lstStyle/>
        <a:p>
          <a:endParaRPr lang="fr-FR"/>
        </a:p>
      </dgm:t>
    </dgm:pt>
    <dgm:pt modelId="{185131C2-EEDB-47D0-8436-39DFE11004A7}">
      <dgm:prSet phldrT="[Texte]"/>
      <dgm:spPr/>
      <dgm:t>
        <a:bodyPr/>
        <a:lstStyle/>
        <a:p>
          <a:r>
            <a:rPr lang="fr-FR" dirty="0" smtClean="0"/>
            <a:t>Une digression ?</a:t>
          </a:r>
          <a:endParaRPr lang="fr-FR" dirty="0"/>
        </a:p>
      </dgm:t>
    </dgm:pt>
    <dgm:pt modelId="{D5A864D5-BE10-4A9E-99C0-60CD6B185113}" type="parTrans" cxnId="{4AF849C9-BFC2-4240-933D-02E8943FB0B9}">
      <dgm:prSet/>
      <dgm:spPr/>
      <dgm:t>
        <a:bodyPr/>
        <a:lstStyle/>
        <a:p>
          <a:endParaRPr lang="fr-FR"/>
        </a:p>
      </dgm:t>
    </dgm:pt>
    <dgm:pt modelId="{18E15960-F41E-44E8-90D8-EF20B01AD431}" type="sibTrans" cxnId="{4AF849C9-BFC2-4240-933D-02E8943FB0B9}">
      <dgm:prSet/>
      <dgm:spPr/>
      <dgm:t>
        <a:bodyPr/>
        <a:lstStyle/>
        <a:p>
          <a:endParaRPr lang="fr-FR"/>
        </a:p>
      </dgm:t>
    </dgm:pt>
    <dgm:pt modelId="{942CD71B-DF3A-4809-8D8A-D88EB9258560}">
      <dgm:prSet phldrT="[Texte]"/>
      <dgm:spPr/>
      <dgm:t>
        <a:bodyPr/>
        <a:lstStyle/>
        <a:p>
          <a:r>
            <a:rPr lang="fr-FR" dirty="0" smtClean="0"/>
            <a:t>Qui est concerné ?</a:t>
          </a:r>
          <a:endParaRPr lang="fr-FR" dirty="0"/>
        </a:p>
      </dgm:t>
    </dgm:pt>
    <dgm:pt modelId="{DC3BDA84-8472-4C98-A344-0AB467AF8C44}" type="parTrans" cxnId="{7FAE1B8B-DA17-4233-9205-B367E4788E21}">
      <dgm:prSet/>
      <dgm:spPr/>
      <dgm:t>
        <a:bodyPr/>
        <a:lstStyle/>
        <a:p>
          <a:endParaRPr lang="fr-FR"/>
        </a:p>
      </dgm:t>
    </dgm:pt>
    <dgm:pt modelId="{222546CE-286E-4F60-9043-E66BF9F87351}" type="sibTrans" cxnId="{7FAE1B8B-DA17-4233-9205-B367E4788E21}">
      <dgm:prSet/>
      <dgm:spPr/>
      <dgm:t>
        <a:bodyPr/>
        <a:lstStyle/>
        <a:p>
          <a:endParaRPr lang="fr-FR"/>
        </a:p>
      </dgm:t>
    </dgm:pt>
    <dgm:pt modelId="{705F4242-D6E0-41C3-BCFC-0E180D9D864C}" type="pres">
      <dgm:prSet presAssocID="{A084FFEB-DD16-4B9C-BE1E-305D8E4EA8ED}" presName="Name0" presStyleCnt="0">
        <dgm:presLayoutVars>
          <dgm:dir/>
          <dgm:resizeHandles val="exact"/>
        </dgm:presLayoutVars>
      </dgm:prSet>
      <dgm:spPr/>
    </dgm:pt>
    <dgm:pt modelId="{2983A15C-956C-4B0C-9320-B553A9AF1778}" type="pres">
      <dgm:prSet presAssocID="{A084FFEB-DD16-4B9C-BE1E-305D8E4EA8ED}" presName="cycle" presStyleCnt="0"/>
      <dgm:spPr/>
    </dgm:pt>
    <dgm:pt modelId="{05F4F234-5E08-471A-8912-929C336586D5}" type="pres">
      <dgm:prSet presAssocID="{A645FD62-1C4C-44FF-AF3E-1254A48772E3}" presName="nodeFirstNode" presStyleLbl="node1" presStyleIdx="0" presStyleCnt="4">
        <dgm:presLayoutVars>
          <dgm:bulletEnabled val="1"/>
        </dgm:presLayoutVars>
      </dgm:prSet>
      <dgm:spPr/>
    </dgm:pt>
    <dgm:pt modelId="{9C382F1B-5E94-41B4-8FB2-FA2FC39DF5AA}" type="pres">
      <dgm:prSet presAssocID="{45D471ED-06F4-49E4-8077-4119424448C5}" presName="sibTransFirstNode" presStyleLbl="bgShp" presStyleIdx="0" presStyleCnt="1"/>
      <dgm:spPr/>
    </dgm:pt>
    <dgm:pt modelId="{D6F251AE-1A0A-4112-A1DC-A0DC48E77692}" type="pres">
      <dgm:prSet presAssocID="{E4FCFA59-9AAF-4EB1-83E2-D88DE1BDAB6C}" presName="nodeFollowingNodes" presStyleLbl="node1" presStyleIdx="1" presStyleCnt="4">
        <dgm:presLayoutVars>
          <dgm:bulletEnabled val="1"/>
        </dgm:presLayoutVars>
      </dgm:prSet>
      <dgm:spPr/>
      <dgm:t>
        <a:bodyPr/>
        <a:lstStyle/>
        <a:p>
          <a:endParaRPr lang="fr-FR"/>
        </a:p>
      </dgm:t>
    </dgm:pt>
    <dgm:pt modelId="{E2D6B129-D68C-43B9-B303-A1225B854804}" type="pres">
      <dgm:prSet presAssocID="{185131C2-EEDB-47D0-8436-39DFE11004A7}" presName="nodeFollowingNodes" presStyleLbl="node1" presStyleIdx="2" presStyleCnt="4">
        <dgm:presLayoutVars>
          <dgm:bulletEnabled val="1"/>
        </dgm:presLayoutVars>
      </dgm:prSet>
      <dgm:spPr/>
      <dgm:t>
        <a:bodyPr/>
        <a:lstStyle/>
        <a:p>
          <a:endParaRPr lang="fr-FR"/>
        </a:p>
      </dgm:t>
    </dgm:pt>
    <dgm:pt modelId="{3E57F179-35B9-4F54-BB0E-D6B057346DA7}" type="pres">
      <dgm:prSet presAssocID="{942CD71B-DF3A-4809-8D8A-D88EB9258560}" presName="nodeFollowingNodes" presStyleLbl="node1" presStyleIdx="3" presStyleCnt="4">
        <dgm:presLayoutVars>
          <dgm:bulletEnabled val="1"/>
        </dgm:presLayoutVars>
      </dgm:prSet>
      <dgm:spPr/>
      <dgm:t>
        <a:bodyPr/>
        <a:lstStyle/>
        <a:p>
          <a:endParaRPr lang="fr-FR"/>
        </a:p>
      </dgm:t>
    </dgm:pt>
  </dgm:ptLst>
  <dgm:cxnLst>
    <dgm:cxn modelId="{AD20B713-E65C-4563-B4A9-A831CFE723F4}" type="presOf" srcId="{942CD71B-DF3A-4809-8D8A-D88EB9258560}" destId="{3E57F179-35B9-4F54-BB0E-D6B057346DA7}" srcOrd="0" destOrd="0" presId="urn:microsoft.com/office/officeart/2005/8/layout/cycle3"/>
    <dgm:cxn modelId="{24988E86-48A5-4DF4-A119-AF35CEAEC494}" type="presOf" srcId="{45D471ED-06F4-49E4-8077-4119424448C5}" destId="{9C382F1B-5E94-41B4-8FB2-FA2FC39DF5AA}" srcOrd="0" destOrd="0" presId="urn:microsoft.com/office/officeart/2005/8/layout/cycle3"/>
    <dgm:cxn modelId="{C225C7C2-E07A-4F11-9D0C-5E4228510FAC}" type="presOf" srcId="{E4FCFA59-9AAF-4EB1-83E2-D88DE1BDAB6C}" destId="{D6F251AE-1A0A-4112-A1DC-A0DC48E77692}" srcOrd="0" destOrd="0" presId="urn:microsoft.com/office/officeart/2005/8/layout/cycle3"/>
    <dgm:cxn modelId="{4AF849C9-BFC2-4240-933D-02E8943FB0B9}" srcId="{A084FFEB-DD16-4B9C-BE1E-305D8E4EA8ED}" destId="{185131C2-EEDB-47D0-8436-39DFE11004A7}" srcOrd="2" destOrd="0" parTransId="{D5A864D5-BE10-4A9E-99C0-60CD6B185113}" sibTransId="{18E15960-F41E-44E8-90D8-EF20B01AD431}"/>
    <dgm:cxn modelId="{7C2F146C-D86E-4830-A7D0-463843F9CA77}" type="presOf" srcId="{A645FD62-1C4C-44FF-AF3E-1254A48772E3}" destId="{05F4F234-5E08-471A-8912-929C336586D5}" srcOrd="0" destOrd="0" presId="urn:microsoft.com/office/officeart/2005/8/layout/cycle3"/>
    <dgm:cxn modelId="{ACE49417-38EB-48F4-8C70-53D0D8BE91A5}" srcId="{A084FFEB-DD16-4B9C-BE1E-305D8E4EA8ED}" destId="{E4FCFA59-9AAF-4EB1-83E2-D88DE1BDAB6C}" srcOrd="1" destOrd="0" parTransId="{55E15EE3-76BB-40E9-A763-64F45947111F}" sibTransId="{87FAB420-58BA-4171-86E3-66D755A2850B}"/>
    <dgm:cxn modelId="{42894CB1-B5C6-4CA2-A9E6-CF9CF59400BE}" type="presOf" srcId="{A084FFEB-DD16-4B9C-BE1E-305D8E4EA8ED}" destId="{705F4242-D6E0-41C3-BCFC-0E180D9D864C}" srcOrd="0" destOrd="0" presId="urn:microsoft.com/office/officeart/2005/8/layout/cycle3"/>
    <dgm:cxn modelId="{7FAE1B8B-DA17-4233-9205-B367E4788E21}" srcId="{A084FFEB-DD16-4B9C-BE1E-305D8E4EA8ED}" destId="{942CD71B-DF3A-4809-8D8A-D88EB9258560}" srcOrd="3" destOrd="0" parTransId="{DC3BDA84-8472-4C98-A344-0AB467AF8C44}" sibTransId="{222546CE-286E-4F60-9043-E66BF9F87351}"/>
    <dgm:cxn modelId="{6903FDD5-04E8-4BC7-A6E0-5787941C2492}" type="presOf" srcId="{185131C2-EEDB-47D0-8436-39DFE11004A7}" destId="{E2D6B129-D68C-43B9-B303-A1225B854804}" srcOrd="0" destOrd="0" presId="urn:microsoft.com/office/officeart/2005/8/layout/cycle3"/>
    <dgm:cxn modelId="{6956070C-E4C2-480A-ADEF-EB5FA013AF37}" srcId="{A084FFEB-DD16-4B9C-BE1E-305D8E4EA8ED}" destId="{A645FD62-1C4C-44FF-AF3E-1254A48772E3}" srcOrd="0" destOrd="0" parTransId="{8ECF4FE5-D838-4EA2-ACA3-521B57F2931B}" sibTransId="{45D471ED-06F4-49E4-8077-4119424448C5}"/>
    <dgm:cxn modelId="{3A1EF8D6-B80B-47B9-B1DF-9FA51085DC50}" type="presParOf" srcId="{705F4242-D6E0-41C3-BCFC-0E180D9D864C}" destId="{2983A15C-956C-4B0C-9320-B553A9AF1778}" srcOrd="0" destOrd="0" presId="urn:microsoft.com/office/officeart/2005/8/layout/cycle3"/>
    <dgm:cxn modelId="{45E9D78C-6F93-4ECC-A9BB-C19A76950D9D}" type="presParOf" srcId="{2983A15C-956C-4B0C-9320-B553A9AF1778}" destId="{05F4F234-5E08-471A-8912-929C336586D5}" srcOrd="0" destOrd="0" presId="urn:microsoft.com/office/officeart/2005/8/layout/cycle3"/>
    <dgm:cxn modelId="{9B15EB03-5611-46F2-9316-A46267324CDA}" type="presParOf" srcId="{2983A15C-956C-4B0C-9320-B553A9AF1778}" destId="{9C382F1B-5E94-41B4-8FB2-FA2FC39DF5AA}" srcOrd="1" destOrd="0" presId="urn:microsoft.com/office/officeart/2005/8/layout/cycle3"/>
    <dgm:cxn modelId="{F32DA919-BE4F-41DD-8441-26B3140640C4}" type="presParOf" srcId="{2983A15C-956C-4B0C-9320-B553A9AF1778}" destId="{D6F251AE-1A0A-4112-A1DC-A0DC48E77692}" srcOrd="2" destOrd="0" presId="urn:microsoft.com/office/officeart/2005/8/layout/cycle3"/>
    <dgm:cxn modelId="{5FD3AA00-D4A5-4848-8C00-7A9A59808C7A}" type="presParOf" srcId="{2983A15C-956C-4B0C-9320-B553A9AF1778}" destId="{E2D6B129-D68C-43B9-B303-A1225B854804}" srcOrd="3" destOrd="0" presId="urn:microsoft.com/office/officeart/2005/8/layout/cycle3"/>
    <dgm:cxn modelId="{0C98C7D8-4898-4FA3-8DA9-32F028302F41}" type="presParOf" srcId="{2983A15C-956C-4B0C-9320-B553A9AF1778}" destId="{3E57F179-35B9-4F54-BB0E-D6B057346DA7}" srcOrd="4"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382F1B-5E94-41B4-8FB2-FA2FC39DF5AA}">
      <dsp:nvSpPr>
        <dsp:cNvPr id="0" name=""/>
        <dsp:cNvSpPr/>
      </dsp:nvSpPr>
      <dsp:spPr>
        <a:xfrm>
          <a:off x="1098316" y="-74799"/>
          <a:ext cx="3837635" cy="3837635"/>
        </a:xfrm>
        <a:prstGeom prst="circularArrow">
          <a:avLst>
            <a:gd name="adj1" fmla="val 4668"/>
            <a:gd name="adj2" fmla="val 272909"/>
            <a:gd name="adj3" fmla="val 12998792"/>
            <a:gd name="adj4" fmla="val 17917764"/>
            <a:gd name="adj5" fmla="val 484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F4F234-5E08-471A-8912-929C336586D5}">
      <dsp:nvSpPr>
        <dsp:cNvPr id="0" name=""/>
        <dsp:cNvSpPr/>
      </dsp:nvSpPr>
      <dsp:spPr>
        <a:xfrm>
          <a:off x="1794369" y="9"/>
          <a:ext cx="2445528" cy="1222764"/>
        </a:xfrm>
        <a:prstGeom prst="roundRect">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kern="1200" dirty="0" smtClean="0"/>
            <a:t>Compétences et parcours scolaires</a:t>
          </a:r>
          <a:endParaRPr lang="fr-FR" sz="2300" kern="1200" dirty="0"/>
        </a:p>
      </dsp:txBody>
      <dsp:txXfrm>
        <a:off x="1854059" y="59699"/>
        <a:ext cx="2326148" cy="1103384"/>
      </dsp:txXfrm>
    </dsp:sp>
    <dsp:sp modelId="{D6F251AE-1A0A-4112-A1DC-A0DC48E77692}">
      <dsp:nvSpPr>
        <dsp:cNvPr id="0" name=""/>
        <dsp:cNvSpPr/>
      </dsp:nvSpPr>
      <dsp:spPr>
        <a:xfrm>
          <a:off x="3172335" y="1377975"/>
          <a:ext cx="2445528" cy="1222764"/>
        </a:xfrm>
        <a:prstGeom prst="roundRect">
          <a:avLst/>
        </a:prstGeom>
        <a:solidFill>
          <a:schemeClr val="accent2">
            <a:shade val="80000"/>
            <a:hueOff val="0"/>
            <a:satOff val="-13603"/>
            <a:lumOff val="1344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kern="1200" dirty="0" smtClean="0"/>
            <a:t>De nouvelles compétences ?</a:t>
          </a:r>
          <a:endParaRPr lang="fr-FR" sz="2300" kern="1200" dirty="0"/>
        </a:p>
      </dsp:txBody>
      <dsp:txXfrm>
        <a:off x="3232025" y="1437665"/>
        <a:ext cx="2326148" cy="1103384"/>
      </dsp:txXfrm>
    </dsp:sp>
    <dsp:sp modelId="{E2D6B129-D68C-43B9-B303-A1225B854804}">
      <dsp:nvSpPr>
        <dsp:cNvPr id="0" name=""/>
        <dsp:cNvSpPr/>
      </dsp:nvSpPr>
      <dsp:spPr>
        <a:xfrm>
          <a:off x="1794369" y="2755942"/>
          <a:ext cx="2445528" cy="1222764"/>
        </a:xfrm>
        <a:prstGeom prst="roundRect">
          <a:avLst/>
        </a:prstGeom>
        <a:solidFill>
          <a:schemeClr val="accent2">
            <a:shade val="80000"/>
            <a:hueOff val="0"/>
            <a:satOff val="-27207"/>
            <a:lumOff val="2689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kern="1200" dirty="0" smtClean="0"/>
            <a:t>Une digression ?</a:t>
          </a:r>
          <a:endParaRPr lang="fr-FR" sz="2300" kern="1200" dirty="0"/>
        </a:p>
      </dsp:txBody>
      <dsp:txXfrm>
        <a:off x="1854059" y="2815632"/>
        <a:ext cx="2326148" cy="1103384"/>
      </dsp:txXfrm>
    </dsp:sp>
    <dsp:sp modelId="{3E57F179-35B9-4F54-BB0E-D6B057346DA7}">
      <dsp:nvSpPr>
        <dsp:cNvPr id="0" name=""/>
        <dsp:cNvSpPr/>
      </dsp:nvSpPr>
      <dsp:spPr>
        <a:xfrm>
          <a:off x="416403" y="1377975"/>
          <a:ext cx="2445528" cy="1222764"/>
        </a:xfrm>
        <a:prstGeom prst="roundRect">
          <a:avLst/>
        </a:prstGeom>
        <a:solidFill>
          <a:schemeClr val="accent2">
            <a:shade val="80000"/>
            <a:hueOff val="0"/>
            <a:satOff val="-40810"/>
            <a:lumOff val="4034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kern="1200" dirty="0" smtClean="0"/>
            <a:t>Qui est concerné ?</a:t>
          </a:r>
          <a:endParaRPr lang="fr-FR" sz="2300" kern="1200" dirty="0"/>
        </a:p>
      </dsp:txBody>
      <dsp:txXfrm>
        <a:off x="476093" y="1437665"/>
        <a:ext cx="2326148" cy="11033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382F1B-5E94-41B4-8FB2-FA2FC39DF5AA}">
      <dsp:nvSpPr>
        <dsp:cNvPr id="0" name=""/>
        <dsp:cNvSpPr/>
      </dsp:nvSpPr>
      <dsp:spPr>
        <a:xfrm>
          <a:off x="1098316" y="-74799"/>
          <a:ext cx="3837635" cy="3837635"/>
        </a:xfrm>
        <a:prstGeom prst="circularArrow">
          <a:avLst>
            <a:gd name="adj1" fmla="val 4668"/>
            <a:gd name="adj2" fmla="val 272909"/>
            <a:gd name="adj3" fmla="val 12998792"/>
            <a:gd name="adj4" fmla="val 17917764"/>
            <a:gd name="adj5" fmla="val 484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F4F234-5E08-471A-8912-929C336586D5}">
      <dsp:nvSpPr>
        <dsp:cNvPr id="0" name=""/>
        <dsp:cNvSpPr/>
      </dsp:nvSpPr>
      <dsp:spPr>
        <a:xfrm>
          <a:off x="1794369" y="9"/>
          <a:ext cx="2445528" cy="1222764"/>
        </a:xfrm>
        <a:prstGeom prst="roundRect">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kern="1200" dirty="0" smtClean="0"/>
            <a:t>Compétences et parcours scolaires</a:t>
          </a:r>
          <a:endParaRPr lang="fr-FR" sz="2300" kern="1200" dirty="0"/>
        </a:p>
      </dsp:txBody>
      <dsp:txXfrm>
        <a:off x="1854059" y="59699"/>
        <a:ext cx="2326148" cy="1103384"/>
      </dsp:txXfrm>
    </dsp:sp>
    <dsp:sp modelId="{D6F251AE-1A0A-4112-A1DC-A0DC48E77692}">
      <dsp:nvSpPr>
        <dsp:cNvPr id="0" name=""/>
        <dsp:cNvSpPr/>
      </dsp:nvSpPr>
      <dsp:spPr>
        <a:xfrm>
          <a:off x="3172335" y="1377975"/>
          <a:ext cx="2445528" cy="1222764"/>
        </a:xfrm>
        <a:prstGeom prst="roundRect">
          <a:avLst/>
        </a:prstGeom>
        <a:solidFill>
          <a:schemeClr val="accent2">
            <a:shade val="80000"/>
            <a:hueOff val="0"/>
            <a:satOff val="-13603"/>
            <a:lumOff val="1344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kern="1200" dirty="0" smtClean="0"/>
            <a:t>De nouvelles compétences ?</a:t>
          </a:r>
          <a:endParaRPr lang="fr-FR" sz="2300" kern="1200" dirty="0"/>
        </a:p>
      </dsp:txBody>
      <dsp:txXfrm>
        <a:off x="3232025" y="1437665"/>
        <a:ext cx="2326148" cy="1103384"/>
      </dsp:txXfrm>
    </dsp:sp>
    <dsp:sp modelId="{E2D6B129-D68C-43B9-B303-A1225B854804}">
      <dsp:nvSpPr>
        <dsp:cNvPr id="0" name=""/>
        <dsp:cNvSpPr/>
      </dsp:nvSpPr>
      <dsp:spPr>
        <a:xfrm>
          <a:off x="1794369" y="2755942"/>
          <a:ext cx="2445528" cy="1222764"/>
        </a:xfrm>
        <a:prstGeom prst="roundRect">
          <a:avLst/>
        </a:prstGeom>
        <a:solidFill>
          <a:schemeClr val="accent2">
            <a:shade val="80000"/>
            <a:hueOff val="0"/>
            <a:satOff val="-27207"/>
            <a:lumOff val="2689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kern="1200" dirty="0" smtClean="0"/>
            <a:t>Une digression ?</a:t>
          </a:r>
          <a:endParaRPr lang="fr-FR" sz="2300" kern="1200" dirty="0"/>
        </a:p>
      </dsp:txBody>
      <dsp:txXfrm>
        <a:off x="1854059" y="2815632"/>
        <a:ext cx="2326148" cy="1103384"/>
      </dsp:txXfrm>
    </dsp:sp>
    <dsp:sp modelId="{3E57F179-35B9-4F54-BB0E-D6B057346DA7}">
      <dsp:nvSpPr>
        <dsp:cNvPr id="0" name=""/>
        <dsp:cNvSpPr/>
      </dsp:nvSpPr>
      <dsp:spPr>
        <a:xfrm>
          <a:off x="416403" y="1377975"/>
          <a:ext cx="2445528" cy="1222764"/>
        </a:xfrm>
        <a:prstGeom prst="roundRect">
          <a:avLst/>
        </a:prstGeom>
        <a:solidFill>
          <a:schemeClr val="accent2">
            <a:shade val="80000"/>
            <a:hueOff val="0"/>
            <a:satOff val="-40810"/>
            <a:lumOff val="4034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kern="1200" dirty="0" smtClean="0"/>
            <a:t>Qui est concerné ?</a:t>
          </a:r>
          <a:endParaRPr lang="fr-FR" sz="2300" kern="1200" dirty="0"/>
        </a:p>
      </dsp:txBody>
      <dsp:txXfrm>
        <a:off x="476093" y="1437665"/>
        <a:ext cx="2326148" cy="1103384"/>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11/04/2025</a:t>
            </a:fld>
            <a:endParaRPr lang="fr-FR" dirty="0"/>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a:t>
            </a:fld>
            <a:endParaRPr lang="fr-FR" dirty="0"/>
          </a:p>
        </p:txBody>
      </p:sp>
    </p:spTree>
    <p:extLst>
      <p:ext uri="{BB962C8B-B14F-4D97-AF65-F5344CB8AC3E}">
        <p14:creationId xmlns:p14="http://schemas.microsoft.com/office/powerpoint/2010/main" val="9382328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11</a:t>
            </a:fld>
            <a:endParaRPr lang="fr-FR" dirty="0"/>
          </a:p>
        </p:txBody>
      </p:sp>
    </p:spTree>
    <p:extLst>
      <p:ext uri="{BB962C8B-B14F-4D97-AF65-F5344CB8AC3E}">
        <p14:creationId xmlns:p14="http://schemas.microsoft.com/office/powerpoint/2010/main" val="22769149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12</a:t>
            </a:fld>
            <a:endParaRPr lang="fr-FR" dirty="0"/>
          </a:p>
        </p:txBody>
      </p:sp>
    </p:spTree>
    <p:extLst>
      <p:ext uri="{BB962C8B-B14F-4D97-AF65-F5344CB8AC3E}">
        <p14:creationId xmlns:p14="http://schemas.microsoft.com/office/powerpoint/2010/main" val="2889410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13</a:t>
            </a:fld>
            <a:endParaRPr lang="fr-FR" dirty="0"/>
          </a:p>
        </p:txBody>
      </p:sp>
    </p:spTree>
    <p:extLst>
      <p:ext uri="{BB962C8B-B14F-4D97-AF65-F5344CB8AC3E}">
        <p14:creationId xmlns:p14="http://schemas.microsoft.com/office/powerpoint/2010/main" val="2341996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L’IA est par nature réactionnaire ?</a:t>
            </a:r>
          </a:p>
          <a:p>
            <a:r>
              <a:rPr lang="fr-FR" dirty="0" smtClean="0"/>
              <a:t>Construire l’avenir</a:t>
            </a:r>
            <a:r>
              <a:rPr lang="fr-FR" baseline="0" dirty="0" smtClean="0"/>
              <a:t> en concaténant le passé ?</a:t>
            </a:r>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14</a:t>
            </a:fld>
            <a:endParaRPr lang="fr-FR" dirty="0"/>
          </a:p>
        </p:txBody>
      </p:sp>
    </p:spTree>
    <p:extLst>
      <p:ext uri="{BB962C8B-B14F-4D97-AF65-F5344CB8AC3E}">
        <p14:creationId xmlns:p14="http://schemas.microsoft.com/office/powerpoint/2010/main" val="30129585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15</a:t>
            </a:fld>
            <a:endParaRPr lang="fr-FR" dirty="0"/>
          </a:p>
        </p:txBody>
      </p:sp>
    </p:spTree>
    <p:extLst>
      <p:ext uri="{BB962C8B-B14F-4D97-AF65-F5344CB8AC3E}">
        <p14:creationId xmlns:p14="http://schemas.microsoft.com/office/powerpoint/2010/main" val="19688637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16</a:t>
            </a:fld>
            <a:endParaRPr lang="fr-FR" dirty="0"/>
          </a:p>
        </p:txBody>
      </p:sp>
    </p:spTree>
    <p:extLst>
      <p:ext uri="{BB962C8B-B14F-4D97-AF65-F5344CB8AC3E}">
        <p14:creationId xmlns:p14="http://schemas.microsoft.com/office/powerpoint/2010/main" val="1375062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17</a:t>
            </a:fld>
            <a:endParaRPr lang="fr-FR" dirty="0"/>
          </a:p>
        </p:txBody>
      </p:sp>
    </p:spTree>
    <p:extLst>
      <p:ext uri="{BB962C8B-B14F-4D97-AF65-F5344CB8AC3E}">
        <p14:creationId xmlns:p14="http://schemas.microsoft.com/office/powerpoint/2010/main" val="36691912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18</a:t>
            </a:fld>
            <a:endParaRPr lang="fr-FR" dirty="0"/>
          </a:p>
        </p:txBody>
      </p:sp>
    </p:spTree>
    <p:extLst>
      <p:ext uri="{BB962C8B-B14F-4D97-AF65-F5344CB8AC3E}">
        <p14:creationId xmlns:p14="http://schemas.microsoft.com/office/powerpoint/2010/main" val="2328458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3</a:t>
            </a:fld>
            <a:endParaRPr lang="fr-FR" dirty="0"/>
          </a:p>
        </p:txBody>
      </p:sp>
    </p:spTree>
    <p:extLst>
      <p:ext uri="{BB962C8B-B14F-4D97-AF65-F5344CB8AC3E}">
        <p14:creationId xmlns:p14="http://schemas.microsoft.com/office/powerpoint/2010/main" val="3474415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4</a:t>
            </a:fld>
            <a:endParaRPr lang="fr-FR" dirty="0"/>
          </a:p>
        </p:txBody>
      </p:sp>
    </p:spTree>
    <p:extLst>
      <p:ext uri="{BB962C8B-B14F-4D97-AF65-F5344CB8AC3E}">
        <p14:creationId xmlns:p14="http://schemas.microsoft.com/office/powerpoint/2010/main" val="4146292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5</a:t>
            </a:fld>
            <a:endParaRPr lang="fr-FR" dirty="0"/>
          </a:p>
        </p:txBody>
      </p:sp>
    </p:spTree>
    <p:extLst>
      <p:ext uri="{BB962C8B-B14F-4D97-AF65-F5344CB8AC3E}">
        <p14:creationId xmlns:p14="http://schemas.microsoft.com/office/powerpoint/2010/main" val="2435029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6</a:t>
            </a:fld>
            <a:endParaRPr lang="fr-FR" dirty="0"/>
          </a:p>
        </p:txBody>
      </p:sp>
    </p:spTree>
    <p:extLst>
      <p:ext uri="{BB962C8B-B14F-4D97-AF65-F5344CB8AC3E}">
        <p14:creationId xmlns:p14="http://schemas.microsoft.com/office/powerpoint/2010/main" val="2615564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err="1" smtClean="0"/>
              <a:t>Icils</a:t>
            </a:r>
            <a:r>
              <a:rPr lang="fr-FR" dirty="0" smtClean="0"/>
              <a:t> : International computer and information </a:t>
            </a:r>
            <a:r>
              <a:rPr lang="fr-FR" dirty="0" err="1" smtClean="0"/>
              <a:t>literacy</a:t>
            </a:r>
            <a:r>
              <a:rPr lang="fr-FR" dirty="0" smtClean="0"/>
              <a:t> </a:t>
            </a:r>
            <a:r>
              <a:rPr lang="fr-FR" dirty="0" err="1" smtClean="0"/>
              <a:t>study</a:t>
            </a:r>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7</a:t>
            </a:fld>
            <a:endParaRPr lang="fr-FR" dirty="0"/>
          </a:p>
        </p:txBody>
      </p:sp>
    </p:spTree>
    <p:extLst>
      <p:ext uri="{BB962C8B-B14F-4D97-AF65-F5344CB8AC3E}">
        <p14:creationId xmlns:p14="http://schemas.microsoft.com/office/powerpoint/2010/main" val="1480099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Écart</a:t>
            </a:r>
            <a:r>
              <a:rPr lang="fr-FR" baseline="0" dirty="0" smtClean="0"/>
              <a:t> favorisés/défavorisés pas dans tous les pays</a:t>
            </a:r>
          </a:p>
          <a:p>
            <a:r>
              <a:rPr lang="fr-FR" baseline="0" dirty="0" smtClean="0"/>
              <a:t>Réussite scolaire peut renforcer créativité et réciproquement, mais pas forcément dépendant : ex Hong Kong </a:t>
            </a:r>
            <a:r>
              <a:rPr lang="fr-FR" baseline="0" dirty="0" err="1" smtClean="0"/>
              <a:t>tb</a:t>
            </a:r>
            <a:r>
              <a:rPr lang="fr-FR" baseline="0" dirty="0" smtClean="0"/>
              <a:t> en maths et faible en pensée créative</a:t>
            </a:r>
          </a:p>
          <a:p>
            <a:r>
              <a:rPr lang="fr-FR" baseline="0" dirty="0" smtClean="0"/>
              <a:t>51 % des élèves français disent que l’on valorise leur créativité vs 70 % OCDE</a:t>
            </a:r>
          </a:p>
          <a:p>
            <a:r>
              <a:rPr lang="fr-FR" sz="1200" b="0" i="0" u="none" strike="noStrike" kern="1200" baseline="0" dirty="0" smtClean="0">
                <a:solidFill>
                  <a:schemeClr val="tx1"/>
                </a:solidFill>
                <a:latin typeface="Arial" pitchFamily="34" charset="0"/>
                <a:ea typeface="+mn-ea"/>
                <a:cs typeface="+mn-cs"/>
              </a:rPr>
              <a:t>Dans cette étude, des exercices en sciences ont été donnés à 72 élèves de 4e et 3e dans quatre collèges </a:t>
            </a:r>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8</a:t>
            </a:fld>
            <a:endParaRPr lang="fr-FR" dirty="0"/>
          </a:p>
        </p:txBody>
      </p:sp>
    </p:spTree>
    <p:extLst>
      <p:ext uri="{BB962C8B-B14F-4D97-AF65-F5344CB8AC3E}">
        <p14:creationId xmlns:p14="http://schemas.microsoft.com/office/powerpoint/2010/main" val="10838077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Pas nouveau : </a:t>
            </a:r>
            <a:r>
              <a:rPr lang="fr-FR" dirty="0" err="1" smtClean="0"/>
              <a:t>Cnesco</a:t>
            </a:r>
            <a:r>
              <a:rPr lang="fr-FR" dirty="0" smtClean="0"/>
              <a:t> 2018 ! « éducation à l’orientation</a:t>
            </a:r>
            <a:r>
              <a:rPr lang="fr-FR" baseline="0" dirty="0" smtClean="0"/>
              <a:t> peut-elle prendre en compte l’évolution des métiers , »</a:t>
            </a:r>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9</a:t>
            </a:fld>
            <a:endParaRPr lang="fr-FR" dirty="0"/>
          </a:p>
        </p:txBody>
      </p:sp>
    </p:spTree>
    <p:extLst>
      <p:ext uri="{BB962C8B-B14F-4D97-AF65-F5344CB8AC3E}">
        <p14:creationId xmlns:p14="http://schemas.microsoft.com/office/powerpoint/2010/main" val="1227093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10</a:t>
            </a:fld>
            <a:endParaRPr lang="fr-FR" dirty="0"/>
          </a:p>
        </p:txBody>
      </p:sp>
    </p:spTree>
    <p:extLst>
      <p:ext uri="{BB962C8B-B14F-4D97-AF65-F5344CB8AC3E}">
        <p14:creationId xmlns:p14="http://schemas.microsoft.com/office/powerpoint/2010/main" val="1965677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 sous-titre /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323850" y="4797631"/>
            <a:ext cx="1170000" cy="345869"/>
          </a:xfrm>
          <a:prstGeom prst="rect">
            <a:avLst/>
          </a:prstGeom>
        </p:spPr>
        <p:txBody>
          <a:bodyPr vert="horz" lIns="0" tIns="0" rIns="0" bIns="0" rtlCol="0" anchor="ctr" anchorCtr="0">
            <a:noAutofit/>
          </a:bodyPr>
          <a:lstStyle>
            <a:lvl1pPr algn="l">
              <a:defRPr sz="750" b="1">
                <a:solidFill>
                  <a:schemeClr val="tx1"/>
                </a:solidFill>
              </a:defRPr>
            </a:lvl1pPr>
          </a:lstStyle>
          <a:p>
            <a:fld id="{D977CD60-F59B-4F14-9BC0-E85A8A505CBD}" type="datetime1">
              <a:rPr lang="fr-FR" cap="all" smtClean="0"/>
              <a:t>11/04/2025</a:t>
            </a:fld>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323851" y="1248679"/>
            <a:ext cx="8424614" cy="242951"/>
          </a:xfrm>
        </p:spPr>
        <p:txBody>
          <a:bodyPr/>
          <a:lstStyle>
            <a:lvl1pPr marL="9525" indent="85725">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smtClean="0"/>
              <a:t>Intitulé de la direction/service interministérielle</a:t>
            </a:r>
            <a:endParaRPr lang="fr-FR" dirty="0"/>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323850" y="1707654"/>
            <a:ext cx="8424334"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2724193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23528" y="1563638"/>
            <a:ext cx="2520000" cy="288032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96A9D1BC-18FC-4BDA-B384-A4B160556D6E}" type="datetime1">
              <a:rPr lang="fr-FR" cap="all" smtClean="0"/>
              <a:t>11/04/2025</a:t>
            </a:fld>
            <a:endParaRPr lang="fr-FR" cap="all" dirty="0"/>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323850" y="682801"/>
            <a:ext cx="8424863" cy="539991"/>
          </a:xfrm>
        </p:spPr>
        <p:txBody>
          <a:body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smtClean="0"/>
              <a:t>Intitulé de la direction/service interministérielle</a:t>
            </a:r>
            <a:endParaRPr lang="fr-FR" dirty="0"/>
          </a:p>
        </p:txBody>
      </p:sp>
    </p:spTree>
    <p:extLst>
      <p:ext uri="{BB962C8B-B14F-4D97-AF65-F5344CB8AC3E}">
        <p14:creationId xmlns:p14="http://schemas.microsoft.com/office/powerpoint/2010/main" val="2888137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D29E19DF-138F-473F-896F-BB69F8E83172}" type="datetime1">
              <a:rPr lang="fr-FR" cap="all" smtClean="0"/>
              <a:t>11/04/2025</a:t>
            </a:fld>
            <a:endParaRPr lang="fr-FR" cap="all" dirty="0"/>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smtClean="0"/>
              <a:t>Intitulé de la direction/service interministérielle</a:t>
            </a:r>
            <a:endParaRPr lang="fr-FR" dirty="0"/>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323850" y="682801"/>
            <a:ext cx="8424863" cy="539991"/>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323528" y="1707654"/>
            <a:ext cx="2556471"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3275856"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691346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323528"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161FC373-1F95-4D35-BA04-1C88874DDA21}" type="datetime1">
              <a:rPr lang="fr-FR" cap="all" smtClean="0"/>
              <a:t>11/04/2025</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682801"/>
            <a:ext cx="8424863" cy="539991"/>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smtClean="0"/>
              <a:t>Intitulé de la direction/service interministérielle</a:t>
            </a:r>
            <a:endParaRPr lang="fr-FR" dirty="0"/>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3131840" y="1707654"/>
            <a:ext cx="5616624" cy="2880320"/>
          </a:xfrm>
        </p:spPr>
        <p:txBody>
          <a:bodyPr/>
          <a:lstStyle/>
          <a:p>
            <a:r>
              <a:rPr lang="fr-FR" smtClean="0"/>
              <a:t>Faire glisser l'image vers l'espace réservé ou cliquer sur l'icône pour l'ajouter</a:t>
            </a:r>
            <a:endParaRPr lang="fr-FR"/>
          </a:p>
        </p:txBody>
      </p:sp>
    </p:spTree>
    <p:extLst>
      <p:ext uri="{BB962C8B-B14F-4D97-AF65-F5344CB8AC3E}">
        <p14:creationId xmlns:p14="http://schemas.microsoft.com/office/powerpoint/2010/main" val="2077185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49ACC6CE-3E1B-4AF3-8A38-A6D9FD896716}" type="datetime1">
              <a:rPr lang="fr-FR" cap="all" smtClean="0"/>
              <a:t>11/04/2025</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682801"/>
            <a:ext cx="8424863" cy="539991"/>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smtClean="0"/>
              <a:t>Intitulé de la direction/service interministérielle</a:t>
            </a:r>
            <a:endParaRPr lang="fr-FR" dirty="0"/>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323528" y="1707654"/>
            <a:ext cx="5761038" cy="2879725"/>
          </a:xfrm>
        </p:spPr>
        <p:txBody>
          <a:bodyPr/>
          <a:lstStyle/>
          <a:p>
            <a:r>
              <a:rPr lang="fr-FR" smtClean="0"/>
              <a:t>Cliquez sur l'icône pour ajouter un graphique</a:t>
            </a:r>
            <a:endParaRPr lang="fr-FR"/>
          </a:p>
        </p:txBody>
      </p:sp>
    </p:spTree>
    <p:extLst>
      <p:ext uri="{BB962C8B-B14F-4D97-AF65-F5344CB8AC3E}">
        <p14:creationId xmlns:p14="http://schemas.microsoft.com/office/powerpoint/2010/main" val="2044116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323850" y="2139702"/>
            <a:ext cx="8424000" cy="2293224"/>
          </a:xfrm>
        </p:spPr>
        <p:txBody>
          <a:bodyPr/>
          <a:lstStyle>
            <a:lvl1pPr>
              <a:lnSpc>
                <a:spcPct val="90000"/>
              </a:lnSpc>
              <a:spcAft>
                <a:spcPts val="0"/>
              </a:spcAft>
              <a:defRPr sz="3250" b="1" cap="all" baseline="0"/>
            </a:lvl1pPr>
            <a:lvl2pPr marL="92075" indent="0">
              <a:spcBef>
                <a:spcPts val="500"/>
              </a:spcBef>
              <a:spcAft>
                <a:spcPts val="0"/>
              </a:spcAft>
              <a:buNone/>
              <a:tabLst/>
              <a:defRPr sz="1850"/>
            </a:lvl2pPr>
          </a:lstStyle>
          <a:p>
            <a:pPr lvl="0"/>
            <a:r>
              <a:rPr lang="fr-FR" dirty="0"/>
              <a:t>Titre</a:t>
            </a:r>
          </a:p>
          <a:p>
            <a:pPr lvl="1"/>
            <a:r>
              <a:rPr lang="fr-FR" dirty="0"/>
              <a:t>Sous-titre</a:t>
            </a:r>
          </a:p>
        </p:txBody>
      </p:sp>
      <p:cxnSp>
        <p:nvCxnSpPr>
          <p:cNvPr id="12" name="Connecteur droit 11"/>
          <p:cNvCxnSpPr>
            <a:cxnSpLocks/>
          </p:cNvCxnSpPr>
          <p:nvPr/>
        </p:nvCxnSpPr>
        <p:spPr bwMode="gray">
          <a:xfrm>
            <a:off x="323850" y="4784400"/>
            <a:ext cx="8424614"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E9E990B2-7A4E-449E-8DA1-8825B56F5C38}" type="datetime1">
              <a:rPr lang="fr-FR" cap="all" smtClean="0"/>
              <a:t>11/04/2025</a:t>
            </a:fld>
            <a:endParaRPr lang="fr-FR" cap="all" dirty="0"/>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smtClean="0"/>
              <a:t>Intitulé de la direction/service interministérielle</a:t>
            </a:r>
            <a:endParaRPr lang="fr-FR" dirty="0"/>
          </a:p>
        </p:txBody>
      </p:sp>
      <p:pic>
        <p:nvPicPr>
          <p:cNvPr id="8" name="Image 7" descr="RegionAcadRennes-logoC-700p.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520" y="195486"/>
            <a:ext cx="2632147" cy="1440160"/>
          </a:xfrm>
          <a:prstGeom prst="rect">
            <a:avLst/>
          </a:prstGeom>
        </p:spPr>
      </p:pic>
    </p:spTree>
    <p:extLst>
      <p:ext uri="{BB962C8B-B14F-4D97-AF65-F5344CB8AC3E}">
        <p14:creationId xmlns:p14="http://schemas.microsoft.com/office/powerpoint/2010/main" val="278581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738000"/>
            <a:ext cx="9144000" cy="4443958"/>
          </a:xfrm>
          <a:solidFill>
            <a:schemeClr val="tx2"/>
          </a:solidFill>
        </p:spPr>
        <p:txBody>
          <a:bodyPr tIns="1080000" anchor="ctr" anchorCtr="0"/>
          <a:lstStyle>
            <a:lvl1pPr algn="ctr">
              <a:defRPr cap="all" baseline="0">
                <a:solidFill>
                  <a:schemeClr val="bg1"/>
                </a:solidFill>
              </a:defRPr>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364285" y="4797631"/>
            <a:ext cx="1170000" cy="345869"/>
          </a:xfrm>
          <a:prstGeom prst="rect">
            <a:avLst/>
          </a:prstGeom>
        </p:spPr>
        <p:txBody>
          <a:bodyPr vert="horz" lIns="0" tIns="0" rIns="0" bIns="0" rtlCol="0" anchor="ctr" anchorCtr="0">
            <a:noAutofit/>
          </a:bodyPr>
          <a:lstStyle>
            <a:lvl1pPr algn="l">
              <a:defRPr sz="750" b="1">
                <a:solidFill>
                  <a:schemeClr val="bg1"/>
                </a:solidFill>
              </a:defRPr>
            </a:lvl1pPr>
          </a:lstStyle>
          <a:p>
            <a:fld id="{E287DE48-2EF5-46BD-B8E7-BA086A6AD39D}" type="datetime1">
              <a:rPr lang="fr-FR" cap="all" smtClean="0"/>
              <a:t>11/04/2025</a:t>
            </a:fld>
            <a:endParaRPr lang="fr-FR" cap="all" dirty="0"/>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lstStyle>
            <a:lvl1pPr marL="396000" indent="-396000">
              <a:buFont typeface="+mj-lt"/>
              <a:buAutoNum type="arabicPeriod"/>
              <a:defRPr sz="3250">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bg1"/>
                </a:solidFill>
              </a:defRPr>
            </a:lvl1pPr>
          </a:lstStyle>
          <a:p>
            <a:fld id="{733122C9-A0B9-462F-8757-0847AD287B63}" type="slidenum">
              <a:rPr lang="fr-FR" smtClean="0"/>
              <a:pPr/>
              <a:t>‹N°›</a:t>
            </a:fld>
            <a:endParaRPr lang="fr-FR" dirty="0"/>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smtClean="0"/>
              <a:t>Intitulé de la direction/service interministérielle</a:t>
            </a:r>
            <a:endParaRPr lang="fr-FR" dirty="0"/>
          </a:p>
        </p:txBody>
      </p:sp>
    </p:spTree>
    <p:extLst>
      <p:ext uri="{BB962C8B-B14F-4D97-AF65-F5344CB8AC3E}">
        <p14:creationId xmlns:p14="http://schemas.microsoft.com/office/powerpoint/2010/main" val="107654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fld id="{E19E7150-96DB-49DD-BBBB-E19F20853F81}" type="datetime1">
              <a:rPr lang="fr-FR" smtClean="0"/>
              <a:t>11/04/2025</a:t>
            </a:fld>
            <a:endParaRPr lang="fr-FR" dirty="0"/>
          </a:p>
        </p:txBody>
      </p:sp>
      <p:sp>
        <p:nvSpPr>
          <p:cNvPr id="5" name="Espace réservé du pied de page 4"/>
          <p:cNvSpPr>
            <a:spLocks noGrp="1"/>
          </p:cNvSpPr>
          <p:nvPr>
            <p:ph type="ftr" sz="quarter" idx="11"/>
          </p:nvPr>
        </p:nvSpPr>
        <p:spPr bwMode="gray">
          <a:xfrm>
            <a:off x="720000" y="4371949"/>
            <a:ext cx="3240000" cy="447947"/>
          </a:xfrm>
        </p:spPr>
        <p:txBody>
          <a:bodyPr anchor="ctr" anchorCtr="0"/>
          <a:lstStyle>
            <a:lvl1pPr algn="l">
              <a:defRPr sz="1150"/>
            </a:lvl1pPr>
          </a:lstStyle>
          <a:p>
            <a:r>
              <a:rPr lang="fr-FR" smtClean="0"/>
              <a:t>Intitulé de la direction/service interministérielle</a:t>
            </a:r>
            <a:endParaRPr lang="fr-FR" dirty="0"/>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8" name="Image 7" descr="RegionAcadRennes-logoC-700p.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3" y="267494"/>
            <a:ext cx="4032449" cy="2206325"/>
          </a:xfrm>
          <a:prstGeom prst="rect">
            <a:avLst/>
          </a:prstGeom>
        </p:spPr>
      </p:pic>
    </p:spTree>
    <p:extLst>
      <p:ext uri="{BB962C8B-B14F-4D97-AF65-F5344CB8AC3E}">
        <p14:creationId xmlns:p14="http://schemas.microsoft.com/office/powerpoint/2010/main" val="2127407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1_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fld id="{30A0902F-0FC8-4C8B-9602-77A9C7D6CC45}" type="datetime1">
              <a:rPr lang="fr-FR" cap="all" smtClean="0"/>
              <a:t>11/04/2025</a:t>
            </a:fld>
            <a:endParaRPr lang="fr-FR" cap="all" dirty="0"/>
          </a:p>
        </p:txBody>
      </p:sp>
      <p:sp>
        <p:nvSpPr>
          <p:cNvPr id="3" name="Espace réservé du pied de page 2"/>
          <p:cNvSpPr>
            <a:spLocks noGrp="1"/>
          </p:cNvSpPr>
          <p:nvPr>
            <p:ph type="ftr" sz="quarter" idx="11"/>
          </p:nvPr>
        </p:nvSpPr>
        <p:spPr bwMode="gray"/>
        <p:txBody>
          <a:bodyPr/>
          <a:lstStyle/>
          <a:p>
            <a:r>
              <a:rPr lang="fr-FR"/>
              <a:t>Intitulé de la direction/service interministérielle</a:t>
            </a:r>
            <a:endParaRPr lang="fr-FR" dirty="0"/>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2346046"/>
            <a:ext cx="8424000" cy="20772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Image 9" descr="RegionAcadRennes-logoC-700p.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521" y="112677"/>
            <a:ext cx="2520280" cy="1378953"/>
          </a:xfrm>
          <a:prstGeom prst="rect">
            <a:avLst/>
          </a:prstGeom>
        </p:spPr>
      </p:pic>
    </p:spTree>
    <p:extLst>
      <p:ext uri="{BB962C8B-B14F-4D97-AF65-F5344CB8AC3E}">
        <p14:creationId xmlns:p14="http://schemas.microsoft.com/office/powerpoint/2010/main" val="2413791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323850" y="1707654"/>
            <a:ext cx="8424863" cy="2952325"/>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smtClean="0"/>
              <a:t>Intitulé de la direction/service interministérielle</a:t>
            </a:r>
            <a:endParaRPr lang="fr-FR" dirty="0"/>
          </a:p>
        </p:txBody>
      </p:sp>
      <p:sp>
        <p:nvSpPr>
          <p:cNvPr id="6" name="Espace réservé du numéro de diapositive 5"/>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a:cxnSpLocks/>
          </p:cNvCxnSpPr>
          <p:nvPr/>
        </p:nvCxnSpPr>
        <p:spPr bwMode="gray">
          <a:xfrm>
            <a:off x="323850" y="4784400"/>
            <a:ext cx="8424614"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323850" y="682801"/>
            <a:ext cx="8424863" cy="539991"/>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315703" y="4783500"/>
            <a:ext cx="2057400" cy="274637"/>
          </a:xfrm>
          <a:prstGeom prst="rect">
            <a:avLst/>
          </a:prstGeom>
        </p:spPr>
        <p:txBody>
          <a:bodyPr vert="horz" lIns="91440" tIns="45720" rIns="91440" bIns="45720" rtlCol="0" anchor="ctr"/>
          <a:lstStyle>
            <a:lvl1pPr algn="l">
              <a:defRPr sz="750" b="1">
                <a:solidFill>
                  <a:schemeClr val="tx1"/>
                </a:solidFill>
              </a:defRPr>
            </a:lvl1pPr>
          </a:lstStyle>
          <a:p>
            <a:fld id="{B12067C5-7D96-4802-926D-E78B63D42490}" type="datetime1">
              <a:rPr lang="fr-FR" cap="all" smtClean="0"/>
              <a:t>11/04/2025</a:t>
            </a:fld>
            <a:endParaRPr lang="fr-FR" cap="all" dirty="0"/>
          </a:p>
        </p:txBody>
      </p:sp>
      <p:cxnSp>
        <p:nvCxnSpPr>
          <p:cNvPr id="9" name="Connecteur droit 8">
            <a:extLst>
              <a:ext uri="{FF2B5EF4-FFF2-40B4-BE49-F238E27FC236}">
                <a16:creationId xmlns:a16="http://schemas.microsoft.com/office/drawing/2014/main" id="{E071FEB6-0E77-DD46-9DA0-C52EF51FC7F3}"/>
              </a:ext>
            </a:extLst>
          </p:cNvPr>
          <p:cNvCxnSpPr/>
          <p:nvPr/>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Image 6" descr="RegionAcadRennes-logoC-700p.jpg"/>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388326" y="51470"/>
            <a:ext cx="1015322" cy="555526"/>
          </a:xfrm>
          <a:prstGeom prst="rect">
            <a:avLst/>
          </a:prstGeom>
        </p:spPr>
      </p:pic>
    </p:spTree>
    <p:extLst>
      <p:ext uri="{BB962C8B-B14F-4D97-AF65-F5344CB8AC3E}">
        <p14:creationId xmlns:p14="http://schemas.microsoft.com/office/powerpoint/2010/main" val="3585928067"/>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Lst>
  <p:hf hdr="0"/>
  <p:txStyles>
    <p:titleStyle>
      <a:lvl1pPr marL="14288" indent="0" algn="l" defTabSz="914400" rtl="0" eaLnBrk="1" latinLnBrk="0" hangingPunct="1">
        <a:lnSpc>
          <a:spcPct val="90000"/>
        </a:lnSpc>
        <a:spcBef>
          <a:spcPct val="0"/>
        </a:spcBef>
        <a:buNone/>
        <a:tabLst/>
        <a:defRPr sz="2500" b="1" kern="1200">
          <a:solidFill>
            <a:schemeClr val="tx1"/>
          </a:solidFill>
          <a:latin typeface="+mj-lt"/>
          <a:ea typeface="+mj-ea"/>
          <a:cs typeface="+mj-cs"/>
        </a:defRPr>
      </a:lvl1pPr>
    </p:titleStyle>
    <p:body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n-lt"/>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n-lt"/>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n-lt"/>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n-lt"/>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latin typeface="Marianne Regular"/>
              <a:cs typeface="Marianne Regular"/>
            </a:endParaRPr>
          </a:p>
        </p:txBody>
      </p:sp>
      <p:sp>
        <p:nvSpPr>
          <p:cNvPr id="6" name="Espace réservé du texte 5"/>
          <p:cNvSpPr>
            <a:spLocks noGrp="1"/>
          </p:cNvSpPr>
          <p:nvPr>
            <p:ph type="body" sz="quarter" idx="13"/>
          </p:nvPr>
        </p:nvSpPr>
        <p:spPr>
          <a:xfrm>
            <a:off x="395535" y="2211710"/>
            <a:ext cx="8353177" cy="1872208"/>
          </a:xfrm>
        </p:spPr>
        <p:txBody>
          <a:bodyPr/>
          <a:lstStyle/>
          <a:p>
            <a:pPr algn="ctr"/>
            <a:r>
              <a:rPr lang="fr-FR" sz="2400" dirty="0" smtClean="0">
                <a:latin typeface="Marianne Regular"/>
                <a:cs typeface="Marianne Regular"/>
              </a:rPr>
              <a:t>Intelligences artificielles, </a:t>
            </a:r>
            <a:r>
              <a:rPr lang="fr-FR" sz="2400" dirty="0" smtClean="0">
                <a:latin typeface="Marianne Regular"/>
                <a:cs typeface="Marianne Regular"/>
              </a:rPr>
              <a:t> </a:t>
            </a:r>
            <a:endParaRPr lang="fr-FR" dirty="0" smtClean="0">
              <a:latin typeface="Marianne Regular"/>
              <a:cs typeface="Marianne Regular"/>
            </a:endParaRPr>
          </a:p>
          <a:p>
            <a:pPr lvl="1" algn="ctr"/>
            <a:r>
              <a:rPr lang="fr-FR" b="1" dirty="0" smtClean="0">
                <a:latin typeface="Marianne Regular"/>
                <a:cs typeface="Marianne Regular"/>
              </a:rPr>
              <a:t>Quelles perspectives pour les lycéen(ne)s ?</a:t>
            </a:r>
          </a:p>
          <a:p>
            <a:pPr lvl="1" algn="ctr"/>
            <a:endParaRPr lang="fr-FR" dirty="0" smtClean="0">
              <a:latin typeface="Marianne Regular"/>
              <a:cs typeface="Marianne Regular"/>
            </a:endParaRPr>
          </a:p>
          <a:p>
            <a:pPr lvl="1" algn="ctr"/>
            <a:r>
              <a:rPr lang="fr-FR" dirty="0" smtClean="0">
                <a:latin typeface="Marianne Regular"/>
                <a:cs typeface="Marianne Regular"/>
              </a:rPr>
              <a:t>Formations, compétences, équité des parcours</a:t>
            </a:r>
            <a:endParaRPr lang="fr-FR" dirty="0">
              <a:latin typeface="Marianne Regular"/>
              <a:cs typeface="Marianne Regular"/>
            </a:endParaRPr>
          </a:p>
        </p:txBody>
      </p:sp>
      <p:sp>
        <p:nvSpPr>
          <p:cNvPr id="9" name="Espace réservé du numéro de diapositive 8"/>
          <p:cNvSpPr>
            <a:spLocks noGrp="1"/>
          </p:cNvSpPr>
          <p:nvPr>
            <p:ph type="sldNum" sz="quarter" idx="12"/>
          </p:nvPr>
        </p:nvSpPr>
        <p:spPr/>
        <p:txBody>
          <a:bodyPr/>
          <a:lstStyle/>
          <a:p>
            <a:fld id="{733122C9-A0B9-462F-8757-0847AD287B63}" type="slidenum">
              <a:rPr lang="fr-FR" smtClean="0">
                <a:latin typeface="Marianne Regular"/>
                <a:cs typeface="Marianne Regular"/>
              </a:rPr>
              <a:pPr/>
              <a:t>1</a:t>
            </a:fld>
            <a:endParaRPr lang="fr-FR" dirty="0">
              <a:latin typeface="Marianne Regular"/>
              <a:cs typeface="Marianne Regular"/>
            </a:endParaRPr>
          </a:p>
        </p:txBody>
      </p:sp>
      <p:pic>
        <p:nvPicPr>
          <p:cNvPr id="4" name="Image 3"/>
          <p:cNvPicPr>
            <a:picLocks noChangeAspect="1"/>
          </p:cNvPicPr>
          <p:nvPr/>
        </p:nvPicPr>
        <p:blipFill rotWithShape="1">
          <a:blip r:embed="rId2">
            <a:extLst>
              <a:ext uri="{28A0092B-C50C-407E-A947-70E740481C1C}">
                <a14:useLocalDpi xmlns:a14="http://schemas.microsoft.com/office/drawing/2010/main" val="0"/>
              </a:ext>
            </a:extLst>
          </a:blip>
          <a:srcRect t="41555"/>
          <a:stretch/>
        </p:blipFill>
        <p:spPr>
          <a:xfrm>
            <a:off x="2987824" y="195486"/>
            <a:ext cx="3240360" cy="765332"/>
          </a:xfrm>
          <a:prstGeom prst="rect">
            <a:avLst/>
          </a:prstGeom>
        </p:spPr>
      </p:pic>
      <p:sp>
        <p:nvSpPr>
          <p:cNvPr id="3" name="Espace réservé de la date 2"/>
          <p:cNvSpPr>
            <a:spLocks noGrp="1"/>
          </p:cNvSpPr>
          <p:nvPr>
            <p:ph type="dt" sz="half" idx="10"/>
          </p:nvPr>
        </p:nvSpPr>
        <p:spPr/>
        <p:txBody>
          <a:bodyPr/>
          <a:lstStyle/>
          <a:p>
            <a:pPr algn="r"/>
            <a:fld id="{CCB65AA5-BA0F-4F36-BCD7-54BE1B78E987}" type="datetime1">
              <a:rPr lang="fr-FR" cap="all" smtClean="0"/>
              <a:t>11/04/2025</a:t>
            </a:fld>
            <a:endParaRPr lang="fr-FR" cap="all" dirty="0"/>
          </a:p>
        </p:txBody>
      </p:sp>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0232" y="196210"/>
            <a:ext cx="1911496" cy="1293280"/>
          </a:xfrm>
          <a:prstGeom prst="rect">
            <a:avLst/>
          </a:prstGeom>
        </p:spPr>
      </p:pic>
    </p:spTree>
    <p:extLst>
      <p:ext uri="{BB962C8B-B14F-4D97-AF65-F5344CB8AC3E}">
        <p14:creationId xmlns:p14="http://schemas.microsoft.com/office/powerpoint/2010/main" val="3282264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Regular"/>
                <a:cs typeface="Marianne Regular"/>
              </a:rPr>
              <a:pPr/>
              <a:t>10</a:t>
            </a:fld>
            <a:endParaRPr lang="fr-FR" dirty="0">
              <a:latin typeface="Marianne Regular"/>
              <a:cs typeface="Marianne Regular"/>
            </a:endParaRPr>
          </a:p>
        </p:txBody>
      </p:sp>
      <p:sp>
        <p:nvSpPr>
          <p:cNvPr id="2" name="Espace réservé de la date 1"/>
          <p:cNvSpPr>
            <a:spLocks noGrp="1"/>
          </p:cNvSpPr>
          <p:nvPr>
            <p:ph type="dt" sz="half" idx="2"/>
          </p:nvPr>
        </p:nvSpPr>
        <p:spPr/>
        <p:txBody>
          <a:bodyPr/>
          <a:lstStyle/>
          <a:p>
            <a:fld id="{9E4F9C7A-68E5-0042-9946-4669E134DC3E}" type="datetime1">
              <a:rPr lang="fr-FR" cap="all" smtClean="0">
                <a:latin typeface="Marianne Regular"/>
                <a:cs typeface="Marianne Regular"/>
              </a:rPr>
              <a:t>12/05/2025</a:t>
            </a:fld>
            <a:endParaRPr lang="fr-FR" cap="all" dirty="0">
              <a:latin typeface="Marianne Regular"/>
              <a:cs typeface="Marianne Regular"/>
            </a:endParaRPr>
          </a:p>
        </p:txBody>
      </p:sp>
      <p:sp>
        <p:nvSpPr>
          <p:cNvPr id="5" name="Titre 4">
            <a:extLst>
              <a:ext uri="{FF2B5EF4-FFF2-40B4-BE49-F238E27FC236}">
                <a16:creationId xmlns:a16="http://schemas.microsoft.com/office/drawing/2014/main" id="{7FECE53A-9267-D842-B87E-F184AF518E9F}"/>
              </a:ext>
            </a:extLst>
          </p:cNvPr>
          <p:cNvSpPr>
            <a:spLocks noGrp="1"/>
          </p:cNvSpPr>
          <p:nvPr>
            <p:ph type="title"/>
          </p:nvPr>
        </p:nvSpPr>
        <p:spPr>
          <a:xfrm>
            <a:off x="323850" y="555526"/>
            <a:ext cx="8424863" cy="539991"/>
          </a:xfrm>
        </p:spPr>
        <p:txBody>
          <a:bodyPr>
            <a:normAutofit/>
          </a:bodyPr>
          <a:lstStyle/>
          <a:p>
            <a:pPr algn="ctr"/>
            <a:endParaRPr lang="fr-FR" sz="2000" dirty="0">
              <a:latin typeface="Marianne" panose="02000000000000000000" pitchFamily="50" charset="0"/>
              <a:cs typeface="Marianne Regular"/>
            </a:endParaRPr>
          </a:p>
        </p:txBody>
      </p:sp>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1720" y="411510"/>
            <a:ext cx="5184576" cy="4371990"/>
          </a:xfrm>
          <a:prstGeom prst="rect">
            <a:avLst/>
          </a:prstGeom>
        </p:spPr>
      </p:pic>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179511" y="267494"/>
            <a:ext cx="8569201" cy="4392488"/>
          </a:xfrm>
        </p:spPr>
        <p:txBody>
          <a:bodyPr/>
          <a:lstStyle/>
          <a:p>
            <a:pPr lvl="1" indent="0">
              <a:buNone/>
            </a:pPr>
            <a:endParaRPr lang="fr-FR" b="1" dirty="0" smtClean="0">
              <a:latin typeface="Marianne" panose="02000000000000000000" pitchFamily="50" charset="0"/>
              <a:cs typeface="Marianne Regular"/>
            </a:endParaRPr>
          </a:p>
        </p:txBody>
      </p:sp>
    </p:spTree>
    <p:extLst>
      <p:ext uri="{BB962C8B-B14F-4D97-AF65-F5344CB8AC3E}">
        <p14:creationId xmlns:p14="http://schemas.microsoft.com/office/powerpoint/2010/main" val="690047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Regular"/>
                <a:cs typeface="Marianne Regular"/>
              </a:rPr>
              <a:pPr/>
              <a:t>11</a:t>
            </a:fld>
            <a:endParaRPr lang="fr-FR" dirty="0">
              <a:latin typeface="Marianne Regular"/>
              <a:cs typeface="Marianne Regular"/>
            </a:endParaRPr>
          </a:p>
        </p:txBody>
      </p:sp>
      <p:sp>
        <p:nvSpPr>
          <p:cNvPr id="2" name="Espace réservé de la date 1"/>
          <p:cNvSpPr>
            <a:spLocks noGrp="1"/>
          </p:cNvSpPr>
          <p:nvPr>
            <p:ph type="dt" sz="half" idx="2"/>
          </p:nvPr>
        </p:nvSpPr>
        <p:spPr/>
        <p:txBody>
          <a:bodyPr/>
          <a:lstStyle/>
          <a:p>
            <a:fld id="{9E4F9C7A-68E5-0042-9946-4669E134DC3E}" type="datetime1">
              <a:rPr lang="fr-FR" cap="all" smtClean="0">
                <a:latin typeface="Marianne Regular"/>
                <a:cs typeface="Marianne Regular"/>
              </a:rPr>
              <a:t>11/05/2025</a:t>
            </a:fld>
            <a:endParaRPr lang="fr-FR" cap="all" dirty="0">
              <a:latin typeface="Marianne Regular"/>
              <a:cs typeface="Marianne Regular"/>
            </a:endParaRPr>
          </a:p>
        </p:txBody>
      </p:sp>
      <p:sp>
        <p:nvSpPr>
          <p:cNvPr id="5" name="Titre 4">
            <a:extLst>
              <a:ext uri="{FF2B5EF4-FFF2-40B4-BE49-F238E27FC236}">
                <a16:creationId xmlns:a16="http://schemas.microsoft.com/office/drawing/2014/main" id="{7FECE53A-9267-D842-B87E-F184AF518E9F}"/>
              </a:ext>
            </a:extLst>
          </p:cNvPr>
          <p:cNvSpPr>
            <a:spLocks noGrp="1"/>
          </p:cNvSpPr>
          <p:nvPr>
            <p:ph type="title"/>
          </p:nvPr>
        </p:nvSpPr>
        <p:spPr/>
        <p:txBody>
          <a:bodyPr>
            <a:normAutofit/>
          </a:bodyPr>
          <a:lstStyle/>
          <a:p>
            <a:pPr algn="ctr"/>
            <a:endParaRPr lang="fr-FR" sz="2000" dirty="0">
              <a:latin typeface="Marianne" panose="02000000000000000000" pitchFamily="50" charset="0"/>
              <a:cs typeface="Marianne Regular"/>
            </a:endParaRPr>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33338" y="22076"/>
            <a:ext cx="8568672" cy="4032448"/>
          </a:xfrm>
        </p:spPr>
        <p:txBody>
          <a:bodyPr/>
          <a:lstStyle/>
          <a:p>
            <a:pPr lvl="1" indent="0">
              <a:buNone/>
            </a:pPr>
            <a:endParaRPr lang="fr-FR" dirty="0">
              <a:latin typeface="Marianne" panose="02000000000000000000" pitchFamily="50" charset="0"/>
              <a:cs typeface="Marianne Regular"/>
            </a:endParaRP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8891" y="358696"/>
            <a:ext cx="5506218" cy="3725222"/>
          </a:xfrm>
          <a:prstGeom prst="rect">
            <a:avLst/>
          </a:prstGeom>
        </p:spPr>
      </p:pic>
    </p:spTree>
    <p:extLst>
      <p:ext uri="{BB962C8B-B14F-4D97-AF65-F5344CB8AC3E}">
        <p14:creationId xmlns:p14="http://schemas.microsoft.com/office/powerpoint/2010/main" val="2304436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Regular"/>
                <a:cs typeface="Marianne Regular"/>
              </a:rPr>
              <a:pPr/>
              <a:t>12</a:t>
            </a:fld>
            <a:endParaRPr lang="fr-FR" dirty="0">
              <a:latin typeface="Marianne Regular"/>
              <a:cs typeface="Marianne Regular"/>
            </a:endParaRPr>
          </a:p>
        </p:txBody>
      </p:sp>
      <p:sp>
        <p:nvSpPr>
          <p:cNvPr id="2" name="Espace réservé de la date 1"/>
          <p:cNvSpPr>
            <a:spLocks noGrp="1"/>
          </p:cNvSpPr>
          <p:nvPr>
            <p:ph type="dt" sz="half" idx="2"/>
          </p:nvPr>
        </p:nvSpPr>
        <p:spPr/>
        <p:txBody>
          <a:bodyPr/>
          <a:lstStyle/>
          <a:p>
            <a:fld id="{9E4F9C7A-68E5-0042-9946-4669E134DC3E}" type="datetime1">
              <a:rPr lang="fr-FR" cap="all" smtClean="0">
                <a:latin typeface="Marianne Regular"/>
                <a:cs typeface="Marianne Regular"/>
              </a:rPr>
              <a:t>13/05/2025</a:t>
            </a:fld>
            <a:endParaRPr lang="fr-FR" cap="all" dirty="0">
              <a:latin typeface="Marianne Regular"/>
              <a:cs typeface="Marianne Regular"/>
            </a:endParaRPr>
          </a:p>
        </p:txBody>
      </p:sp>
      <p:sp>
        <p:nvSpPr>
          <p:cNvPr id="5" name="Titre 4">
            <a:extLst>
              <a:ext uri="{FF2B5EF4-FFF2-40B4-BE49-F238E27FC236}">
                <a16:creationId xmlns:a16="http://schemas.microsoft.com/office/drawing/2014/main" id="{7FECE53A-9267-D842-B87E-F184AF518E9F}"/>
              </a:ext>
            </a:extLst>
          </p:cNvPr>
          <p:cNvSpPr>
            <a:spLocks noGrp="1"/>
          </p:cNvSpPr>
          <p:nvPr>
            <p:ph type="title"/>
          </p:nvPr>
        </p:nvSpPr>
        <p:spPr/>
        <p:txBody>
          <a:bodyPr>
            <a:normAutofit/>
          </a:bodyPr>
          <a:lstStyle/>
          <a:p>
            <a:pPr algn="ctr"/>
            <a:endParaRPr lang="fr-FR" sz="2000" dirty="0">
              <a:latin typeface="Marianne" panose="02000000000000000000" pitchFamily="50" charset="0"/>
              <a:cs typeface="Marianne Regular"/>
            </a:endParaRPr>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179512" y="1275606"/>
            <a:ext cx="8568672" cy="3384376"/>
          </a:xfrm>
        </p:spPr>
        <p:txBody>
          <a:bodyPr/>
          <a:lstStyle/>
          <a:p>
            <a:pPr lvl="1" indent="0">
              <a:buNone/>
            </a:pPr>
            <a:endParaRPr lang="fr-FR" dirty="0">
              <a:latin typeface="Marianne" panose="02000000000000000000" pitchFamily="50" charset="0"/>
              <a:cs typeface="Marianne Regular"/>
            </a:endParaRPr>
          </a:p>
        </p:txBody>
      </p:sp>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7235" y="123478"/>
            <a:ext cx="5815085" cy="4183573"/>
          </a:xfrm>
          <a:prstGeom prst="rect">
            <a:avLst/>
          </a:prstGeom>
        </p:spPr>
      </p:pic>
    </p:spTree>
    <p:extLst>
      <p:ext uri="{BB962C8B-B14F-4D97-AF65-F5344CB8AC3E}">
        <p14:creationId xmlns:p14="http://schemas.microsoft.com/office/powerpoint/2010/main" val="591018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Regular"/>
                <a:cs typeface="Marianne Regular"/>
              </a:rPr>
              <a:pPr/>
              <a:t>13</a:t>
            </a:fld>
            <a:endParaRPr lang="fr-FR" dirty="0">
              <a:latin typeface="Marianne Regular"/>
              <a:cs typeface="Marianne Regular"/>
            </a:endParaRPr>
          </a:p>
        </p:txBody>
      </p:sp>
      <p:sp>
        <p:nvSpPr>
          <p:cNvPr id="2" name="Espace réservé de la date 1"/>
          <p:cNvSpPr>
            <a:spLocks noGrp="1"/>
          </p:cNvSpPr>
          <p:nvPr>
            <p:ph type="dt" sz="half" idx="2"/>
          </p:nvPr>
        </p:nvSpPr>
        <p:spPr/>
        <p:txBody>
          <a:bodyPr/>
          <a:lstStyle/>
          <a:p>
            <a:fld id="{9E4F9C7A-68E5-0042-9946-4669E134DC3E}" type="datetime1">
              <a:rPr lang="fr-FR" cap="all" smtClean="0">
                <a:latin typeface="Marianne Regular"/>
                <a:cs typeface="Marianne Regular"/>
              </a:rPr>
              <a:t>11/04/2025</a:t>
            </a:fld>
            <a:endParaRPr lang="fr-FR" cap="all" dirty="0">
              <a:latin typeface="Marianne Regular"/>
              <a:cs typeface="Marianne Regular"/>
            </a:endParaRPr>
          </a:p>
        </p:txBody>
      </p:sp>
      <p:sp>
        <p:nvSpPr>
          <p:cNvPr id="5" name="Titre 4">
            <a:extLst>
              <a:ext uri="{FF2B5EF4-FFF2-40B4-BE49-F238E27FC236}">
                <a16:creationId xmlns:a16="http://schemas.microsoft.com/office/drawing/2014/main" id="{7FECE53A-9267-D842-B87E-F184AF518E9F}"/>
              </a:ext>
            </a:extLst>
          </p:cNvPr>
          <p:cNvSpPr>
            <a:spLocks noGrp="1"/>
          </p:cNvSpPr>
          <p:nvPr>
            <p:ph type="title"/>
          </p:nvPr>
        </p:nvSpPr>
        <p:spPr>
          <a:xfrm>
            <a:off x="323850" y="597966"/>
            <a:ext cx="8424863" cy="539991"/>
          </a:xfrm>
        </p:spPr>
        <p:txBody>
          <a:bodyPr>
            <a:normAutofit fontScale="90000"/>
          </a:bodyPr>
          <a:lstStyle/>
          <a:p>
            <a:pPr algn="ctr"/>
            <a:r>
              <a:rPr lang="fr-FR" sz="2000" dirty="0" smtClean="0">
                <a:latin typeface="Marianne" panose="02000000000000000000" pitchFamily="50" charset="0"/>
                <a:cs typeface="Marianne Regular"/>
              </a:rPr>
              <a:t/>
            </a:r>
            <a:br>
              <a:rPr lang="fr-FR" sz="2000" dirty="0" smtClean="0">
                <a:latin typeface="Marianne" panose="02000000000000000000" pitchFamily="50" charset="0"/>
                <a:cs typeface="Marianne Regular"/>
              </a:rPr>
            </a:br>
            <a:endParaRPr lang="fr-FR" sz="2000" dirty="0">
              <a:latin typeface="Marianne" panose="02000000000000000000" pitchFamily="50" charset="0"/>
              <a:cs typeface="Marianne Regular"/>
            </a:endParaRPr>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179512" y="1275606"/>
            <a:ext cx="8568672" cy="3384376"/>
          </a:xfrm>
        </p:spPr>
        <p:txBody>
          <a:bodyPr/>
          <a:lstStyle/>
          <a:p>
            <a:pPr lvl="1" indent="0">
              <a:buNone/>
            </a:pPr>
            <a:endParaRPr lang="fr-FR" dirty="0">
              <a:latin typeface="Marianne" panose="02000000000000000000" pitchFamily="50" charset="0"/>
              <a:cs typeface="Marianne Regular"/>
            </a:endParaRPr>
          </a:p>
        </p:txBody>
      </p:sp>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075" y="195486"/>
            <a:ext cx="5553850" cy="4134024"/>
          </a:xfrm>
          <a:prstGeom prst="rect">
            <a:avLst/>
          </a:prstGeom>
        </p:spPr>
      </p:pic>
    </p:spTree>
    <p:extLst>
      <p:ext uri="{BB962C8B-B14F-4D97-AF65-F5344CB8AC3E}">
        <p14:creationId xmlns:p14="http://schemas.microsoft.com/office/powerpoint/2010/main" val="34222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Regular"/>
                <a:cs typeface="Marianne Regular"/>
              </a:rPr>
              <a:pPr/>
              <a:t>14</a:t>
            </a:fld>
            <a:endParaRPr lang="fr-FR" dirty="0">
              <a:latin typeface="Marianne Regular"/>
              <a:cs typeface="Marianne Regular"/>
            </a:endParaRPr>
          </a:p>
        </p:txBody>
      </p:sp>
      <p:sp>
        <p:nvSpPr>
          <p:cNvPr id="2" name="Espace réservé de la date 1"/>
          <p:cNvSpPr>
            <a:spLocks noGrp="1"/>
          </p:cNvSpPr>
          <p:nvPr>
            <p:ph type="dt" sz="half" idx="2"/>
          </p:nvPr>
        </p:nvSpPr>
        <p:spPr/>
        <p:txBody>
          <a:bodyPr/>
          <a:lstStyle/>
          <a:p>
            <a:fld id="{9E4F9C7A-68E5-0042-9946-4669E134DC3E}" type="datetime1">
              <a:rPr lang="fr-FR" cap="all" smtClean="0">
                <a:latin typeface="Marianne Regular"/>
                <a:cs typeface="Marianne Regular"/>
              </a:rPr>
              <a:t>11/04/2025</a:t>
            </a:fld>
            <a:endParaRPr lang="fr-FR" cap="all" dirty="0">
              <a:latin typeface="Marianne Regular"/>
              <a:cs typeface="Marianne Regular"/>
            </a:endParaRPr>
          </a:p>
        </p:txBody>
      </p:sp>
      <p:sp>
        <p:nvSpPr>
          <p:cNvPr id="5" name="Titre 4">
            <a:extLst>
              <a:ext uri="{FF2B5EF4-FFF2-40B4-BE49-F238E27FC236}">
                <a16:creationId xmlns:a16="http://schemas.microsoft.com/office/drawing/2014/main" id="{7FECE53A-9267-D842-B87E-F184AF518E9F}"/>
              </a:ext>
            </a:extLst>
          </p:cNvPr>
          <p:cNvSpPr>
            <a:spLocks noGrp="1"/>
          </p:cNvSpPr>
          <p:nvPr>
            <p:ph type="title"/>
          </p:nvPr>
        </p:nvSpPr>
        <p:spPr/>
        <p:txBody>
          <a:bodyPr>
            <a:normAutofit/>
          </a:bodyPr>
          <a:lstStyle/>
          <a:p>
            <a:pPr algn="ctr"/>
            <a:r>
              <a:rPr lang="fr-FR" sz="2000" dirty="0" smtClean="0">
                <a:latin typeface="Marianne" panose="02000000000000000000" pitchFamily="50" charset="0"/>
                <a:cs typeface="Marianne Regular"/>
              </a:rPr>
              <a:t>Une digression ?</a:t>
            </a:r>
            <a:endParaRPr lang="fr-FR" sz="2000" dirty="0">
              <a:latin typeface="Marianne" panose="02000000000000000000" pitchFamily="50" charset="0"/>
              <a:cs typeface="Marianne Regular"/>
            </a:endParaRPr>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179512" y="1275606"/>
            <a:ext cx="8568672" cy="3384376"/>
          </a:xfrm>
        </p:spPr>
        <p:txBody>
          <a:bodyPr/>
          <a:lstStyle/>
          <a:p>
            <a:pPr algn="ctr"/>
            <a:r>
              <a:rPr lang="fr-FR" b="1" i="1" dirty="0" smtClean="0">
                <a:latin typeface="Marianne" panose="02000000000000000000" pitchFamily="50" charset="0"/>
                <a:cs typeface="Marianne Regular"/>
              </a:rPr>
              <a:t>« Toutes les utopies sont déprimantes parce qu’elles ne laissent pas de place au hasard, à la différence, aux « divers ». Tout a été mis en ordre et l’ordre règne. Derrière toute utopie, il y a toujours un grand dessein taxonomique : une place pour chaque chose et chaque chose à sa place. »</a:t>
            </a:r>
          </a:p>
          <a:p>
            <a:pPr algn="ctr"/>
            <a:r>
              <a:rPr lang="fr-FR" b="1" i="1" dirty="0" smtClean="0">
                <a:latin typeface="Marianne" panose="02000000000000000000" pitchFamily="50" charset="0"/>
                <a:cs typeface="Marianne Regular"/>
              </a:rPr>
              <a:t>G Perec, Penser/Classer</a:t>
            </a:r>
          </a:p>
          <a:p>
            <a:pPr algn="ctr"/>
            <a:endParaRPr lang="fr-FR" b="1" i="1" dirty="0" smtClean="0">
              <a:latin typeface="Marianne" panose="02000000000000000000" pitchFamily="50" charset="0"/>
              <a:cs typeface="Marianne Regular"/>
            </a:endParaRPr>
          </a:p>
          <a:p>
            <a:pPr algn="ctr"/>
            <a:endParaRPr lang="fr-FR" b="1" i="1" dirty="0" smtClean="0">
              <a:latin typeface="Marianne" panose="02000000000000000000" pitchFamily="50" charset="0"/>
              <a:cs typeface="Marianne Regular"/>
            </a:endParaRPr>
          </a:p>
          <a:p>
            <a:pPr marL="377825" indent="-285750">
              <a:buFont typeface="Arial" panose="020B0604020202020204" pitchFamily="34" charset="0"/>
              <a:buChar char="•"/>
            </a:pPr>
            <a:r>
              <a:rPr lang="fr-FR" dirty="0" smtClean="0">
                <a:latin typeface="Marianne" panose="02000000000000000000" pitchFamily="50" charset="0"/>
                <a:cs typeface="Marianne Regular"/>
              </a:rPr>
              <a:t>L’analyse des données : une compétence essentielle, liée à l’esprit critique.</a:t>
            </a:r>
          </a:p>
          <a:p>
            <a:pPr marL="377825" indent="-285750">
              <a:buFont typeface="Arial" panose="020B0604020202020204" pitchFamily="34" charset="0"/>
              <a:buChar char="•"/>
            </a:pPr>
            <a:r>
              <a:rPr lang="fr-FR" dirty="0" smtClean="0">
                <a:latin typeface="Marianne" panose="02000000000000000000" pitchFamily="50" charset="0"/>
                <a:cs typeface="Marianne Regular"/>
              </a:rPr>
              <a:t>L’IA et les données d’entrainement : l’exemple d’Amazon en 2014.</a:t>
            </a:r>
          </a:p>
          <a:p>
            <a:pPr marL="377825" indent="-285750">
              <a:buFont typeface="Arial" panose="020B0604020202020204" pitchFamily="34" charset="0"/>
              <a:buChar char="•"/>
            </a:pPr>
            <a:r>
              <a:rPr lang="fr-FR" dirty="0" smtClean="0">
                <a:latin typeface="Marianne" panose="02000000000000000000" pitchFamily="50" charset="0"/>
                <a:cs typeface="Marianne Regular"/>
              </a:rPr>
              <a:t>Un ensemble de données est une vision du monde… une classification est politique.</a:t>
            </a:r>
          </a:p>
          <a:p>
            <a:pPr marL="377825" indent="-285750">
              <a:buFont typeface="Arial" panose="020B0604020202020204" pitchFamily="34" charset="0"/>
              <a:buChar char="•"/>
            </a:pPr>
            <a:r>
              <a:rPr lang="fr-FR" dirty="0" smtClean="0">
                <a:latin typeface="Marianne" panose="02000000000000000000" pitchFamily="50" charset="0"/>
                <a:cs typeface="Marianne Regular"/>
              </a:rPr>
              <a:t>Apprendre à questionner, à comprendre le système des données … pour s’orienter.</a:t>
            </a:r>
            <a:endParaRPr lang="fr-FR" dirty="0">
              <a:latin typeface="Marianne" panose="02000000000000000000" pitchFamily="50" charset="0"/>
              <a:cs typeface="Marianne Regular"/>
            </a:endParaRPr>
          </a:p>
        </p:txBody>
      </p:sp>
    </p:spTree>
    <p:extLst>
      <p:ext uri="{BB962C8B-B14F-4D97-AF65-F5344CB8AC3E}">
        <p14:creationId xmlns:p14="http://schemas.microsoft.com/office/powerpoint/2010/main" val="3348087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Regular"/>
                <a:cs typeface="Marianne Regular"/>
              </a:rPr>
              <a:pPr/>
              <a:t>15</a:t>
            </a:fld>
            <a:endParaRPr lang="fr-FR" dirty="0">
              <a:latin typeface="Marianne Regular"/>
              <a:cs typeface="Marianne Regular"/>
            </a:endParaRPr>
          </a:p>
        </p:txBody>
      </p:sp>
      <p:sp>
        <p:nvSpPr>
          <p:cNvPr id="2" name="Espace réservé de la date 1"/>
          <p:cNvSpPr>
            <a:spLocks noGrp="1"/>
          </p:cNvSpPr>
          <p:nvPr>
            <p:ph type="dt" sz="half" idx="2"/>
          </p:nvPr>
        </p:nvSpPr>
        <p:spPr/>
        <p:txBody>
          <a:bodyPr/>
          <a:lstStyle/>
          <a:p>
            <a:fld id="{9E4F9C7A-68E5-0042-9946-4669E134DC3E}" type="datetime1">
              <a:rPr lang="fr-FR" cap="all" smtClean="0">
                <a:latin typeface="Marianne Regular"/>
                <a:cs typeface="Marianne Regular"/>
              </a:rPr>
              <a:t>11/05/2025</a:t>
            </a:fld>
            <a:endParaRPr lang="fr-FR" cap="all" dirty="0">
              <a:latin typeface="Marianne Regular"/>
              <a:cs typeface="Marianne Regular"/>
            </a:endParaRPr>
          </a:p>
        </p:txBody>
      </p:sp>
      <p:sp>
        <p:nvSpPr>
          <p:cNvPr id="5" name="Titre 4">
            <a:extLst>
              <a:ext uri="{FF2B5EF4-FFF2-40B4-BE49-F238E27FC236}">
                <a16:creationId xmlns:a16="http://schemas.microsoft.com/office/drawing/2014/main" id="{7FECE53A-9267-D842-B87E-F184AF518E9F}"/>
              </a:ext>
            </a:extLst>
          </p:cNvPr>
          <p:cNvSpPr>
            <a:spLocks noGrp="1"/>
          </p:cNvSpPr>
          <p:nvPr>
            <p:ph type="title"/>
          </p:nvPr>
        </p:nvSpPr>
        <p:spPr/>
        <p:txBody>
          <a:bodyPr>
            <a:normAutofit/>
          </a:bodyPr>
          <a:lstStyle/>
          <a:p>
            <a:pPr algn="ctr"/>
            <a:r>
              <a:rPr lang="fr-FR" sz="2000" dirty="0">
                <a:latin typeface="Marianne" panose="02000000000000000000" pitchFamily="50" charset="0"/>
                <a:cs typeface="Marianne Regular"/>
              </a:rPr>
              <a:t>Q</a:t>
            </a:r>
            <a:r>
              <a:rPr lang="fr-FR" sz="2000" dirty="0" smtClean="0">
                <a:latin typeface="Marianne" panose="02000000000000000000" pitchFamily="50" charset="0"/>
                <a:cs typeface="Marianne Regular"/>
              </a:rPr>
              <a:t>ui est concerné ?</a:t>
            </a:r>
            <a:endParaRPr lang="fr-FR" sz="2000" dirty="0">
              <a:latin typeface="Marianne" panose="02000000000000000000" pitchFamily="50" charset="0"/>
              <a:cs typeface="Marianne Regular"/>
            </a:endParaRPr>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179512" y="1275606"/>
            <a:ext cx="8568672" cy="3384376"/>
          </a:xfrm>
        </p:spPr>
        <p:txBody>
          <a:bodyPr/>
          <a:lstStyle/>
          <a:p>
            <a:pPr marL="377825" indent="-285750">
              <a:buFont typeface="Arial" panose="020B0604020202020204" pitchFamily="34" charset="0"/>
              <a:buChar char="•"/>
            </a:pPr>
            <a:r>
              <a:rPr lang="fr-FR" dirty="0" smtClean="0">
                <a:latin typeface="Marianne" panose="02000000000000000000" pitchFamily="50" charset="0"/>
                <a:cs typeface="Marianne Regular"/>
              </a:rPr>
              <a:t>Les lycéennes et les lycéens qui s’engagent dans un parcours en STIM : des compétences techniques spécifiques…</a:t>
            </a:r>
          </a:p>
          <a:p>
            <a:pPr marL="377825" indent="-285750">
              <a:buFont typeface="Arial" panose="020B0604020202020204" pitchFamily="34" charset="0"/>
              <a:buChar char="•"/>
            </a:pPr>
            <a:r>
              <a:rPr lang="fr-FR" dirty="0" smtClean="0">
                <a:latin typeface="Marianne" panose="02000000000000000000" pitchFamily="50" charset="0"/>
                <a:cs typeface="Marianne Regular"/>
              </a:rPr>
              <a:t>Tous les jeunes quels que soient leurs choix de parcours : des compétences transversales et une compréhension des enjeux et des processus nécessaire pour étudier, s’adapter au monde économique et … vivre en société.</a:t>
            </a:r>
          </a:p>
          <a:p>
            <a:pPr marL="377825" indent="-285750">
              <a:buFont typeface="Arial" panose="020B0604020202020204" pitchFamily="34" charset="0"/>
              <a:buChar char="•"/>
            </a:pPr>
            <a:r>
              <a:rPr lang="fr-FR" dirty="0" smtClean="0">
                <a:latin typeface="Marianne" panose="02000000000000000000" pitchFamily="50" charset="0"/>
                <a:cs typeface="Marianne Regular"/>
              </a:rPr>
              <a:t>Pas des compétences de spécialistes, donc, mais des compétences nécessaires pour toutes et tous.</a:t>
            </a:r>
          </a:p>
          <a:p>
            <a:pPr marL="377825" indent="-285750">
              <a:buFont typeface="Arial" panose="020B0604020202020204" pitchFamily="34" charset="0"/>
              <a:buChar char="•"/>
            </a:pPr>
            <a:r>
              <a:rPr lang="fr-FR" dirty="0" smtClean="0">
                <a:latin typeface="Marianne" panose="02000000000000000000" pitchFamily="50" charset="0"/>
                <a:cs typeface="Marianne Regular"/>
              </a:rPr>
              <a:t>Qui se construisent de manière académique et non académique mais que l’école doit accompagner pour qu’elles deviennent explicites et solides.</a:t>
            </a:r>
          </a:p>
          <a:p>
            <a:pPr marL="377825" indent="-285750">
              <a:buFont typeface="Arial" panose="020B0604020202020204" pitchFamily="34" charset="0"/>
              <a:buChar char="•"/>
            </a:pPr>
            <a:r>
              <a:rPr lang="fr-FR" dirty="0" smtClean="0">
                <a:latin typeface="Marianne" panose="02000000000000000000" pitchFamily="50" charset="0"/>
                <a:cs typeface="Marianne Regular"/>
              </a:rPr>
              <a:t>S’il s’agit de « savoirs fondamentaux », comment permettre une équité d’accès à ces domaines de savoirs ? S’il s’agit de futures « compétences de base », comment permettre que chacune/chacun les construisent ? S’il s’agit de métiers d’avenir, et qui joueront un rôle social important, comment éviter les censures sociales et les obstacles dans les parcours d’apprentissages ?</a:t>
            </a:r>
          </a:p>
          <a:p>
            <a:pPr marL="377825" indent="-285750">
              <a:buFont typeface="Arial" panose="020B0604020202020204" pitchFamily="34" charset="0"/>
              <a:buChar char="•"/>
            </a:pPr>
            <a:endParaRPr lang="fr-FR" dirty="0" smtClean="0">
              <a:latin typeface="Marianne" panose="02000000000000000000" pitchFamily="50" charset="0"/>
              <a:cs typeface="Marianne Regular"/>
            </a:endParaRPr>
          </a:p>
          <a:p>
            <a:pPr marL="377825" indent="-285750">
              <a:buFont typeface="Arial" panose="020B0604020202020204" pitchFamily="34" charset="0"/>
              <a:buChar char="•"/>
            </a:pPr>
            <a:endParaRPr lang="fr-FR" dirty="0">
              <a:latin typeface="Marianne" panose="02000000000000000000" pitchFamily="50" charset="0"/>
              <a:cs typeface="Marianne Regular"/>
            </a:endParaRPr>
          </a:p>
          <a:p>
            <a:pPr marL="377825" indent="-285750">
              <a:buFont typeface="Arial" panose="020B0604020202020204" pitchFamily="34" charset="0"/>
              <a:buChar char="•"/>
            </a:pPr>
            <a:endParaRPr lang="fr-FR" dirty="0" smtClean="0">
              <a:latin typeface="Marianne" panose="02000000000000000000" pitchFamily="50" charset="0"/>
              <a:cs typeface="Marianne Regular"/>
            </a:endParaRPr>
          </a:p>
          <a:p>
            <a:pPr lvl="1" indent="0">
              <a:buNone/>
            </a:pPr>
            <a:endParaRPr lang="fr-FR" dirty="0">
              <a:latin typeface="Marianne" panose="02000000000000000000" pitchFamily="50" charset="0"/>
              <a:cs typeface="Marianne Regular"/>
            </a:endParaRPr>
          </a:p>
        </p:txBody>
      </p:sp>
    </p:spTree>
    <p:extLst>
      <p:ext uri="{BB962C8B-B14F-4D97-AF65-F5344CB8AC3E}">
        <p14:creationId xmlns:p14="http://schemas.microsoft.com/office/powerpoint/2010/main" val="3649190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Regular"/>
                <a:cs typeface="Marianne Regular"/>
              </a:rPr>
              <a:pPr/>
              <a:t>16</a:t>
            </a:fld>
            <a:endParaRPr lang="fr-FR" dirty="0">
              <a:latin typeface="Marianne Regular"/>
              <a:cs typeface="Marianne Regular"/>
            </a:endParaRPr>
          </a:p>
        </p:txBody>
      </p:sp>
      <p:sp>
        <p:nvSpPr>
          <p:cNvPr id="2" name="Espace réservé de la date 1"/>
          <p:cNvSpPr>
            <a:spLocks noGrp="1"/>
          </p:cNvSpPr>
          <p:nvPr>
            <p:ph type="dt" sz="half" idx="2"/>
          </p:nvPr>
        </p:nvSpPr>
        <p:spPr/>
        <p:txBody>
          <a:bodyPr/>
          <a:lstStyle/>
          <a:p>
            <a:fld id="{9E4F9C7A-68E5-0042-9946-4669E134DC3E}" type="datetime1">
              <a:rPr lang="fr-FR" cap="all" smtClean="0">
                <a:latin typeface="Marianne Regular"/>
                <a:cs typeface="Marianne Regular"/>
              </a:rPr>
              <a:t>13/05/2025</a:t>
            </a:fld>
            <a:endParaRPr lang="fr-FR" cap="all" dirty="0">
              <a:latin typeface="Marianne Regular"/>
              <a:cs typeface="Marianne Regular"/>
            </a:endParaRPr>
          </a:p>
        </p:txBody>
      </p:sp>
      <p:sp>
        <p:nvSpPr>
          <p:cNvPr id="5" name="Titre 4">
            <a:extLst>
              <a:ext uri="{FF2B5EF4-FFF2-40B4-BE49-F238E27FC236}">
                <a16:creationId xmlns:a16="http://schemas.microsoft.com/office/drawing/2014/main" id="{7FECE53A-9267-D842-B87E-F184AF518E9F}"/>
              </a:ext>
            </a:extLst>
          </p:cNvPr>
          <p:cNvSpPr>
            <a:spLocks noGrp="1"/>
          </p:cNvSpPr>
          <p:nvPr>
            <p:ph type="title"/>
          </p:nvPr>
        </p:nvSpPr>
        <p:spPr/>
        <p:txBody>
          <a:bodyPr>
            <a:normAutofit/>
          </a:bodyPr>
          <a:lstStyle/>
          <a:p>
            <a:pPr algn="ctr"/>
            <a:r>
              <a:rPr lang="fr-FR" sz="2000" dirty="0">
                <a:latin typeface="Marianne" panose="02000000000000000000" pitchFamily="50" charset="0"/>
                <a:cs typeface="Marianne Regular"/>
              </a:rPr>
              <a:t>Q</a:t>
            </a:r>
            <a:r>
              <a:rPr lang="fr-FR" sz="2000" dirty="0" smtClean="0">
                <a:latin typeface="Marianne" panose="02000000000000000000" pitchFamily="50" charset="0"/>
                <a:cs typeface="Marianne Regular"/>
              </a:rPr>
              <a:t>uelle équité d’accès ?</a:t>
            </a:r>
            <a:endParaRPr lang="fr-FR" sz="2000" dirty="0">
              <a:latin typeface="Marianne" panose="02000000000000000000" pitchFamily="50" charset="0"/>
              <a:cs typeface="Marianne Regular"/>
            </a:endParaRPr>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179512" y="1275606"/>
            <a:ext cx="8568672" cy="3384376"/>
          </a:xfrm>
        </p:spPr>
        <p:txBody>
          <a:bodyPr/>
          <a:lstStyle/>
          <a:p>
            <a:r>
              <a:rPr lang="fr-FR" dirty="0" smtClean="0">
                <a:latin typeface="Marianne" panose="02000000000000000000" pitchFamily="50" charset="0"/>
                <a:cs typeface="Marianne Regular"/>
              </a:rPr>
              <a:t>Vous sentez-vous prêt/prête à réussir votre année scolaire (rentrée 2024, %, source Depp)</a:t>
            </a:r>
          </a:p>
          <a:p>
            <a:endParaRPr lang="fr-FR" dirty="0" smtClean="0">
              <a:latin typeface="Marianne" panose="02000000000000000000" pitchFamily="50" charset="0"/>
              <a:cs typeface="Marianne Regular"/>
            </a:endParaRPr>
          </a:p>
          <a:p>
            <a:pPr marL="377825" indent="-285750">
              <a:buFont typeface="Arial" panose="020B0604020202020204" pitchFamily="34" charset="0"/>
              <a:buChar char="•"/>
            </a:pPr>
            <a:endParaRPr lang="fr-FR" b="1" dirty="0">
              <a:latin typeface="Marianne" panose="02000000000000000000" pitchFamily="50" charset="0"/>
              <a:cs typeface="Marianne Regular"/>
            </a:endParaRPr>
          </a:p>
          <a:p>
            <a:pPr marL="377825" indent="-285750">
              <a:buFont typeface="Arial" panose="020B0604020202020204" pitchFamily="34" charset="0"/>
              <a:buChar char="•"/>
            </a:pPr>
            <a:endParaRPr lang="fr-FR" dirty="0" smtClean="0">
              <a:latin typeface="Marianne" panose="02000000000000000000" pitchFamily="50" charset="0"/>
              <a:cs typeface="Marianne Regular"/>
            </a:endParaRPr>
          </a:p>
          <a:p>
            <a:pPr lvl="1" indent="0">
              <a:buNone/>
            </a:pPr>
            <a:endParaRPr lang="fr-FR" dirty="0">
              <a:latin typeface="Marianne" panose="02000000000000000000" pitchFamily="50" charset="0"/>
              <a:cs typeface="Marianne Regular"/>
            </a:endParaRPr>
          </a:p>
        </p:txBody>
      </p:sp>
      <p:graphicFrame>
        <p:nvGraphicFramePr>
          <p:cNvPr id="3" name="Tableau 2"/>
          <p:cNvGraphicFramePr>
            <a:graphicFrameLocks noGrp="1"/>
          </p:cNvGraphicFramePr>
          <p:nvPr>
            <p:extLst>
              <p:ext uri="{D42A27DB-BD31-4B8C-83A1-F6EECF244321}">
                <p14:modId xmlns:p14="http://schemas.microsoft.com/office/powerpoint/2010/main" val="2913034459"/>
              </p:ext>
            </p:extLst>
          </p:nvPr>
        </p:nvGraphicFramePr>
        <p:xfrm>
          <a:off x="1493850" y="1851670"/>
          <a:ext cx="6126150" cy="1523608"/>
        </p:xfrm>
        <a:graphic>
          <a:graphicData uri="http://schemas.openxmlformats.org/drawingml/2006/table">
            <a:tbl>
              <a:tblPr firstRow="1" bandRow="1">
                <a:tableStyleId>{5C22544A-7EE6-4342-B048-85BDC9FD1C3A}</a:tableStyleId>
              </a:tblPr>
              <a:tblGrid>
                <a:gridCol w="1021025">
                  <a:extLst>
                    <a:ext uri="{9D8B030D-6E8A-4147-A177-3AD203B41FA5}">
                      <a16:colId xmlns:a16="http://schemas.microsoft.com/office/drawing/2014/main" val="2972732899"/>
                    </a:ext>
                  </a:extLst>
                </a:gridCol>
                <a:gridCol w="1021025">
                  <a:extLst>
                    <a:ext uri="{9D8B030D-6E8A-4147-A177-3AD203B41FA5}">
                      <a16:colId xmlns:a16="http://schemas.microsoft.com/office/drawing/2014/main" val="335313612"/>
                    </a:ext>
                  </a:extLst>
                </a:gridCol>
                <a:gridCol w="1021025">
                  <a:extLst>
                    <a:ext uri="{9D8B030D-6E8A-4147-A177-3AD203B41FA5}">
                      <a16:colId xmlns:a16="http://schemas.microsoft.com/office/drawing/2014/main" val="2981464731"/>
                    </a:ext>
                  </a:extLst>
                </a:gridCol>
                <a:gridCol w="1021025">
                  <a:extLst>
                    <a:ext uri="{9D8B030D-6E8A-4147-A177-3AD203B41FA5}">
                      <a16:colId xmlns:a16="http://schemas.microsoft.com/office/drawing/2014/main" val="113573916"/>
                    </a:ext>
                  </a:extLst>
                </a:gridCol>
                <a:gridCol w="1021025">
                  <a:extLst>
                    <a:ext uri="{9D8B030D-6E8A-4147-A177-3AD203B41FA5}">
                      <a16:colId xmlns:a16="http://schemas.microsoft.com/office/drawing/2014/main" val="3130783797"/>
                    </a:ext>
                  </a:extLst>
                </a:gridCol>
                <a:gridCol w="1021025">
                  <a:extLst>
                    <a:ext uri="{9D8B030D-6E8A-4147-A177-3AD203B41FA5}">
                      <a16:colId xmlns:a16="http://schemas.microsoft.com/office/drawing/2014/main" val="147355196"/>
                    </a:ext>
                  </a:extLst>
                </a:gridCol>
              </a:tblGrid>
              <a:tr h="361699">
                <a:tc>
                  <a:txBody>
                    <a:bodyPr/>
                    <a:lstStyle/>
                    <a:p>
                      <a:endParaRPr lang="fr-FR" dirty="0"/>
                    </a:p>
                  </a:txBody>
                  <a:tcPr/>
                </a:tc>
                <a:tc>
                  <a:txBody>
                    <a:bodyPr/>
                    <a:lstStyle/>
                    <a:p>
                      <a:r>
                        <a:rPr lang="fr-FR" dirty="0" smtClean="0"/>
                        <a:t>6ème</a:t>
                      </a:r>
                      <a:endParaRPr lang="fr-FR" dirty="0"/>
                    </a:p>
                  </a:txBody>
                  <a:tcPr/>
                </a:tc>
                <a:tc>
                  <a:txBody>
                    <a:bodyPr/>
                    <a:lstStyle/>
                    <a:p>
                      <a:r>
                        <a:rPr lang="fr-FR" dirty="0" smtClean="0"/>
                        <a:t>4ème</a:t>
                      </a:r>
                      <a:endParaRPr lang="fr-FR" dirty="0"/>
                    </a:p>
                  </a:txBody>
                  <a:tcPr/>
                </a:tc>
                <a:tc>
                  <a:txBody>
                    <a:bodyPr/>
                    <a:lstStyle/>
                    <a:p>
                      <a:r>
                        <a:rPr lang="fr-FR" dirty="0" smtClean="0"/>
                        <a:t>2GT</a:t>
                      </a:r>
                      <a:endParaRPr lang="fr-FR" dirty="0"/>
                    </a:p>
                  </a:txBody>
                  <a:tcPr/>
                </a:tc>
                <a:tc>
                  <a:txBody>
                    <a:bodyPr/>
                    <a:lstStyle/>
                    <a:p>
                      <a:r>
                        <a:rPr lang="fr-FR" dirty="0" smtClean="0"/>
                        <a:t>2P</a:t>
                      </a:r>
                      <a:endParaRPr lang="fr-FR" dirty="0"/>
                    </a:p>
                  </a:txBody>
                  <a:tcPr/>
                </a:tc>
                <a:tc>
                  <a:txBody>
                    <a:bodyPr/>
                    <a:lstStyle/>
                    <a:p>
                      <a:r>
                        <a:rPr lang="fr-FR" dirty="0" smtClean="0"/>
                        <a:t>CAP</a:t>
                      </a:r>
                      <a:endParaRPr lang="fr-FR" dirty="0"/>
                    </a:p>
                  </a:txBody>
                  <a:tcPr/>
                </a:tc>
                <a:extLst>
                  <a:ext uri="{0D108BD9-81ED-4DB2-BD59-A6C34878D82A}">
                    <a16:rowId xmlns:a16="http://schemas.microsoft.com/office/drawing/2014/main" val="2218325731"/>
                  </a:ext>
                </a:extLst>
              </a:tr>
              <a:tr h="426328">
                <a:tc>
                  <a:txBody>
                    <a:bodyPr/>
                    <a:lstStyle/>
                    <a:p>
                      <a:pPr algn="ctr"/>
                      <a:r>
                        <a:rPr lang="fr-FR" sz="1400" dirty="0" smtClean="0"/>
                        <a:t>Ensemble</a:t>
                      </a:r>
                      <a:endParaRPr lang="fr-FR" sz="1400" dirty="0"/>
                    </a:p>
                  </a:txBody>
                  <a:tcPr/>
                </a:tc>
                <a:tc>
                  <a:txBody>
                    <a:bodyPr/>
                    <a:lstStyle/>
                    <a:p>
                      <a:r>
                        <a:rPr lang="fr-FR" dirty="0" smtClean="0"/>
                        <a:t>76</a:t>
                      </a:r>
                      <a:endParaRPr lang="fr-FR" dirty="0"/>
                    </a:p>
                  </a:txBody>
                  <a:tcPr/>
                </a:tc>
                <a:tc>
                  <a:txBody>
                    <a:bodyPr/>
                    <a:lstStyle/>
                    <a:p>
                      <a:r>
                        <a:rPr lang="fr-FR" dirty="0" smtClean="0"/>
                        <a:t>67,4</a:t>
                      </a:r>
                      <a:endParaRPr lang="fr-FR" dirty="0"/>
                    </a:p>
                  </a:txBody>
                  <a:tcPr/>
                </a:tc>
                <a:tc>
                  <a:txBody>
                    <a:bodyPr/>
                    <a:lstStyle/>
                    <a:p>
                      <a:r>
                        <a:rPr lang="fr-FR" dirty="0" smtClean="0"/>
                        <a:t>64,6</a:t>
                      </a:r>
                      <a:endParaRPr lang="fr-FR" dirty="0"/>
                    </a:p>
                  </a:txBody>
                  <a:tcPr/>
                </a:tc>
                <a:tc>
                  <a:txBody>
                    <a:bodyPr/>
                    <a:lstStyle/>
                    <a:p>
                      <a:r>
                        <a:rPr lang="fr-FR" dirty="0" smtClean="0"/>
                        <a:t>65,1</a:t>
                      </a:r>
                      <a:endParaRPr lang="fr-FR" dirty="0"/>
                    </a:p>
                  </a:txBody>
                  <a:tcPr/>
                </a:tc>
                <a:tc>
                  <a:txBody>
                    <a:bodyPr/>
                    <a:lstStyle/>
                    <a:p>
                      <a:r>
                        <a:rPr lang="fr-FR" dirty="0" smtClean="0"/>
                        <a:t>65,6</a:t>
                      </a:r>
                      <a:endParaRPr lang="fr-FR" dirty="0"/>
                    </a:p>
                  </a:txBody>
                  <a:tcPr/>
                </a:tc>
                <a:extLst>
                  <a:ext uri="{0D108BD9-81ED-4DB2-BD59-A6C34878D82A}">
                    <a16:rowId xmlns:a16="http://schemas.microsoft.com/office/drawing/2014/main" val="2739279430"/>
                  </a:ext>
                </a:extLst>
              </a:tr>
              <a:tr h="361699">
                <a:tc>
                  <a:txBody>
                    <a:bodyPr/>
                    <a:lstStyle/>
                    <a:p>
                      <a:r>
                        <a:rPr lang="fr-FR" sz="1400" dirty="0" smtClean="0"/>
                        <a:t>Filles</a:t>
                      </a:r>
                      <a:endParaRPr lang="fr-FR" sz="1400" dirty="0"/>
                    </a:p>
                  </a:txBody>
                  <a:tcPr/>
                </a:tc>
                <a:tc>
                  <a:txBody>
                    <a:bodyPr/>
                    <a:lstStyle/>
                    <a:p>
                      <a:r>
                        <a:rPr lang="fr-FR" dirty="0" smtClean="0"/>
                        <a:t>72,3</a:t>
                      </a:r>
                      <a:endParaRPr lang="fr-FR" dirty="0"/>
                    </a:p>
                  </a:txBody>
                  <a:tcPr/>
                </a:tc>
                <a:tc>
                  <a:txBody>
                    <a:bodyPr/>
                    <a:lstStyle/>
                    <a:p>
                      <a:r>
                        <a:rPr lang="fr-FR" dirty="0" smtClean="0"/>
                        <a:t>62,2</a:t>
                      </a:r>
                      <a:endParaRPr lang="fr-FR" dirty="0"/>
                    </a:p>
                  </a:txBody>
                  <a:tcPr/>
                </a:tc>
                <a:tc>
                  <a:txBody>
                    <a:bodyPr/>
                    <a:lstStyle/>
                    <a:p>
                      <a:r>
                        <a:rPr lang="fr-FR" dirty="0" smtClean="0"/>
                        <a:t>59,4</a:t>
                      </a:r>
                      <a:endParaRPr lang="fr-FR" dirty="0"/>
                    </a:p>
                  </a:txBody>
                  <a:tcPr/>
                </a:tc>
                <a:tc>
                  <a:txBody>
                    <a:bodyPr/>
                    <a:lstStyle/>
                    <a:p>
                      <a:r>
                        <a:rPr lang="fr-FR" dirty="0" smtClean="0"/>
                        <a:t>58,4</a:t>
                      </a:r>
                      <a:endParaRPr lang="fr-FR" dirty="0"/>
                    </a:p>
                  </a:txBody>
                  <a:tcPr/>
                </a:tc>
                <a:tc>
                  <a:txBody>
                    <a:bodyPr/>
                    <a:lstStyle/>
                    <a:p>
                      <a:r>
                        <a:rPr lang="fr-FR" dirty="0" smtClean="0"/>
                        <a:t>57,5</a:t>
                      </a:r>
                      <a:endParaRPr lang="fr-FR" dirty="0"/>
                    </a:p>
                  </a:txBody>
                  <a:tcPr/>
                </a:tc>
                <a:extLst>
                  <a:ext uri="{0D108BD9-81ED-4DB2-BD59-A6C34878D82A}">
                    <a16:rowId xmlns:a16="http://schemas.microsoft.com/office/drawing/2014/main" val="224005094"/>
                  </a:ext>
                </a:extLst>
              </a:tr>
              <a:tr h="361699">
                <a:tc>
                  <a:txBody>
                    <a:bodyPr/>
                    <a:lstStyle/>
                    <a:p>
                      <a:r>
                        <a:rPr lang="fr-FR" sz="1400" dirty="0" smtClean="0"/>
                        <a:t>Garçons</a:t>
                      </a:r>
                      <a:endParaRPr lang="fr-FR" sz="1400" dirty="0"/>
                    </a:p>
                  </a:txBody>
                  <a:tcPr/>
                </a:tc>
                <a:tc>
                  <a:txBody>
                    <a:bodyPr/>
                    <a:lstStyle/>
                    <a:p>
                      <a:r>
                        <a:rPr lang="fr-FR" dirty="0" smtClean="0"/>
                        <a:t>79,6</a:t>
                      </a:r>
                      <a:endParaRPr lang="fr-FR" dirty="0"/>
                    </a:p>
                  </a:txBody>
                  <a:tcPr/>
                </a:tc>
                <a:tc>
                  <a:txBody>
                    <a:bodyPr/>
                    <a:lstStyle/>
                    <a:p>
                      <a:r>
                        <a:rPr lang="fr-FR" dirty="0" smtClean="0"/>
                        <a:t>72,6</a:t>
                      </a:r>
                      <a:endParaRPr lang="fr-FR" dirty="0"/>
                    </a:p>
                  </a:txBody>
                  <a:tcPr/>
                </a:tc>
                <a:tc>
                  <a:txBody>
                    <a:bodyPr/>
                    <a:lstStyle/>
                    <a:p>
                      <a:r>
                        <a:rPr lang="fr-FR" dirty="0" smtClean="0"/>
                        <a:t>70,9</a:t>
                      </a:r>
                      <a:endParaRPr lang="fr-FR" dirty="0"/>
                    </a:p>
                  </a:txBody>
                  <a:tcPr/>
                </a:tc>
                <a:tc>
                  <a:txBody>
                    <a:bodyPr/>
                    <a:lstStyle/>
                    <a:p>
                      <a:r>
                        <a:rPr lang="fr-FR" dirty="0" smtClean="0"/>
                        <a:t>70,2</a:t>
                      </a:r>
                      <a:endParaRPr lang="fr-FR" dirty="0"/>
                    </a:p>
                  </a:txBody>
                  <a:tcPr/>
                </a:tc>
                <a:tc>
                  <a:txBody>
                    <a:bodyPr/>
                    <a:lstStyle/>
                    <a:p>
                      <a:r>
                        <a:rPr lang="fr-FR" dirty="0" smtClean="0"/>
                        <a:t>71</a:t>
                      </a:r>
                      <a:endParaRPr lang="fr-FR" dirty="0"/>
                    </a:p>
                  </a:txBody>
                  <a:tcPr/>
                </a:tc>
                <a:extLst>
                  <a:ext uri="{0D108BD9-81ED-4DB2-BD59-A6C34878D82A}">
                    <a16:rowId xmlns:a16="http://schemas.microsoft.com/office/drawing/2014/main" val="2879552516"/>
                  </a:ext>
                </a:extLst>
              </a:tr>
            </a:tbl>
          </a:graphicData>
        </a:graphic>
      </p:graphicFrame>
    </p:spTree>
    <p:extLst>
      <p:ext uri="{BB962C8B-B14F-4D97-AF65-F5344CB8AC3E}">
        <p14:creationId xmlns:p14="http://schemas.microsoft.com/office/powerpoint/2010/main" val="3071690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Regular"/>
                <a:cs typeface="Marianne Regular"/>
              </a:rPr>
              <a:pPr/>
              <a:t>17</a:t>
            </a:fld>
            <a:endParaRPr lang="fr-FR" dirty="0">
              <a:latin typeface="Marianne Regular"/>
              <a:cs typeface="Marianne Regular"/>
            </a:endParaRPr>
          </a:p>
        </p:txBody>
      </p:sp>
      <p:sp>
        <p:nvSpPr>
          <p:cNvPr id="2" name="Espace réservé de la date 1"/>
          <p:cNvSpPr>
            <a:spLocks noGrp="1"/>
          </p:cNvSpPr>
          <p:nvPr>
            <p:ph type="dt" sz="half" idx="2"/>
          </p:nvPr>
        </p:nvSpPr>
        <p:spPr/>
        <p:txBody>
          <a:bodyPr/>
          <a:lstStyle/>
          <a:p>
            <a:fld id="{9E4F9C7A-68E5-0042-9946-4669E134DC3E}" type="datetime1">
              <a:rPr lang="fr-FR" cap="all" smtClean="0">
                <a:latin typeface="Marianne Regular"/>
                <a:cs typeface="Marianne Regular"/>
              </a:rPr>
              <a:t>13/05/2025</a:t>
            </a:fld>
            <a:endParaRPr lang="fr-FR" cap="all" dirty="0">
              <a:latin typeface="Marianne Regular"/>
              <a:cs typeface="Marianne Regular"/>
            </a:endParaRPr>
          </a:p>
        </p:txBody>
      </p:sp>
      <p:sp>
        <p:nvSpPr>
          <p:cNvPr id="5" name="Titre 4">
            <a:extLst>
              <a:ext uri="{FF2B5EF4-FFF2-40B4-BE49-F238E27FC236}">
                <a16:creationId xmlns:a16="http://schemas.microsoft.com/office/drawing/2014/main" id="{7FECE53A-9267-D842-B87E-F184AF518E9F}"/>
              </a:ext>
            </a:extLst>
          </p:cNvPr>
          <p:cNvSpPr>
            <a:spLocks noGrp="1"/>
          </p:cNvSpPr>
          <p:nvPr>
            <p:ph type="title"/>
          </p:nvPr>
        </p:nvSpPr>
        <p:spPr/>
        <p:txBody>
          <a:bodyPr>
            <a:normAutofit/>
          </a:bodyPr>
          <a:lstStyle/>
          <a:p>
            <a:pPr algn="ctr"/>
            <a:r>
              <a:rPr lang="fr-FR" sz="2000" dirty="0">
                <a:latin typeface="Marianne" panose="02000000000000000000" pitchFamily="50" charset="0"/>
                <a:cs typeface="Marianne Regular"/>
              </a:rPr>
              <a:t>Q</a:t>
            </a:r>
            <a:r>
              <a:rPr lang="fr-FR" sz="2000" dirty="0" smtClean="0">
                <a:latin typeface="Marianne" panose="02000000000000000000" pitchFamily="50" charset="0"/>
                <a:cs typeface="Marianne Regular"/>
              </a:rPr>
              <a:t>uelle équité d’accès ?</a:t>
            </a:r>
            <a:endParaRPr lang="fr-FR" sz="2000" dirty="0">
              <a:latin typeface="Marianne" panose="02000000000000000000" pitchFamily="50" charset="0"/>
              <a:cs typeface="Marianne Regular"/>
            </a:endParaRPr>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179512" y="1275606"/>
            <a:ext cx="8568672" cy="3384376"/>
          </a:xfrm>
        </p:spPr>
        <p:txBody>
          <a:bodyPr/>
          <a:lstStyle/>
          <a:p>
            <a:pPr marL="377825" indent="-285750">
              <a:buFont typeface="Arial" panose="020B0604020202020204" pitchFamily="34" charset="0"/>
              <a:buChar char="•"/>
            </a:pPr>
            <a:endParaRPr lang="fr-FR" b="1" dirty="0">
              <a:latin typeface="Marianne" panose="02000000000000000000" pitchFamily="50" charset="0"/>
              <a:cs typeface="Marianne Regular"/>
            </a:endParaRPr>
          </a:p>
          <a:p>
            <a:pPr marL="377825" indent="-285750">
              <a:buFont typeface="Arial" panose="020B0604020202020204" pitchFamily="34" charset="0"/>
              <a:buChar char="•"/>
            </a:pPr>
            <a:endParaRPr lang="fr-FR" dirty="0" smtClean="0">
              <a:latin typeface="Marianne" panose="02000000000000000000" pitchFamily="50" charset="0"/>
              <a:cs typeface="Marianne Regular"/>
            </a:endParaRPr>
          </a:p>
          <a:p>
            <a:pPr lvl="1" indent="0">
              <a:buNone/>
            </a:pPr>
            <a:endParaRPr lang="fr-FR" dirty="0">
              <a:latin typeface="Marianne" panose="02000000000000000000" pitchFamily="50" charset="0"/>
              <a:cs typeface="Marianne Regular"/>
            </a:endParaRPr>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9144000" cy="3027783"/>
          </a:xfrm>
          <a:prstGeom prst="rect">
            <a:avLst/>
          </a:prstGeom>
        </p:spPr>
      </p:pic>
    </p:spTree>
    <p:extLst>
      <p:ext uri="{BB962C8B-B14F-4D97-AF65-F5344CB8AC3E}">
        <p14:creationId xmlns:p14="http://schemas.microsoft.com/office/powerpoint/2010/main" val="3211373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Regular"/>
                <a:cs typeface="Marianne Regular"/>
              </a:rPr>
              <a:pPr/>
              <a:t>18</a:t>
            </a:fld>
            <a:endParaRPr lang="fr-FR" dirty="0">
              <a:latin typeface="Marianne Regular"/>
              <a:cs typeface="Marianne Regular"/>
            </a:endParaRPr>
          </a:p>
        </p:txBody>
      </p:sp>
      <p:sp>
        <p:nvSpPr>
          <p:cNvPr id="2" name="Espace réservé de la date 1"/>
          <p:cNvSpPr>
            <a:spLocks noGrp="1"/>
          </p:cNvSpPr>
          <p:nvPr>
            <p:ph type="dt" sz="half" idx="2"/>
          </p:nvPr>
        </p:nvSpPr>
        <p:spPr/>
        <p:txBody>
          <a:bodyPr/>
          <a:lstStyle/>
          <a:p>
            <a:fld id="{9E4F9C7A-68E5-0042-9946-4669E134DC3E}" type="datetime1">
              <a:rPr lang="fr-FR" cap="all" smtClean="0">
                <a:latin typeface="Marianne Regular"/>
                <a:cs typeface="Marianne Regular"/>
              </a:rPr>
              <a:t>13/05/2025</a:t>
            </a:fld>
            <a:endParaRPr lang="fr-FR" cap="all" dirty="0">
              <a:latin typeface="Marianne Regular"/>
              <a:cs typeface="Marianne Regular"/>
            </a:endParaRPr>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179512" y="1275606"/>
            <a:ext cx="8568672" cy="3384376"/>
          </a:xfrm>
        </p:spPr>
        <p:txBody>
          <a:bodyPr/>
          <a:lstStyle/>
          <a:p>
            <a:pPr marL="377825" indent="-285750">
              <a:buFont typeface="Arial" panose="020B0604020202020204" pitchFamily="34" charset="0"/>
              <a:buChar char="•"/>
            </a:pPr>
            <a:endParaRPr lang="fr-FR" b="1" dirty="0" smtClean="0">
              <a:latin typeface="Marianne" panose="02000000000000000000" pitchFamily="50" charset="0"/>
              <a:cs typeface="Marianne Regular"/>
            </a:endParaRPr>
          </a:p>
          <a:p>
            <a:pPr marL="377825" indent="-285750">
              <a:buFont typeface="Arial" panose="020B0604020202020204" pitchFamily="34" charset="0"/>
              <a:buChar char="•"/>
            </a:pPr>
            <a:endParaRPr lang="fr-FR" b="1" dirty="0">
              <a:latin typeface="Marianne" panose="02000000000000000000" pitchFamily="50" charset="0"/>
              <a:cs typeface="Marianne Regular"/>
            </a:endParaRPr>
          </a:p>
          <a:p>
            <a:pPr marL="377825" indent="-285750">
              <a:buFont typeface="Arial" panose="020B0604020202020204" pitchFamily="34" charset="0"/>
              <a:buChar char="•"/>
            </a:pPr>
            <a:endParaRPr lang="fr-FR" dirty="0" smtClean="0">
              <a:latin typeface="Marianne" panose="02000000000000000000" pitchFamily="50" charset="0"/>
              <a:cs typeface="Marianne Regular"/>
            </a:endParaRPr>
          </a:p>
          <a:p>
            <a:pPr lvl="1" indent="0">
              <a:buNone/>
            </a:pPr>
            <a:endParaRPr lang="fr-FR" dirty="0">
              <a:latin typeface="Marianne" panose="02000000000000000000" pitchFamily="50" charset="0"/>
              <a:cs typeface="Marianne Regular"/>
            </a:endParaRPr>
          </a:p>
        </p:txBody>
      </p:sp>
      <p:graphicFrame>
        <p:nvGraphicFramePr>
          <p:cNvPr id="3" name="Diagramme 2"/>
          <p:cNvGraphicFramePr/>
          <p:nvPr>
            <p:extLst>
              <p:ext uri="{D42A27DB-BD31-4B8C-83A1-F6EECF244321}">
                <p14:modId xmlns:p14="http://schemas.microsoft.com/office/powerpoint/2010/main" val="1095109288"/>
              </p:ext>
            </p:extLst>
          </p:nvPr>
        </p:nvGraphicFramePr>
        <p:xfrm>
          <a:off x="1585732" y="625033"/>
          <a:ext cx="6034268" cy="39787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80835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6B541DB9-CBE0-D942-AF40-638D19B4F078}"/>
              </a:ext>
            </a:extLst>
          </p:cNvPr>
          <p:cNvSpPr>
            <a:spLocks noGrp="1"/>
          </p:cNvSpPr>
          <p:nvPr>
            <p:ph type="dt" sz="half" idx="10"/>
          </p:nvPr>
        </p:nvSpPr>
        <p:spPr/>
        <p:txBody>
          <a:bodyPr/>
          <a:lstStyle/>
          <a:p>
            <a:pPr algn="r"/>
            <a:fld id="{27D6B711-F8BE-4B03-9C93-2BE8926C924F}" type="datetime1">
              <a:rPr lang="fr-FR" cap="all" smtClean="0">
                <a:latin typeface="Marianne Regular"/>
              </a:rPr>
              <a:t>11/04/2025</a:t>
            </a:fld>
            <a:endParaRPr lang="fr-FR" cap="all" dirty="0">
              <a:latin typeface="Marianne Regular"/>
              <a:cs typeface="Marianne Regular"/>
            </a:endParaRPr>
          </a:p>
        </p:txBody>
      </p:sp>
      <p:sp>
        <p:nvSpPr>
          <p:cNvPr id="7" name="Espace réservé du pied de page 6">
            <a:extLst>
              <a:ext uri="{FF2B5EF4-FFF2-40B4-BE49-F238E27FC236}">
                <a16:creationId xmlns:a16="http://schemas.microsoft.com/office/drawing/2014/main" id="{56A6FF08-5240-EA4A-99F7-790E26E93ADD}"/>
              </a:ext>
            </a:extLst>
          </p:cNvPr>
          <p:cNvSpPr>
            <a:spLocks noGrp="1"/>
          </p:cNvSpPr>
          <p:nvPr>
            <p:ph type="ftr" sz="quarter" idx="11"/>
          </p:nvPr>
        </p:nvSpPr>
        <p:spPr/>
        <p:txBody>
          <a:bodyPr/>
          <a:lstStyle/>
          <a:p>
            <a:r>
              <a:rPr lang="fr-FR" dirty="0" smtClean="0">
                <a:latin typeface="Marianne Regular"/>
                <a:cs typeface="Marianne Regular"/>
              </a:rPr>
              <a:t>EAFC</a:t>
            </a:r>
            <a:endParaRPr lang="fr-FR" dirty="0">
              <a:latin typeface="Marianne Regular"/>
              <a:cs typeface="Marianne Regular"/>
            </a:endParaRPr>
          </a:p>
        </p:txBody>
      </p:sp>
      <p:sp>
        <p:nvSpPr>
          <p:cNvPr id="2" name="Espace réservé du numéro de diapositive 1">
            <a:extLst>
              <a:ext uri="{FF2B5EF4-FFF2-40B4-BE49-F238E27FC236}">
                <a16:creationId xmlns:a16="http://schemas.microsoft.com/office/drawing/2014/main" id="{F09C574B-C106-A742-A6F7-1B7EBDA499CF}"/>
              </a:ext>
            </a:extLst>
          </p:cNvPr>
          <p:cNvSpPr>
            <a:spLocks noGrp="1"/>
          </p:cNvSpPr>
          <p:nvPr>
            <p:ph type="sldNum" sz="quarter" idx="12"/>
          </p:nvPr>
        </p:nvSpPr>
        <p:spPr/>
        <p:txBody>
          <a:bodyPr/>
          <a:lstStyle/>
          <a:p>
            <a:fld id="{733122C9-A0B9-462F-8757-0847AD287B63}" type="slidenum">
              <a:rPr lang="fr-FR" smtClean="0">
                <a:latin typeface="Marianne Regular"/>
                <a:cs typeface="Marianne Regular"/>
              </a:rPr>
              <a:pPr/>
              <a:t>19</a:t>
            </a:fld>
            <a:endParaRPr lang="fr-FR" dirty="0">
              <a:latin typeface="Marianne Regular"/>
              <a:cs typeface="Marianne Regular"/>
            </a:endParaRPr>
          </a:p>
        </p:txBody>
      </p:sp>
      <p:sp>
        <p:nvSpPr>
          <p:cNvPr id="10" name="Titre 9">
            <a:extLst>
              <a:ext uri="{FF2B5EF4-FFF2-40B4-BE49-F238E27FC236}">
                <a16:creationId xmlns:a16="http://schemas.microsoft.com/office/drawing/2014/main" id="{3F687843-9CAA-4344-9ACB-74B175375C4E}"/>
              </a:ext>
            </a:extLst>
          </p:cNvPr>
          <p:cNvSpPr>
            <a:spLocks noGrp="1"/>
          </p:cNvSpPr>
          <p:nvPr>
            <p:ph type="title"/>
          </p:nvPr>
        </p:nvSpPr>
        <p:spPr/>
        <p:txBody>
          <a:bodyPr/>
          <a:lstStyle/>
          <a:p>
            <a:endParaRPr lang="fr-FR">
              <a:latin typeface="Marianne Regular"/>
              <a:cs typeface="Marianne Regular"/>
            </a:endParaRPr>
          </a:p>
        </p:txBody>
      </p:sp>
    </p:spTree>
    <p:extLst>
      <p:ext uri="{BB962C8B-B14F-4D97-AF65-F5344CB8AC3E}">
        <p14:creationId xmlns:p14="http://schemas.microsoft.com/office/powerpoint/2010/main" val="1299898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Regular"/>
                <a:cs typeface="Marianne Regular"/>
              </a:rPr>
              <a:pPr/>
              <a:t>2</a:t>
            </a:fld>
            <a:endParaRPr lang="fr-FR" dirty="0">
              <a:latin typeface="Marianne Regular"/>
              <a:cs typeface="Marianne Regular"/>
            </a:endParaRPr>
          </a:p>
        </p:txBody>
      </p:sp>
      <p:sp>
        <p:nvSpPr>
          <p:cNvPr id="2" name="Espace réservé de la date 1"/>
          <p:cNvSpPr>
            <a:spLocks noGrp="1"/>
          </p:cNvSpPr>
          <p:nvPr>
            <p:ph type="dt" sz="half" idx="2"/>
          </p:nvPr>
        </p:nvSpPr>
        <p:spPr/>
        <p:txBody>
          <a:bodyPr/>
          <a:lstStyle/>
          <a:p>
            <a:fld id="{9E4F9C7A-68E5-0042-9946-4669E134DC3E}" type="datetime1">
              <a:rPr lang="fr-FR" cap="all" smtClean="0">
                <a:latin typeface="Marianne Regular"/>
                <a:cs typeface="Marianne Regular"/>
              </a:rPr>
              <a:t>11/05/2025</a:t>
            </a:fld>
            <a:endParaRPr lang="fr-FR" cap="all" dirty="0">
              <a:latin typeface="Marianne Regular"/>
              <a:cs typeface="Marianne Regular"/>
            </a:endParaRPr>
          </a:p>
        </p:txBody>
      </p:sp>
      <p:sp>
        <p:nvSpPr>
          <p:cNvPr id="5" name="Titre 4">
            <a:extLst>
              <a:ext uri="{FF2B5EF4-FFF2-40B4-BE49-F238E27FC236}">
                <a16:creationId xmlns:a16="http://schemas.microsoft.com/office/drawing/2014/main" id="{7FECE53A-9267-D842-B87E-F184AF518E9F}"/>
              </a:ext>
            </a:extLst>
          </p:cNvPr>
          <p:cNvSpPr>
            <a:spLocks noGrp="1"/>
          </p:cNvSpPr>
          <p:nvPr>
            <p:ph type="title"/>
          </p:nvPr>
        </p:nvSpPr>
        <p:spPr/>
        <p:txBody>
          <a:bodyPr>
            <a:normAutofit/>
          </a:bodyPr>
          <a:lstStyle/>
          <a:p>
            <a:r>
              <a:rPr lang="fr-FR" sz="2000" dirty="0" smtClean="0">
                <a:latin typeface="Marianne" panose="02000000000000000000" pitchFamily="50" charset="0"/>
                <a:cs typeface="Marianne Regular"/>
              </a:rPr>
              <a:t>Programme de la journée</a:t>
            </a:r>
            <a:endParaRPr lang="fr-FR" sz="2000" dirty="0">
              <a:latin typeface="Marianne" panose="02000000000000000000" pitchFamily="50" charset="0"/>
              <a:cs typeface="Marianne Regular"/>
            </a:endParaRPr>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179512" y="1275606"/>
            <a:ext cx="8568672" cy="3384376"/>
          </a:xfrm>
        </p:spPr>
        <p:txBody>
          <a:bodyPr/>
          <a:lstStyle/>
          <a:p>
            <a:pPr marL="377825" indent="-285750">
              <a:buFont typeface="Arial" panose="020B0604020202020204" pitchFamily="34" charset="0"/>
              <a:buChar char="•"/>
            </a:pPr>
            <a:endParaRPr lang="fr-FR" b="1" dirty="0" smtClean="0">
              <a:latin typeface="Marianne" panose="02000000000000000000" pitchFamily="50" charset="0"/>
              <a:cs typeface="Marianne Regular"/>
            </a:endParaRPr>
          </a:p>
          <a:p>
            <a:r>
              <a:rPr lang="fr-FR" sz="1600" b="1" dirty="0" smtClean="0">
                <a:latin typeface="Marianne" panose="02000000000000000000" pitchFamily="50" charset="0"/>
                <a:cs typeface="Marianne Regular"/>
              </a:rPr>
              <a:t>Accueil, présentation magistère, formations à venir</a:t>
            </a:r>
            <a:endParaRPr lang="fr-FR" sz="1600" b="1" dirty="0">
              <a:latin typeface="Marianne" panose="02000000000000000000" pitchFamily="50" charset="0"/>
              <a:cs typeface="Marianne Regular"/>
            </a:endParaRPr>
          </a:p>
          <a:p>
            <a:pPr marL="377825" indent="-285750">
              <a:buFont typeface="Arial" panose="020B0604020202020204" pitchFamily="34" charset="0"/>
              <a:buChar char="•"/>
            </a:pPr>
            <a:r>
              <a:rPr lang="fr-FR" sz="1600" b="1" dirty="0" smtClean="0">
                <a:latin typeface="Marianne" panose="02000000000000000000" pitchFamily="50" charset="0"/>
                <a:cs typeface="Marianne Regular"/>
              </a:rPr>
              <a:t>9h30-10h30 </a:t>
            </a:r>
            <a:r>
              <a:rPr lang="fr-FR" sz="1600" dirty="0" smtClean="0">
                <a:latin typeface="Marianne" panose="02000000000000000000" pitchFamily="50" charset="0"/>
                <a:cs typeface="Marianne Regular"/>
              </a:rPr>
              <a:t>Conférence et échanges</a:t>
            </a:r>
          </a:p>
          <a:p>
            <a:pPr marL="377825" indent="-285750">
              <a:buFont typeface="Arial" panose="020B0604020202020204" pitchFamily="34" charset="0"/>
              <a:buChar char="•"/>
            </a:pPr>
            <a:r>
              <a:rPr lang="fr-FR" sz="1600" b="1" dirty="0" smtClean="0">
                <a:latin typeface="Marianne" panose="02000000000000000000" pitchFamily="50" charset="0"/>
                <a:cs typeface="Marianne Regular"/>
              </a:rPr>
              <a:t>10h30-12h00</a:t>
            </a:r>
            <a:r>
              <a:rPr lang="fr-FR" sz="1600" dirty="0" smtClean="0">
                <a:latin typeface="Marianne" panose="02000000000000000000" pitchFamily="50" charset="0"/>
                <a:cs typeface="Marianne Regular"/>
              </a:rPr>
              <a:t> </a:t>
            </a:r>
            <a:r>
              <a:rPr lang="fr-FR" sz="1600" dirty="0">
                <a:latin typeface="Marianne" panose="02000000000000000000" pitchFamily="50" charset="0"/>
                <a:cs typeface="Marianne Regular"/>
              </a:rPr>
              <a:t>Construire son parcours scolaire, compétences des jeunes et trajectoires à </a:t>
            </a:r>
            <a:r>
              <a:rPr lang="fr-FR" sz="1600" dirty="0" smtClean="0">
                <a:latin typeface="Marianne" panose="02000000000000000000" pitchFamily="50" charset="0"/>
                <a:cs typeface="Marianne Regular"/>
              </a:rPr>
              <a:t>venir (apports et ateliers)</a:t>
            </a:r>
          </a:p>
          <a:p>
            <a:pPr marL="377825" indent="-285750">
              <a:buFont typeface="Arial" panose="020B0604020202020204" pitchFamily="34" charset="0"/>
              <a:buChar char="•"/>
            </a:pPr>
            <a:r>
              <a:rPr lang="fr-FR" sz="1600" b="1" dirty="0" smtClean="0">
                <a:latin typeface="Marianne" panose="02000000000000000000" pitchFamily="50" charset="0"/>
                <a:cs typeface="Marianne Regular"/>
              </a:rPr>
              <a:t>12h00-13h30</a:t>
            </a:r>
            <a:r>
              <a:rPr lang="fr-FR" sz="1600" dirty="0" smtClean="0">
                <a:latin typeface="Marianne" panose="02000000000000000000" pitchFamily="50" charset="0"/>
                <a:cs typeface="Marianne Regular"/>
              </a:rPr>
              <a:t> Repas</a:t>
            </a:r>
          </a:p>
          <a:p>
            <a:pPr marL="377825" indent="-285750">
              <a:buFont typeface="Arial" panose="020B0604020202020204" pitchFamily="34" charset="0"/>
              <a:buChar char="•"/>
            </a:pPr>
            <a:r>
              <a:rPr lang="fr-FR" sz="1600" b="1" dirty="0" smtClean="0">
                <a:latin typeface="Marianne" panose="02000000000000000000" pitchFamily="50" charset="0"/>
                <a:cs typeface="Marianne Regular"/>
              </a:rPr>
              <a:t>13h30-15h30</a:t>
            </a:r>
            <a:r>
              <a:rPr lang="fr-FR" sz="1600" dirty="0" smtClean="0">
                <a:latin typeface="Marianne" panose="02000000000000000000" pitchFamily="50" charset="0"/>
                <a:cs typeface="Marianne Regular"/>
              </a:rPr>
              <a:t> Comment permettre une équité d’accès à ces domaines de savoir/ces compétences et la possibilité pour tous de choisir ces voies de formation ?</a:t>
            </a:r>
          </a:p>
          <a:p>
            <a:pPr marL="377825" indent="-285750">
              <a:buFont typeface="Arial" panose="020B0604020202020204" pitchFamily="34" charset="0"/>
              <a:buChar char="•"/>
            </a:pPr>
            <a:r>
              <a:rPr lang="fr-FR" sz="1600" b="1" dirty="0" smtClean="0">
                <a:latin typeface="Marianne" panose="02000000000000000000" pitchFamily="50" charset="0"/>
                <a:cs typeface="Marianne Regular"/>
              </a:rPr>
              <a:t>15h30-16h30</a:t>
            </a:r>
            <a:r>
              <a:rPr lang="fr-FR" sz="1600" dirty="0" smtClean="0">
                <a:latin typeface="Marianne" panose="02000000000000000000" pitchFamily="50" charset="0"/>
                <a:cs typeface="Marianne Regular"/>
              </a:rPr>
              <a:t> Quelles actions concrètes en établissement ?</a:t>
            </a:r>
          </a:p>
          <a:p>
            <a:endParaRPr lang="fr-FR" dirty="0" smtClean="0">
              <a:latin typeface="Marianne" panose="02000000000000000000" pitchFamily="50" charset="0"/>
              <a:cs typeface="Marianne Regular"/>
            </a:endParaRPr>
          </a:p>
          <a:p>
            <a:pPr marL="377825" indent="-285750">
              <a:buFont typeface="Arial" panose="020B0604020202020204" pitchFamily="34" charset="0"/>
              <a:buChar char="•"/>
            </a:pPr>
            <a:endParaRPr lang="fr-FR" dirty="0" smtClean="0">
              <a:latin typeface="Marianne" panose="02000000000000000000" pitchFamily="50" charset="0"/>
              <a:cs typeface="Marianne Regular"/>
            </a:endParaRPr>
          </a:p>
          <a:p>
            <a:pPr marL="377825" indent="-285750">
              <a:buFont typeface="Arial" panose="020B0604020202020204" pitchFamily="34" charset="0"/>
              <a:buChar char="•"/>
            </a:pPr>
            <a:endParaRPr lang="fr-FR" dirty="0" smtClean="0">
              <a:latin typeface="Marianne" panose="02000000000000000000" pitchFamily="50" charset="0"/>
              <a:cs typeface="Marianne Regular"/>
            </a:endParaRPr>
          </a:p>
          <a:p>
            <a:pPr lvl="1" indent="0">
              <a:buNone/>
            </a:pPr>
            <a:endParaRPr lang="fr-FR" dirty="0">
              <a:latin typeface="Marianne" panose="02000000000000000000" pitchFamily="50" charset="0"/>
              <a:cs typeface="Marianne Regular"/>
            </a:endParaRPr>
          </a:p>
        </p:txBody>
      </p:sp>
    </p:spTree>
    <p:extLst>
      <p:ext uri="{BB962C8B-B14F-4D97-AF65-F5344CB8AC3E}">
        <p14:creationId xmlns:p14="http://schemas.microsoft.com/office/powerpoint/2010/main" val="512749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Regular"/>
                <a:cs typeface="Marianne Regular"/>
              </a:rPr>
              <a:pPr/>
              <a:t>3</a:t>
            </a:fld>
            <a:endParaRPr lang="fr-FR" dirty="0">
              <a:latin typeface="Marianne Regular"/>
              <a:cs typeface="Marianne Regular"/>
            </a:endParaRPr>
          </a:p>
        </p:txBody>
      </p:sp>
      <p:sp>
        <p:nvSpPr>
          <p:cNvPr id="2" name="Espace réservé de la date 1"/>
          <p:cNvSpPr>
            <a:spLocks noGrp="1"/>
          </p:cNvSpPr>
          <p:nvPr>
            <p:ph type="dt" sz="half" idx="2"/>
          </p:nvPr>
        </p:nvSpPr>
        <p:spPr/>
        <p:txBody>
          <a:bodyPr/>
          <a:lstStyle/>
          <a:p>
            <a:fld id="{9E4F9C7A-68E5-0042-9946-4669E134DC3E}" type="datetime1">
              <a:rPr lang="fr-FR" cap="all" smtClean="0">
                <a:latin typeface="Marianne Regular"/>
                <a:cs typeface="Marianne Regular"/>
              </a:rPr>
              <a:t>11/04/2025</a:t>
            </a:fld>
            <a:endParaRPr lang="fr-FR" cap="all" dirty="0">
              <a:latin typeface="Marianne Regular"/>
              <a:cs typeface="Marianne Regular"/>
            </a:endParaRPr>
          </a:p>
        </p:txBody>
      </p:sp>
      <p:sp>
        <p:nvSpPr>
          <p:cNvPr id="5" name="Titre 4">
            <a:extLst>
              <a:ext uri="{FF2B5EF4-FFF2-40B4-BE49-F238E27FC236}">
                <a16:creationId xmlns:a16="http://schemas.microsoft.com/office/drawing/2014/main" id="{7FECE53A-9267-D842-B87E-F184AF518E9F}"/>
              </a:ext>
            </a:extLst>
          </p:cNvPr>
          <p:cNvSpPr>
            <a:spLocks noGrp="1"/>
          </p:cNvSpPr>
          <p:nvPr>
            <p:ph type="title"/>
          </p:nvPr>
        </p:nvSpPr>
        <p:spPr>
          <a:xfrm>
            <a:off x="323850" y="483518"/>
            <a:ext cx="8424863" cy="539991"/>
          </a:xfrm>
        </p:spPr>
        <p:txBody>
          <a:bodyPr>
            <a:normAutofit/>
          </a:bodyPr>
          <a:lstStyle/>
          <a:p>
            <a:pPr algn="ctr"/>
            <a:r>
              <a:rPr lang="fr-FR" sz="2400" dirty="0" smtClean="0">
                <a:latin typeface="Marianne" panose="02000000000000000000" pitchFamily="50" charset="0"/>
                <a:cs typeface="Marianne Regular"/>
              </a:rPr>
              <a:t>Conférence</a:t>
            </a:r>
            <a:endParaRPr lang="fr-FR" sz="2400" dirty="0">
              <a:latin typeface="Marianne" panose="02000000000000000000" pitchFamily="50" charset="0"/>
              <a:cs typeface="Marianne Regular"/>
            </a:endParaRPr>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179512" y="987574"/>
            <a:ext cx="8568672" cy="3384376"/>
          </a:xfrm>
        </p:spPr>
        <p:txBody>
          <a:bodyPr/>
          <a:lstStyle/>
          <a:p>
            <a:pPr lvl="1" indent="0" algn="ctr">
              <a:buNone/>
            </a:pPr>
            <a:endParaRPr lang="fr-FR" sz="2400" b="1" dirty="0">
              <a:latin typeface="Marianne" panose="02000000000000000000" pitchFamily="50" charset="0"/>
              <a:cs typeface="Marianne Regular"/>
            </a:endParaRPr>
          </a:p>
          <a:p>
            <a:pPr lvl="1" indent="0" algn="ctr">
              <a:buNone/>
            </a:pPr>
            <a:r>
              <a:rPr lang="fr-FR" sz="2000" b="1" dirty="0" smtClean="0">
                <a:latin typeface="Marianne" panose="02000000000000000000" pitchFamily="50" charset="0"/>
                <a:cs typeface="Marianne Regular"/>
              </a:rPr>
              <a:t>Quelles intégrations des IA génératives dans les parcours de lycéens et d’étudiants ?</a:t>
            </a:r>
          </a:p>
          <a:p>
            <a:pPr lvl="1" indent="0" algn="ctr">
              <a:buNone/>
            </a:pPr>
            <a:endParaRPr lang="fr-FR" sz="2000" b="1" dirty="0" smtClean="0">
              <a:latin typeface="Marianne" panose="02000000000000000000" pitchFamily="50" charset="0"/>
              <a:cs typeface="Marianne Regular"/>
            </a:endParaRPr>
          </a:p>
          <a:p>
            <a:pPr lvl="1" indent="0" algn="ctr">
              <a:buNone/>
            </a:pPr>
            <a:r>
              <a:rPr lang="fr-FR" sz="1800" b="1" dirty="0" smtClean="0">
                <a:latin typeface="Marianne" panose="02000000000000000000" pitchFamily="50" charset="0"/>
                <a:cs typeface="Marianne Regular"/>
              </a:rPr>
              <a:t>Jean-Philippe </a:t>
            </a:r>
            <a:r>
              <a:rPr lang="fr-FR" sz="1800" b="1" dirty="0" err="1" smtClean="0">
                <a:latin typeface="Marianne" panose="02000000000000000000" pitchFamily="50" charset="0"/>
                <a:cs typeface="Marianne Regular"/>
              </a:rPr>
              <a:t>Babau</a:t>
            </a:r>
            <a:r>
              <a:rPr lang="fr-FR" sz="1800" b="1" dirty="0" smtClean="0">
                <a:latin typeface="Marianne" panose="02000000000000000000" pitchFamily="50" charset="0"/>
                <a:cs typeface="Marianne Regular"/>
              </a:rPr>
              <a:t>, professeur des Universités</a:t>
            </a:r>
            <a:endParaRPr lang="fr-FR" sz="1800" b="1" dirty="0">
              <a:latin typeface="Marianne" panose="02000000000000000000" pitchFamily="50" charset="0"/>
              <a:cs typeface="Marianne Regular"/>
            </a:endParaRPr>
          </a:p>
        </p:txBody>
      </p:sp>
    </p:spTree>
    <p:extLst>
      <p:ext uri="{BB962C8B-B14F-4D97-AF65-F5344CB8AC3E}">
        <p14:creationId xmlns:p14="http://schemas.microsoft.com/office/powerpoint/2010/main" val="8321472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Regular"/>
                <a:cs typeface="Marianne Regular"/>
              </a:rPr>
              <a:pPr/>
              <a:t>4</a:t>
            </a:fld>
            <a:endParaRPr lang="fr-FR" dirty="0">
              <a:latin typeface="Marianne Regular"/>
              <a:cs typeface="Marianne Regular"/>
            </a:endParaRPr>
          </a:p>
        </p:txBody>
      </p:sp>
      <p:sp>
        <p:nvSpPr>
          <p:cNvPr id="2" name="Espace réservé de la date 1"/>
          <p:cNvSpPr>
            <a:spLocks noGrp="1"/>
          </p:cNvSpPr>
          <p:nvPr>
            <p:ph type="dt" sz="half" idx="2"/>
          </p:nvPr>
        </p:nvSpPr>
        <p:spPr/>
        <p:txBody>
          <a:bodyPr/>
          <a:lstStyle/>
          <a:p>
            <a:fld id="{9E4F9C7A-68E5-0042-9946-4669E134DC3E}" type="datetime1">
              <a:rPr lang="fr-FR" cap="all" smtClean="0">
                <a:latin typeface="Marianne Regular"/>
                <a:cs typeface="Marianne Regular"/>
              </a:rPr>
              <a:t>11/04/2025</a:t>
            </a:fld>
            <a:endParaRPr lang="fr-FR" cap="all" dirty="0">
              <a:latin typeface="Marianne Regular"/>
              <a:cs typeface="Marianne Regular"/>
            </a:endParaRPr>
          </a:p>
        </p:txBody>
      </p:sp>
      <p:sp>
        <p:nvSpPr>
          <p:cNvPr id="5" name="Titre 4">
            <a:extLst>
              <a:ext uri="{FF2B5EF4-FFF2-40B4-BE49-F238E27FC236}">
                <a16:creationId xmlns:a16="http://schemas.microsoft.com/office/drawing/2014/main" id="{7FECE53A-9267-D842-B87E-F184AF518E9F}"/>
              </a:ext>
            </a:extLst>
          </p:cNvPr>
          <p:cNvSpPr>
            <a:spLocks noGrp="1"/>
          </p:cNvSpPr>
          <p:nvPr>
            <p:ph type="title"/>
          </p:nvPr>
        </p:nvSpPr>
        <p:spPr>
          <a:xfrm>
            <a:off x="323850" y="1743727"/>
            <a:ext cx="8424863" cy="539991"/>
          </a:xfrm>
        </p:spPr>
        <p:txBody>
          <a:bodyPr>
            <a:noAutofit/>
          </a:bodyPr>
          <a:lstStyle/>
          <a:p>
            <a:pPr algn="ctr"/>
            <a:r>
              <a:rPr lang="fr-FR" sz="2400" dirty="0" smtClean="0">
                <a:latin typeface="Marianne" panose="02000000000000000000" pitchFamily="50" charset="0"/>
                <a:cs typeface="Marianne Regular"/>
              </a:rPr>
              <a:t>Construire son parcours scolaire, compétences des jeunes et trajectoires à venir</a:t>
            </a:r>
            <a:endParaRPr lang="fr-FR" sz="2400" dirty="0">
              <a:latin typeface="Marianne" panose="02000000000000000000" pitchFamily="50" charset="0"/>
              <a:cs typeface="Marianne Regular"/>
            </a:endParaRPr>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179512" y="1275606"/>
            <a:ext cx="8568672" cy="3384376"/>
          </a:xfrm>
        </p:spPr>
        <p:txBody>
          <a:bodyPr/>
          <a:lstStyle/>
          <a:p>
            <a:pPr marL="377825" indent="-285750">
              <a:buFont typeface="Arial" panose="020B0604020202020204" pitchFamily="34" charset="0"/>
              <a:buChar char="•"/>
            </a:pPr>
            <a:endParaRPr lang="fr-FR" b="1" dirty="0" smtClean="0">
              <a:latin typeface="Marianne" panose="02000000000000000000" pitchFamily="50" charset="0"/>
              <a:cs typeface="Marianne Regular"/>
            </a:endParaRPr>
          </a:p>
          <a:p>
            <a:pPr marL="377825" indent="-285750">
              <a:buFont typeface="Arial" panose="020B0604020202020204" pitchFamily="34" charset="0"/>
              <a:buChar char="•"/>
            </a:pPr>
            <a:endParaRPr lang="fr-FR" b="1" dirty="0">
              <a:latin typeface="Marianne" panose="02000000000000000000" pitchFamily="50" charset="0"/>
              <a:cs typeface="Marianne Regular"/>
            </a:endParaRPr>
          </a:p>
          <a:p>
            <a:pPr marL="377825" indent="-285750">
              <a:buFont typeface="Arial" panose="020B0604020202020204" pitchFamily="34" charset="0"/>
              <a:buChar char="•"/>
            </a:pPr>
            <a:endParaRPr lang="fr-FR" dirty="0" smtClean="0">
              <a:latin typeface="Marianne" panose="02000000000000000000" pitchFamily="50" charset="0"/>
              <a:cs typeface="Marianne Regular"/>
            </a:endParaRPr>
          </a:p>
          <a:p>
            <a:pPr lvl="1" indent="0">
              <a:buNone/>
            </a:pPr>
            <a:endParaRPr lang="fr-FR" dirty="0">
              <a:latin typeface="Marianne" panose="02000000000000000000" pitchFamily="50" charset="0"/>
              <a:cs typeface="Marianne Regular"/>
            </a:endParaRPr>
          </a:p>
        </p:txBody>
      </p:sp>
    </p:spTree>
    <p:extLst>
      <p:ext uri="{BB962C8B-B14F-4D97-AF65-F5344CB8AC3E}">
        <p14:creationId xmlns:p14="http://schemas.microsoft.com/office/powerpoint/2010/main" val="1866671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Regular"/>
                <a:cs typeface="Marianne Regular"/>
              </a:rPr>
              <a:pPr/>
              <a:t>5</a:t>
            </a:fld>
            <a:endParaRPr lang="fr-FR" dirty="0">
              <a:latin typeface="Marianne Regular"/>
              <a:cs typeface="Marianne Regular"/>
            </a:endParaRPr>
          </a:p>
        </p:txBody>
      </p:sp>
      <p:sp>
        <p:nvSpPr>
          <p:cNvPr id="2" name="Espace réservé de la date 1"/>
          <p:cNvSpPr>
            <a:spLocks noGrp="1"/>
          </p:cNvSpPr>
          <p:nvPr>
            <p:ph type="dt" sz="half" idx="2"/>
          </p:nvPr>
        </p:nvSpPr>
        <p:spPr/>
        <p:txBody>
          <a:bodyPr/>
          <a:lstStyle/>
          <a:p>
            <a:fld id="{9E4F9C7A-68E5-0042-9946-4669E134DC3E}" type="datetime1">
              <a:rPr lang="fr-FR" cap="all" smtClean="0">
                <a:latin typeface="Marianne Regular"/>
                <a:cs typeface="Marianne Regular"/>
              </a:rPr>
              <a:t>11/05/2025</a:t>
            </a:fld>
            <a:endParaRPr lang="fr-FR" cap="all" dirty="0">
              <a:latin typeface="Marianne Regular"/>
              <a:cs typeface="Marianne Regular"/>
            </a:endParaRPr>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179512" y="1275606"/>
            <a:ext cx="8568672" cy="3384376"/>
          </a:xfrm>
        </p:spPr>
        <p:txBody>
          <a:bodyPr/>
          <a:lstStyle/>
          <a:p>
            <a:pPr marL="377825" indent="-285750">
              <a:buFont typeface="Arial" panose="020B0604020202020204" pitchFamily="34" charset="0"/>
              <a:buChar char="•"/>
            </a:pPr>
            <a:endParaRPr lang="fr-FR" b="1" dirty="0" smtClean="0">
              <a:latin typeface="Marianne" panose="02000000000000000000" pitchFamily="50" charset="0"/>
              <a:cs typeface="Marianne Regular"/>
            </a:endParaRPr>
          </a:p>
          <a:p>
            <a:pPr marL="377825" indent="-285750">
              <a:buFont typeface="Arial" panose="020B0604020202020204" pitchFamily="34" charset="0"/>
              <a:buChar char="•"/>
            </a:pPr>
            <a:endParaRPr lang="fr-FR" b="1" dirty="0">
              <a:latin typeface="Marianne" panose="02000000000000000000" pitchFamily="50" charset="0"/>
              <a:cs typeface="Marianne Regular"/>
            </a:endParaRPr>
          </a:p>
          <a:p>
            <a:pPr marL="377825" indent="-285750">
              <a:buFont typeface="Arial" panose="020B0604020202020204" pitchFamily="34" charset="0"/>
              <a:buChar char="•"/>
            </a:pPr>
            <a:endParaRPr lang="fr-FR" dirty="0" smtClean="0">
              <a:latin typeface="Marianne" panose="02000000000000000000" pitchFamily="50" charset="0"/>
              <a:cs typeface="Marianne Regular"/>
            </a:endParaRPr>
          </a:p>
          <a:p>
            <a:pPr lvl="1" indent="0">
              <a:buNone/>
            </a:pPr>
            <a:endParaRPr lang="fr-FR" dirty="0">
              <a:latin typeface="Marianne" panose="02000000000000000000" pitchFamily="50" charset="0"/>
              <a:cs typeface="Marianne Regular"/>
            </a:endParaRPr>
          </a:p>
        </p:txBody>
      </p:sp>
      <p:graphicFrame>
        <p:nvGraphicFramePr>
          <p:cNvPr id="3" name="Diagramme 2"/>
          <p:cNvGraphicFramePr/>
          <p:nvPr>
            <p:extLst>
              <p:ext uri="{D42A27DB-BD31-4B8C-83A1-F6EECF244321}">
                <p14:modId xmlns:p14="http://schemas.microsoft.com/office/powerpoint/2010/main" val="1095109288"/>
              </p:ext>
            </p:extLst>
          </p:nvPr>
        </p:nvGraphicFramePr>
        <p:xfrm>
          <a:off x="1585732" y="625033"/>
          <a:ext cx="6034268" cy="39787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385056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Regular"/>
                <a:cs typeface="Marianne Regular"/>
              </a:rPr>
              <a:pPr/>
              <a:t>6</a:t>
            </a:fld>
            <a:endParaRPr lang="fr-FR" dirty="0">
              <a:latin typeface="Marianne Regular"/>
              <a:cs typeface="Marianne Regular"/>
            </a:endParaRPr>
          </a:p>
        </p:txBody>
      </p:sp>
      <p:sp>
        <p:nvSpPr>
          <p:cNvPr id="2" name="Espace réservé de la date 1"/>
          <p:cNvSpPr>
            <a:spLocks noGrp="1"/>
          </p:cNvSpPr>
          <p:nvPr>
            <p:ph type="dt" sz="half" idx="2"/>
          </p:nvPr>
        </p:nvSpPr>
        <p:spPr/>
        <p:txBody>
          <a:bodyPr/>
          <a:lstStyle/>
          <a:p>
            <a:fld id="{9E4F9C7A-68E5-0042-9946-4669E134DC3E}" type="datetime1">
              <a:rPr lang="fr-FR" cap="all" smtClean="0">
                <a:latin typeface="Marianne Regular"/>
                <a:cs typeface="Marianne Regular"/>
              </a:rPr>
              <a:t>30/04/2025</a:t>
            </a:fld>
            <a:endParaRPr lang="fr-FR" cap="all" dirty="0">
              <a:latin typeface="Marianne Regular"/>
              <a:cs typeface="Marianne Regular"/>
            </a:endParaRPr>
          </a:p>
        </p:txBody>
      </p:sp>
      <p:sp>
        <p:nvSpPr>
          <p:cNvPr id="5" name="Titre 4">
            <a:extLst>
              <a:ext uri="{FF2B5EF4-FFF2-40B4-BE49-F238E27FC236}">
                <a16:creationId xmlns:a16="http://schemas.microsoft.com/office/drawing/2014/main" id="{7FECE53A-9267-D842-B87E-F184AF518E9F}"/>
              </a:ext>
            </a:extLst>
          </p:cNvPr>
          <p:cNvSpPr>
            <a:spLocks noGrp="1"/>
          </p:cNvSpPr>
          <p:nvPr>
            <p:ph type="title"/>
          </p:nvPr>
        </p:nvSpPr>
        <p:spPr/>
        <p:txBody>
          <a:bodyPr>
            <a:normAutofit/>
          </a:bodyPr>
          <a:lstStyle/>
          <a:p>
            <a:r>
              <a:rPr lang="fr-FR" sz="2000" dirty="0" smtClean="0">
                <a:latin typeface="Marianne" panose="02000000000000000000" pitchFamily="50" charset="0"/>
                <a:cs typeface="Marianne Regular"/>
              </a:rPr>
              <a:t>Compétences des jeunes et parcours scolaire</a:t>
            </a:r>
            <a:endParaRPr lang="fr-FR" sz="2000" dirty="0">
              <a:latin typeface="Marianne" panose="02000000000000000000" pitchFamily="50" charset="0"/>
              <a:cs typeface="Marianne Regular"/>
            </a:endParaRPr>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179512" y="1707654"/>
            <a:ext cx="8568672" cy="2880320"/>
          </a:xfrm>
        </p:spPr>
        <p:txBody>
          <a:bodyPr/>
          <a:lstStyle/>
          <a:p>
            <a:pPr marL="637200" lvl="1" indent="-285750"/>
            <a:r>
              <a:rPr lang="fr-FR" sz="1400" dirty="0" smtClean="0">
                <a:latin typeface="Marianne" panose="02000000000000000000" pitchFamily="50" charset="0"/>
                <a:cs typeface="Marianne Regular"/>
              </a:rPr>
              <a:t>La question des compétences est au cœur de la réflexion sur les apprentissages scolaires…</a:t>
            </a:r>
          </a:p>
          <a:p>
            <a:pPr marL="637200" lvl="1" indent="-285750"/>
            <a:r>
              <a:rPr lang="fr-FR" sz="1400" dirty="0" smtClean="0">
                <a:latin typeface="Marianne" panose="02000000000000000000" pitchFamily="50" charset="0"/>
                <a:cs typeface="Marianne Regular"/>
              </a:rPr>
              <a:t>… mais plusieurs dimensions se superposent et une difficulté à les intégrer dans une approche par programmes disciplinaires.</a:t>
            </a:r>
          </a:p>
          <a:p>
            <a:pPr marL="637200" lvl="1" indent="-285750"/>
            <a:r>
              <a:rPr lang="fr-FR" sz="1400" dirty="0" smtClean="0">
                <a:latin typeface="Marianne" panose="02000000000000000000" pitchFamily="50" charset="0"/>
                <a:cs typeface="Marianne Regular"/>
              </a:rPr>
              <a:t>Une question vive, pourtant, et qui résonne avec la venue des IA : que veut-on apprendre à nos élèves ou que veut-on qu’ils apprennent et pourquoi ?</a:t>
            </a:r>
          </a:p>
          <a:p>
            <a:pPr marL="637200" lvl="1" indent="-285750"/>
            <a:r>
              <a:rPr lang="fr-FR" sz="1400" dirty="0" smtClean="0">
                <a:latin typeface="Marianne" panose="02000000000000000000" pitchFamily="50" charset="0"/>
                <a:cs typeface="Marianne Regular"/>
              </a:rPr>
              <a:t>Savoirs fondamentaux, nouveau socle, CPS, EPSA, EVARS, compétences du XXIème siècle et… compétences à s’orienter : quelles interactions, quelles approches didactiques ?</a:t>
            </a:r>
          </a:p>
          <a:p>
            <a:pPr marL="637200" lvl="1" indent="-285750">
              <a:spcBef>
                <a:spcPts val="0"/>
              </a:spcBef>
              <a:spcAft>
                <a:spcPts val="0"/>
              </a:spcAft>
            </a:pPr>
            <a:r>
              <a:rPr lang="fr-FR" sz="1400" dirty="0" smtClean="0">
                <a:latin typeface="Marianne" panose="02000000000000000000" pitchFamily="50" charset="0"/>
                <a:cs typeface="Marianne Regular"/>
              </a:rPr>
              <a:t>Réflexion portée par la conférence de consensus du CNESCO (novembre 2024) :</a:t>
            </a:r>
          </a:p>
          <a:p>
            <a:pPr lvl="1" indent="0" algn="ctr">
              <a:spcBef>
                <a:spcPts val="0"/>
              </a:spcBef>
              <a:spcAft>
                <a:spcPts val="0"/>
              </a:spcAft>
              <a:buNone/>
            </a:pPr>
            <a:r>
              <a:rPr lang="fr-FR" sz="1400" i="1" dirty="0" smtClean="0">
                <a:latin typeface="Marianne" panose="02000000000000000000" pitchFamily="50" charset="0"/>
                <a:cs typeface="Marianne Regular"/>
              </a:rPr>
              <a:t>« Nouveaux savoirs et nouvelles compétences des jeunes, quelle construction dans et hors l’école ? » </a:t>
            </a:r>
            <a:endParaRPr lang="fr-FR" sz="1400" i="1" dirty="0">
              <a:latin typeface="Marianne" panose="02000000000000000000" pitchFamily="50" charset="0"/>
              <a:cs typeface="Marianne Regular"/>
            </a:endParaRPr>
          </a:p>
        </p:txBody>
      </p:sp>
    </p:spTree>
    <p:extLst>
      <p:ext uri="{BB962C8B-B14F-4D97-AF65-F5344CB8AC3E}">
        <p14:creationId xmlns:p14="http://schemas.microsoft.com/office/powerpoint/2010/main" val="20354406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Regular"/>
                <a:cs typeface="Marianne Regular"/>
              </a:rPr>
              <a:pPr/>
              <a:t>7</a:t>
            </a:fld>
            <a:endParaRPr lang="fr-FR" dirty="0">
              <a:latin typeface="Marianne Regular"/>
              <a:cs typeface="Marianne Regular"/>
            </a:endParaRPr>
          </a:p>
        </p:txBody>
      </p:sp>
      <p:sp>
        <p:nvSpPr>
          <p:cNvPr id="2" name="Espace réservé de la date 1"/>
          <p:cNvSpPr>
            <a:spLocks noGrp="1"/>
          </p:cNvSpPr>
          <p:nvPr>
            <p:ph type="dt" sz="half" idx="2"/>
          </p:nvPr>
        </p:nvSpPr>
        <p:spPr/>
        <p:txBody>
          <a:bodyPr/>
          <a:lstStyle/>
          <a:p>
            <a:fld id="{9E4F9C7A-68E5-0042-9946-4669E134DC3E}" type="datetime1">
              <a:rPr lang="fr-FR" cap="all" smtClean="0">
                <a:latin typeface="Marianne Regular"/>
                <a:cs typeface="Marianne Regular"/>
              </a:rPr>
              <a:t>12/05/2025</a:t>
            </a:fld>
            <a:endParaRPr lang="fr-FR" cap="all" dirty="0">
              <a:latin typeface="Marianne Regular"/>
              <a:cs typeface="Marianne Regular"/>
            </a:endParaRPr>
          </a:p>
        </p:txBody>
      </p:sp>
      <p:sp>
        <p:nvSpPr>
          <p:cNvPr id="5" name="Titre 4">
            <a:extLst>
              <a:ext uri="{FF2B5EF4-FFF2-40B4-BE49-F238E27FC236}">
                <a16:creationId xmlns:a16="http://schemas.microsoft.com/office/drawing/2014/main" id="{7FECE53A-9267-D842-B87E-F184AF518E9F}"/>
              </a:ext>
            </a:extLst>
          </p:cNvPr>
          <p:cNvSpPr>
            <a:spLocks noGrp="1"/>
          </p:cNvSpPr>
          <p:nvPr>
            <p:ph type="title"/>
          </p:nvPr>
        </p:nvSpPr>
        <p:spPr>
          <a:xfrm>
            <a:off x="323850" y="411510"/>
            <a:ext cx="8424863" cy="539991"/>
          </a:xfrm>
        </p:spPr>
        <p:txBody>
          <a:bodyPr>
            <a:normAutofit/>
          </a:bodyPr>
          <a:lstStyle/>
          <a:p>
            <a:r>
              <a:rPr lang="fr-FR" sz="2000" dirty="0">
                <a:latin typeface="Marianne" panose="02000000000000000000" pitchFamily="50" charset="0"/>
                <a:cs typeface="Marianne Regular"/>
              </a:rPr>
              <a:t>Nouveaux savoirs et nouvelles compétences des </a:t>
            </a:r>
            <a:r>
              <a:rPr lang="fr-FR" sz="2000" dirty="0" smtClean="0">
                <a:latin typeface="Marianne" panose="02000000000000000000" pitchFamily="50" charset="0"/>
                <a:cs typeface="Marianne Regular"/>
              </a:rPr>
              <a:t>jeunes (CNESCO)</a:t>
            </a:r>
            <a:endParaRPr lang="fr-FR" sz="2000" dirty="0">
              <a:latin typeface="Marianne" panose="02000000000000000000" pitchFamily="50" charset="0"/>
              <a:cs typeface="Marianne Regular"/>
            </a:endParaRPr>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179512" y="915566"/>
            <a:ext cx="8856984" cy="3867934"/>
          </a:xfrm>
        </p:spPr>
        <p:txBody>
          <a:bodyPr/>
          <a:lstStyle/>
          <a:p>
            <a:pPr marL="637200" lvl="1" indent="-285750"/>
            <a:endParaRPr lang="fr-FR" sz="1400" dirty="0" smtClean="0">
              <a:latin typeface="Marianne" panose="02000000000000000000" pitchFamily="50" charset="0"/>
              <a:cs typeface="Marianne Regular"/>
            </a:endParaRPr>
          </a:p>
          <a:p>
            <a:pPr marL="637200" lvl="1" indent="-285750"/>
            <a:r>
              <a:rPr lang="fr-FR" sz="1400" dirty="0" smtClean="0">
                <a:latin typeface="Marianne" panose="02000000000000000000" pitchFamily="50" charset="0"/>
                <a:cs typeface="Marianne Regular"/>
              </a:rPr>
              <a:t>Une réflexion préliminaire, sur le lien entre savoirs du monde et savoirs de l’école : </a:t>
            </a:r>
          </a:p>
          <a:p>
            <a:pPr lvl="1" indent="0">
              <a:buNone/>
            </a:pPr>
            <a:r>
              <a:rPr lang="fr-FR" sz="1400" dirty="0" smtClean="0">
                <a:latin typeface="Marianne" panose="02000000000000000000" pitchFamily="50" charset="0"/>
                <a:cs typeface="Marianne Regular"/>
              </a:rPr>
              <a:t>«  (…) [qui] semble appeler l’école à un rôle nouveau consistant à aider les élèves à faire leur chemin, y compris parmi des savoirs qu’elle n’enseigne pas. » R. F. Gauthier.</a:t>
            </a:r>
          </a:p>
          <a:p>
            <a:pPr marL="637200" lvl="1" indent="-285750"/>
            <a:r>
              <a:rPr lang="fr-FR" sz="1400" dirty="0" smtClean="0">
                <a:latin typeface="Marianne" panose="02000000000000000000" pitchFamily="50" charset="0"/>
                <a:cs typeface="Marianne Regular"/>
              </a:rPr>
              <a:t>Et des recommandations qui peuvent nous éclairer…</a:t>
            </a:r>
          </a:p>
          <a:p>
            <a:pPr marL="637200" lvl="1" indent="-285750"/>
            <a:r>
              <a:rPr lang="fr-FR" sz="1400" dirty="0" smtClean="0">
                <a:latin typeface="Marianne" panose="02000000000000000000" pitchFamily="50" charset="0"/>
                <a:cs typeface="Marianne Regular"/>
              </a:rPr>
              <a:t>Quelques exemples : « Intégrer dès l’école élémentaire l’usage critique des outils d’appropriation et de production de connaissance, créer des « marchés de connaissances », organiser des ateliers dédiés à la </a:t>
            </a:r>
            <a:r>
              <a:rPr lang="fr-FR" sz="1400" dirty="0" err="1" smtClean="0">
                <a:latin typeface="Marianne" panose="02000000000000000000" pitchFamily="50" charset="0"/>
                <a:cs typeface="Marianne Regular"/>
              </a:rPr>
              <a:t>visibilisation</a:t>
            </a:r>
            <a:r>
              <a:rPr lang="fr-FR" sz="1400" dirty="0" smtClean="0">
                <a:latin typeface="Marianne" panose="02000000000000000000" pitchFamily="50" charset="0"/>
                <a:cs typeface="Marianne Regular"/>
              </a:rPr>
              <a:t> et à la prise de conscience des capacités transversales, permettre aux élèves de réfléchir aux biais cognitifs et au rapport à l’information, etc. »</a:t>
            </a:r>
          </a:p>
          <a:p>
            <a:pPr marL="637200" lvl="1" indent="-285750"/>
            <a:r>
              <a:rPr lang="fr-FR" sz="1400" dirty="0" smtClean="0">
                <a:latin typeface="Marianne" panose="02000000000000000000" pitchFamily="50" charset="0"/>
                <a:cs typeface="Marianne Regular"/>
              </a:rPr>
              <a:t>Un appui sur de nombreuses enquêtes qui témoignent d’un regard porté sur les compétences transversales : </a:t>
            </a:r>
            <a:r>
              <a:rPr lang="fr-FR" sz="1400" dirty="0" err="1" smtClean="0">
                <a:latin typeface="Marianne" panose="02000000000000000000" pitchFamily="50" charset="0"/>
                <a:cs typeface="Marianne Regular"/>
              </a:rPr>
              <a:t>Icils</a:t>
            </a:r>
            <a:r>
              <a:rPr lang="fr-FR" sz="1400" dirty="0" smtClean="0">
                <a:latin typeface="Marianne" panose="02000000000000000000" pitchFamily="50" charset="0"/>
                <a:cs typeface="Marianne Regular"/>
              </a:rPr>
              <a:t> (2023), Pisa (2022) « capacité à apprendre tout au long de la vie, à s’adapter à de nouvelles situations, à mobiliser leurs connaissances dans des contextes variés et souvent imprévisibles »…</a:t>
            </a:r>
          </a:p>
        </p:txBody>
      </p:sp>
    </p:spTree>
    <p:extLst>
      <p:ext uri="{BB962C8B-B14F-4D97-AF65-F5344CB8AC3E}">
        <p14:creationId xmlns:p14="http://schemas.microsoft.com/office/powerpoint/2010/main" val="19960099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Regular"/>
                <a:cs typeface="Marianne Regular"/>
              </a:rPr>
              <a:pPr/>
              <a:t>8</a:t>
            </a:fld>
            <a:endParaRPr lang="fr-FR" dirty="0">
              <a:latin typeface="Marianne Regular"/>
              <a:cs typeface="Marianne Regular"/>
            </a:endParaRPr>
          </a:p>
        </p:txBody>
      </p:sp>
      <p:sp>
        <p:nvSpPr>
          <p:cNvPr id="2" name="Espace réservé de la date 1"/>
          <p:cNvSpPr>
            <a:spLocks noGrp="1"/>
          </p:cNvSpPr>
          <p:nvPr>
            <p:ph type="dt" sz="half" idx="2"/>
          </p:nvPr>
        </p:nvSpPr>
        <p:spPr/>
        <p:txBody>
          <a:bodyPr/>
          <a:lstStyle/>
          <a:p>
            <a:fld id="{9E4F9C7A-68E5-0042-9946-4669E134DC3E}" type="datetime1">
              <a:rPr lang="fr-FR" cap="all" smtClean="0">
                <a:latin typeface="Marianne Regular"/>
                <a:cs typeface="Marianne Regular"/>
              </a:rPr>
              <a:t>12/05/2025</a:t>
            </a:fld>
            <a:endParaRPr lang="fr-FR" cap="all" dirty="0">
              <a:latin typeface="Marianne Regular"/>
              <a:cs typeface="Marianne Regular"/>
            </a:endParaRPr>
          </a:p>
        </p:txBody>
      </p:sp>
      <p:sp>
        <p:nvSpPr>
          <p:cNvPr id="5" name="Titre 4">
            <a:extLst>
              <a:ext uri="{FF2B5EF4-FFF2-40B4-BE49-F238E27FC236}">
                <a16:creationId xmlns:a16="http://schemas.microsoft.com/office/drawing/2014/main" id="{7FECE53A-9267-D842-B87E-F184AF518E9F}"/>
              </a:ext>
            </a:extLst>
          </p:cNvPr>
          <p:cNvSpPr>
            <a:spLocks noGrp="1"/>
          </p:cNvSpPr>
          <p:nvPr>
            <p:ph type="title"/>
          </p:nvPr>
        </p:nvSpPr>
        <p:spPr>
          <a:xfrm>
            <a:off x="323850" y="411510"/>
            <a:ext cx="8424863" cy="539991"/>
          </a:xfrm>
        </p:spPr>
        <p:txBody>
          <a:bodyPr>
            <a:normAutofit/>
          </a:bodyPr>
          <a:lstStyle/>
          <a:p>
            <a:r>
              <a:rPr lang="fr-FR" sz="2000" dirty="0" smtClean="0">
                <a:latin typeface="Marianne" panose="02000000000000000000" pitchFamily="50" charset="0"/>
                <a:cs typeface="Marianne Regular"/>
              </a:rPr>
              <a:t>Quelques résultats avant d’aller plus loin</a:t>
            </a:r>
            <a:endParaRPr lang="fr-FR" sz="2000" dirty="0">
              <a:latin typeface="Marianne" panose="02000000000000000000" pitchFamily="50" charset="0"/>
              <a:cs typeface="Marianne Regular"/>
            </a:endParaRPr>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179512" y="915566"/>
            <a:ext cx="8856984" cy="3867934"/>
          </a:xfrm>
        </p:spPr>
        <p:txBody>
          <a:bodyPr/>
          <a:lstStyle/>
          <a:p>
            <a:pPr marL="637200" lvl="1" indent="-285750"/>
            <a:r>
              <a:rPr lang="fr-FR" sz="1400" dirty="0" smtClean="0">
                <a:latin typeface="Marianne" panose="02000000000000000000" pitchFamily="50" charset="0"/>
                <a:cs typeface="Marianne Regular"/>
              </a:rPr>
              <a:t>Élèves de 4</a:t>
            </a:r>
            <a:r>
              <a:rPr lang="fr-FR" sz="1400" baseline="30000" dirty="0" smtClean="0">
                <a:latin typeface="Marianne" panose="02000000000000000000" pitchFamily="50" charset="0"/>
                <a:cs typeface="Marianne Regular"/>
              </a:rPr>
              <a:t>ème</a:t>
            </a:r>
            <a:r>
              <a:rPr lang="fr-FR" sz="1400" dirty="0" smtClean="0">
                <a:latin typeface="Marianne" panose="02000000000000000000" pitchFamily="50" charset="0"/>
                <a:cs typeface="Marianne Regular"/>
              </a:rPr>
              <a:t> (</a:t>
            </a:r>
            <a:r>
              <a:rPr lang="fr-FR" sz="1400" b="1" dirty="0" err="1" smtClean="0">
                <a:latin typeface="Marianne" panose="02000000000000000000" pitchFamily="50" charset="0"/>
                <a:cs typeface="Marianne Regular"/>
              </a:rPr>
              <a:t>Icils</a:t>
            </a:r>
            <a:r>
              <a:rPr lang="fr-FR" sz="1400" b="1" dirty="0" smtClean="0">
                <a:latin typeface="Marianne" panose="02000000000000000000" pitchFamily="50" charset="0"/>
                <a:cs typeface="Marianne Regular"/>
              </a:rPr>
              <a:t>, 2023</a:t>
            </a:r>
            <a:r>
              <a:rPr lang="fr-FR" sz="1400" dirty="0" smtClean="0">
                <a:latin typeface="Marianne" panose="02000000000000000000" pitchFamily="50" charset="0"/>
                <a:cs typeface="Marianne Regular"/>
              </a:rPr>
              <a:t>) ont des scores au dessus de la moyenne européenne en pensée informatique (499 vs 483) et identiques en </a:t>
            </a:r>
            <a:r>
              <a:rPr lang="fr-FR" sz="1400" dirty="0" err="1" smtClean="0">
                <a:latin typeface="Marianne" panose="02000000000000000000" pitchFamily="50" charset="0"/>
                <a:cs typeface="Marianne Regular"/>
              </a:rPr>
              <a:t>littératie</a:t>
            </a:r>
            <a:r>
              <a:rPr lang="fr-FR" sz="1400" dirty="0" smtClean="0">
                <a:latin typeface="Marianne" panose="02000000000000000000" pitchFamily="50" charset="0"/>
                <a:cs typeface="Marianne Regular"/>
              </a:rPr>
              <a:t> numérique.</a:t>
            </a:r>
          </a:p>
          <a:p>
            <a:pPr marL="637200" lvl="1" indent="-285750"/>
            <a:r>
              <a:rPr lang="fr-FR" sz="1400" dirty="0" smtClean="0">
                <a:latin typeface="Marianne" panose="02000000000000000000" pitchFamily="50" charset="0"/>
                <a:cs typeface="Marianne Regular"/>
              </a:rPr>
              <a:t>Filles et garçons ont des scores identiques, les filles un score supérieur de 7 points en </a:t>
            </a:r>
            <a:r>
              <a:rPr lang="fr-FR" sz="1400" dirty="0" err="1" smtClean="0">
                <a:latin typeface="Marianne" panose="02000000000000000000" pitchFamily="50" charset="0"/>
                <a:cs typeface="Marianne Regular"/>
              </a:rPr>
              <a:t>littératie</a:t>
            </a:r>
            <a:r>
              <a:rPr lang="fr-FR" sz="1400" dirty="0" smtClean="0">
                <a:latin typeface="Marianne" panose="02000000000000000000" pitchFamily="50" charset="0"/>
                <a:cs typeface="Marianne Regular"/>
              </a:rPr>
              <a:t> numérique (502 vs 494), </a:t>
            </a:r>
            <a:r>
              <a:rPr lang="fr-FR" sz="1400" b="1" dirty="0" smtClean="0">
                <a:latin typeface="Marianne" panose="02000000000000000000" pitchFamily="50" charset="0"/>
                <a:cs typeface="Marianne Regular"/>
              </a:rPr>
              <a:t>en revanche </a:t>
            </a:r>
            <a:r>
              <a:rPr lang="fr-FR" sz="1400" dirty="0" smtClean="0">
                <a:latin typeface="Marianne" panose="02000000000000000000" pitchFamily="50" charset="0"/>
                <a:cs typeface="Marianne Regular"/>
              </a:rPr>
              <a:t>écarts importants selon le statut socio-économique (93 points en pensée informatique).</a:t>
            </a:r>
          </a:p>
          <a:p>
            <a:pPr marL="637200" lvl="1" indent="-285750"/>
            <a:r>
              <a:rPr lang="fr-FR" sz="1400" dirty="0" smtClean="0">
                <a:latin typeface="Marianne" panose="02000000000000000000" pitchFamily="50" charset="0"/>
                <a:cs typeface="Marianne Regular"/>
              </a:rPr>
              <a:t>Élèves de 15 ans </a:t>
            </a:r>
            <a:r>
              <a:rPr lang="fr-FR" sz="1400" b="1" dirty="0" smtClean="0">
                <a:latin typeface="Marianne" panose="02000000000000000000" pitchFamily="50" charset="0"/>
                <a:cs typeface="Marianne Regular"/>
              </a:rPr>
              <a:t>(Pisa 2022) </a:t>
            </a:r>
            <a:r>
              <a:rPr lang="fr-FR" sz="1400" dirty="0" smtClean="0">
                <a:latin typeface="Marianne" panose="02000000000000000000" pitchFamily="50" charset="0"/>
                <a:cs typeface="Marianne Regular"/>
              </a:rPr>
              <a:t>ont des scores en « pensée créative » dans la moyenne de l’OCDE (32), les filles sont plus performantes que les garçons et on observe un écart entre les élèves favorisés (38) et ceux qui ne le sont pas… (27)</a:t>
            </a:r>
          </a:p>
          <a:p>
            <a:pPr marL="637200" lvl="1" indent="-285750"/>
            <a:r>
              <a:rPr lang="fr-FR" sz="1400" dirty="0" smtClean="0">
                <a:latin typeface="Marianne" panose="02000000000000000000" pitchFamily="50" charset="0"/>
                <a:cs typeface="Marianne Regular"/>
              </a:rPr>
              <a:t>Pratiques des </a:t>
            </a:r>
            <a:r>
              <a:rPr lang="fr-FR" sz="1400" dirty="0" err="1" smtClean="0">
                <a:latin typeface="Marianne" panose="02000000000000000000" pitchFamily="50" charset="0"/>
                <a:cs typeface="Marianne Regular"/>
              </a:rPr>
              <a:t>IAgen</a:t>
            </a:r>
            <a:r>
              <a:rPr lang="fr-FR" sz="1400" dirty="0" smtClean="0">
                <a:latin typeface="Marianne" panose="02000000000000000000" pitchFamily="50" charset="0"/>
                <a:cs typeface="Marianne Regular"/>
              </a:rPr>
              <a:t> par les jeunes mais… étude de 2024 en Nouvelle-Aquitaine : 49 % choisissent une question non adaptée, 79 % ne posent qu’une question à </a:t>
            </a:r>
            <a:r>
              <a:rPr lang="fr-FR" sz="1400" dirty="0" err="1" smtClean="0">
                <a:latin typeface="Marianne" panose="02000000000000000000" pitchFamily="50" charset="0"/>
                <a:cs typeface="Marianne Regular"/>
              </a:rPr>
              <a:t>ChatGPT</a:t>
            </a:r>
            <a:r>
              <a:rPr lang="fr-FR" sz="1400" dirty="0" smtClean="0">
                <a:latin typeface="Marianne" panose="02000000000000000000" pitchFamily="50" charset="0"/>
                <a:cs typeface="Marianne Regular"/>
              </a:rPr>
              <a:t> et n’interrogent pas la réponse.</a:t>
            </a:r>
          </a:p>
          <a:p>
            <a:pPr marL="637200" lvl="1" indent="-285750"/>
            <a:r>
              <a:rPr lang="fr-FR" sz="1400" dirty="0" smtClean="0">
                <a:latin typeface="Marianne" panose="02000000000000000000" pitchFamily="50" charset="0"/>
                <a:cs typeface="Marianne Regular"/>
              </a:rPr>
              <a:t>« Les capacités transversales influencent l’orientation des élèves »… et sont reconnues et attendues dans le monde professionnel</a:t>
            </a:r>
            <a:r>
              <a:rPr lang="fr-FR" sz="1600" dirty="0" smtClean="0">
                <a:latin typeface="Marianne" panose="02000000000000000000" pitchFamily="50" charset="0"/>
                <a:cs typeface="Marianne Regular"/>
              </a:rPr>
              <a:t>.</a:t>
            </a:r>
          </a:p>
          <a:p>
            <a:pPr marL="637200" lvl="1" indent="-285750"/>
            <a:endParaRPr lang="fr-FR" sz="1600" dirty="0" smtClean="0">
              <a:latin typeface="Marianne" panose="02000000000000000000" pitchFamily="50" charset="0"/>
              <a:cs typeface="Marianne Regular"/>
            </a:endParaRPr>
          </a:p>
        </p:txBody>
      </p:sp>
    </p:spTree>
    <p:extLst>
      <p:ext uri="{BB962C8B-B14F-4D97-AF65-F5344CB8AC3E}">
        <p14:creationId xmlns:p14="http://schemas.microsoft.com/office/powerpoint/2010/main" val="1883447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latin typeface="Marianne Regular"/>
                <a:cs typeface="Marianne Regular"/>
              </a:rPr>
              <a:pPr/>
              <a:t>9</a:t>
            </a:fld>
            <a:endParaRPr lang="fr-FR" dirty="0">
              <a:latin typeface="Marianne Regular"/>
              <a:cs typeface="Marianne Regular"/>
            </a:endParaRPr>
          </a:p>
        </p:txBody>
      </p:sp>
      <p:sp>
        <p:nvSpPr>
          <p:cNvPr id="2" name="Espace réservé de la date 1"/>
          <p:cNvSpPr>
            <a:spLocks noGrp="1"/>
          </p:cNvSpPr>
          <p:nvPr>
            <p:ph type="dt" sz="half" idx="2"/>
          </p:nvPr>
        </p:nvSpPr>
        <p:spPr/>
        <p:txBody>
          <a:bodyPr/>
          <a:lstStyle/>
          <a:p>
            <a:fld id="{9E4F9C7A-68E5-0042-9946-4669E134DC3E}" type="datetime1">
              <a:rPr lang="fr-FR" cap="all" smtClean="0">
                <a:latin typeface="Marianne Regular"/>
                <a:cs typeface="Marianne Regular"/>
              </a:rPr>
              <a:t>13/05/2025</a:t>
            </a:fld>
            <a:endParaRPr lang="fr-FR" cap="all" dirty="0">
              <a:latin typeface="Marianne Regular"/>
              <a:cs typeface="Marianne Regular"/>
            </a:endParaRPr>
          </a:p>
        </p:txBody>
      </p:sp>
      <p:sp>
        <p:nvSpPr>
          <p:cNvPr id="5" name="Titre 4">
            <a:extLst>
              <a:ext uri="{FF2B5EF4-FFF2-40B4-BE49-F238E27FC236}">
                <a16:creationId xmlns:a16="http://schemas.microsoft.com/office/drawing/2014/main" id="{7FECE53A-9267-D842-B87E-F184AF518E9F}"/>
              </a:ext>
            </a:extLst>
          </p:cNvPr>
          <p:cNvSpPr>
            <a:spLocks noGrp="1"/>
          </p:cNvSpPr>
          <p:nvPr>
            <p:ph type="title"/>
          </p:nvPr>
        </p:nvSpPr>
        <p:spPr>
          <a:xfrm>
            <a:off x="323850" y="555526"/>
            <a:ext cx="8424863" cy="539991"/>
          </a:xfrm>
        </p:spPr>
        <p:txBody>
          <a:bodyPr>
            <a:normAutofit/>
          </a:bodyPr>
          <a:lstStyle/>
          <a:p>
            <a:pPr algn="ctr"/>
            <a:r>
              <a:rPr lang="fr-FR" sz="2000" dirty="0" smtClean="0">
                <a:latin typeface="Marianne" panose="02000000000000000000" pitchFamily="50" charset="0"/>
                <a:cs typeface="Marianne Regular"/>
              </a:rPr>
              <a:t>Nouvelles formations, nouveaux métiers, nouvelles compétences?</a:t>
            </a:r>
            <a:endParaRPr lang="fr-FR" sz="2000" dirty="0">
              <a:latin typeface="Marianne" panose="02000000000000000000" pitchFamily="50" charset="0"/>
              <a:cs typeface="Marianne Regular"/>
            </a:endParaRPr>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179512" y="1059582"/>
            <a:ext cx="8568672" cy="3384376"/>
          </a:xfrm>
        </p:spPr>
        <p:txBody>
          <a:bodyPr/>
          <a:lstStyle/>
          <a:p>
            <a:endParaRPr lang="fr-FR" sz="1600" dirty="0" smtClean="0">
              <a:latin typeface="Marianne" panose="02000000000000000000" pitchFamily="50" charset="0"/>
            </a:endParaRPr>
          </a:p>
          <a:p>
            <a:r>
              <a:rPr lang="fr-FR" dirty="0" smtClean="0">
                <a:latin typeface="Marianne" panose="02000000000000000000" pitchFamily="50" charset="0"/>
              </a:rPr>
              <a:t>« </a:t>
            </a:r>
            <a:r>
              <a:rPr lang="fr-FR" dirty="0">
                <a:latin typeface="Marianne" panose="02000000000000000000" pitchFamily="50" charset="0"/>
              </a:rPr>
              <a:t>D</a:t>
            </a:r>
            <a:r>
              <a:rPr lang="fr-FR" dirty="0" smtClean="0">
                <a:latin typeface="Marianne" panose="02000000000000000000" pitchFamily="50" charset="0"/>
              </a:rPr>
              <a:t>ans l’ensemble, les employeurs s’attendent à ce que 39 % des compétences de base changent d’ici 2030 »</a:t>
            </a:r>
            <a:endParaRPr lang="fr-FR" dirty="0">
              <a:latin typeface="Marianne" panose="02000000000000000000" pitchFamily="50" charset="0"/>
            </a:endParaRPr>
          </a:p>
          <a:p>
            <a:r>
              <a:rPr lang="fr-FR" dirty="0" smtClean="0">
                <a:latin typeface="Marianne" panose="02000000000000000000" pitchFamily="50" charset="0"/>
              </a:rPr>
              <a:t>« En complément [des] compétences technologiques, la créativité et deux capacités socio-émotionnelles : l’adaptabilité ou l’agilité</a:t>
            </a:r>
            <a:r>
              <a:rPr lang="fr-FR" dirty="0">
                <a:latin typeface="Marianne" panose="02000000000000000000" pitchFamily="50" charset="0"/>
              </a:rPr>
              <a:t> </a:t>
            </a:r>
            <a:r>
              <a:rPr lang="fr-FR" dirty="0" smtClean="0">
                <a:latin typeface="Marianne" panose="02000000000000000000" pitchFamily="50" charset="0"/>
              </a:rPr>
              <a:t>et la curiosité ou la capacité à apprendre tout au long de sa vie, sont aussi considérées comme ayant de plus en plus d’ importance. » </a:t>
            </a:r>
            <a:r>
              <a:rPr lang="en-US" dirty="0">
                <a:latin typeface="Marianne" panose="02000000000000000000" pitchFamily="50" charset="0"/>
              </a:rPr>
              <a:t>The </a:t>
            </a:r>
            <a:r>
              <a:rPr lang="en-US" i="1" dirty="0">
                <a:latin typeface="Marianne" panose="02000000000000000000" pitchFamily="50" charset="0"/>
              </a:rPr>
              <a:t>Future of Jobs Report 2025 </a:t>
            </a:r>
            <a:endParaRPr lang="en-US" i="1" dirty="0" smtClean="0">
              <a:latin typeface="Marianne" panose="02000000000000000000" pitchFamily="50" charset="0"/>
            </a:endParaRPr>
          </a:p>
          <a:p>
            <a:endParaRPr lang="fr-FR" dirty="0" smtClean="0">
              <a:latin typeface="Marianne" panose="02000000000000000000" pitchFamily="50" charset="0"/>
            </a:endParaRPr>
          </a:p>
          <a:p>
            <a:endParaRPr lang="fr-FR" dirty="0" smtClean="0">
              <a:latin typeface="Marianne" panose="02000000000000000000" pitchFamily="50" charset="0"/>
              <a:cs typeface="Marianne Regular"/>
            </a:endParaRPr>
          </a:p>
          <a:p>
            <a:r>
              <a:rPr lang="fr-FR" dirty="0" smtClean="0">
                <a:latin typeface="Marianne" panose="02000000000000000000" pitchFamily="50" charset="0"/>
                <a:cs typeface="Marianne Regular"/>
              </a:rPr>
              <a:t>Une </a:t>
            </a:r>
            <a:r>
              <a:rPr lang="fr-FR" dirty="0">
                <a:latin typeface="Marianne" panose="02000000000000000000" pitchFamily="50" charset="0"/>
                <a:cs typeface="Marianne Regular"/>
              </a:rPr>
              <a:t>évolution des </a:t>
            </a:r>
            <a:r>
              <a:rPr lang="fr-FR" dirty="0" smtClean="0">
                <a:latin typeface="Marianne" panose="02000000000000000000" pitchFamily="50" charset="0"/>
                <a:cs typeface="Marianne Regular"/>
              </a:rPr>
              <a:t>compétences attendues, donc : quelle approche </a:t>
            </a:r>
            <a:r>
              <a:rPr lang="fr-FR" dirty="0">
                <a:latin typeface="Marianne" panose="02000000000000000000" pitchFamily="50" charset="0"/>
                <a:cs typeface="Marianne Regular"/>
              </a:rPr>
              <a:t>du </a:t>
            </a:r>
            <a:r>
              <a:rPr lang="fr-FR" dirty="0" smtClean="0">
                <a:latin typeface="Marianne" panose="02000000000000000000" pitchFamily="50" charset="0"/>
                <a:cs typeface="Marianne Regular"/>
              </a:rPr>
              <a:t>monde économique ? Documents Future of jobs </a:t>
            </a:r>
            <a:r>
              <a:rPr lang="fr-FR" dirty="0" err="1" smtClean="0">
                <a:latin typeface="Marianne" panose="02000000000000000000" pitchFamily="50" charset="0"/>
                <a:cs typeface="Marianne Regular"/>
              </a:rPr>
              <a:t>survey</a:t>
            </a:r>
            <a:r>
              <a:rPr lang="fr-FR" dirty="0" smtClean="0">
                <a:latin typeface="Marianne" panose="02000000000000000000" pitchFamily="50" charset="0"/>
                <a:cs typeface="Marianne Regular"/>
              </a:rPr>
              <a:t>, 2025, Eurostat, IMF 2023 , Mac </a:t>
            </a:r>
            <a:r>
              <a:rPr lang="fr-FR" dirty="0" err="1" smtClean="0">
                <a:latin typeface="Marianne" panose="02000000000000000000" pitchFamily="50" charset="0"/>
                <a:cs typeface="Marianne Regular"/>
              </a:rPr>
              <a:t>Kinsey</a:t>
            </a:r>
            <a:r>
              <a:rPr lang="fr-FR" dirty="0" smtClean="0">
                <a:latin typeface="Marianne" panose="02000000000000000000" pitchFamily="50" charset="0"/>
                <a:cs typeface="Marianne Regular"/>
              </a:rPr>
              <a:t> Global </a:t>
            </a:r>
            <a:r>
              <a:rPr lang="fr-FR" dirty="0" err="1" smtClean="0">
                <a:latin typeface="Marianne" panose="02000000000000000000" pitchFamily="50" charset="0"/>
                <a:cs typeface="Marianne Regular"/>
              </a:rPr>
              <a:t>institute</a:t>
            </a:r>
            <a:r>
              <a:rPr lang="fr-FR" dirty="0" smtClean="0">
                <a:latin typeface="Marianne" panose="02000000000000000000" pitchFamily="50" charset="0"/>
                <a:cs typeface="Marianne Regular"/>
              </a:rPr>
              <a:t> 2024…</a:t>
            </a:r>
          </a:p>
          <a:p>
            <a:pPr lvl="1" indent="0">
              <a:buNone/>
            </a:pPr>
            <a:endParaRPr lang="fr-FR" sz="1400" dirty="0">
              <a:latin typeface="Marianne" panose="02000000000000000000" pitchFamily="50" charset="0"/>
              <a:cs typeface="Marianne Regular"/>
            </a:endParaRPr>
          </a:p>
          <a:p>
            <a:pPr lvl="1" indent="0">
              <a:buNone/>
            </a:pPr>
            <a:endParaRPr lang="fr-FR" sz="1400" dirty="0">
              <a:latin typeface="Marianne" panose="02000000000000000000" pitchFamily="50" charset="0"/>
              <a:cs typeface="Marianne Regular"/>
            </a:endParaRPr>
          </a:p>
          <a:p>
            <a:pPr marL="377825" indent="-285750">
              <a:buFont typeface="Arial" panose="020B0604020202020204" pitchFamily="34" charset="0"/>
              <a:buChar char="•"/>
            </a:pPr>
            <a:endParaRPr lang="fr-FR" dirty="0" smtClean="0">
              <a:latin typeface="Marianne" panose="02000000000000000000" pitchFamily="50" charset="0"/>
              <a:cs typeface="Marianne Regular"/>
            </a:endParaRPr>
          </a:p>
          <a:p>
            <a:pPr lvl="1" indent="0">
              <a:buNone/>
            </a:pPr>
            <a:endParaRPr lang="fr-FR" dirty="0">
              <a:latin typeface="Marianne" panose="02000000000000000000" pitchFamily="50" charset="0"/>
              <a:cs typeface="Marianne Regular"/>
            </a:endParaRPr>
          </a:p>
        </p:txBody>
      </p:sp>
    </p:spTree>
    <p:extLst>
      <p:ext uri="{BB962C8B-B14F-4D97-AF65-F5344CB8AC3E}">
        <p14:creationId xmlns:p14="http://schemas.microsoft.com/office/powerpoint/2010/main" val="3039408282"/>
      </p:ext>
    </p:extLst>
  </p:cSld>
  <p:clrMapOvr>
    <a:masterClrMapping/>
  </p:clrMapOvr>
</p:sld>
</file>

<file path=ppt/theme/theme1.xml><?xml version="1.0" encoding="utf-8"?>
<a:theme xmlns:a="http://schemas.openxmlformats.org/drawingml/2006/main" name="TEMPLATE_INTITULE_OFFICIEL copie">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26" id="{25DB2D80-B418-C445-B794-8EFE4AC572D3}" vid="{D7C109EF-1FF6-B140-BAA4-C929A0D91960}"/>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3AB55E0CC5DA459F57F5A42893F46A005A087D358B12CA4E82A8A8BA9B8A8CF200D3544DBFAD4F664AA25DF68E6D1F0A9E00689F2856DFEDCE40890FDCED81A7DFC9005D57C802836FCB44B44B7372FB2B7972" ma:contentTypeVersion="2" ma:contentTypeDescription="Crée un document." ma:contentTypeScope="" ma:versionID="5a60f89c127121cb1fddd53ae7c254b1">
  <xsd:schema xmlns:xsd="http://www.w3.org/2001/XMLSchema" xmlns:xs="http://www.w3.org/2001/XMLSchema" xmlns:p="http://schemas.microsoft.com/office/2006/metadata/properties" xmlns:ns2="2c7ddd52-0a06-43b1-a35c-dcb15ea2e3f4" targetNamespace="http://schemas.microsoft.com/office/2006/metadata/properties" ma:root="true" ma:fieldsID="d5f738a9b3eb3c0a5db9868b5f12e787" ns2:_="">
    <xsd:import namespace="2c7ddd52-0a06-43b1-a35c-dcb15ea2e3f4"/>
    <xsd:element name="properties">
      <xsd:complexType>
        <xsd:sequence>
          <xsd:element name="documentManagement">
            <xsd:complexType>
              <xsd:all>
                <xsd:element ref="ns2:Description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7ddd52-0a06-43b1-a35c-dcb15ea2e3f4" elementFormDefault="qualified">
    <xsd:import namespace="http://schemas.microsoft.com/office/2006/documentManagement/types"/>
    <xsd:import namespace="http://schemas.microsoft.com/office/infopath/2007/PartnerControls"/>
    <xsd:element name="Description0" ma:index="8" nillable="true" ma:displayName="Description" ma:description="Description du document" ma:internalName="Description0">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ma:readOnly="true"/>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escription0 xmlns="2c7ddd52-0a06-43b1-a35c-dcb15ea2e3f4">Template PPT </Description0>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285CDC-5689-4387-90F2-64833F7E2E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7ddd52-0a06-43b1-a35c-dcb15ea2e3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BCC2CF-1EDA-4B29-84C4-67EB55EA1ED6}">
  <ds:schemaRefs>
    <ds:schemaRef ds:uri="http://schemas.microsoft.com/office/2006/documentManagement/types"/>
    <ds:schemaRef ds:uri="http://schemas.openxmlformats.org/package/2006/metadata/core-properties"/>
    <ds:schemaRef ds:uri="http://schemas.microsoft.com/office/infopath/2007/PartnerControls"/>
    <ds:schemaRef ds:uri="http://purl.org/dc/dcmitype/"/>
    <ds:schemaRef ds:uri="http://schemas.microsoft.com/office/2006/metadata/properties"/>
    <ds:schemaRef ds:uri="http://purl.org/dc/terms/"/>
    <ds:schemaRef ds:uri="http://www.w3.org/XML/1998/namespace"/>
    <ds:schemaRef ds:uri="http://purl.org/dc/elements/1.1/"/>
    <ds:schemaRef ds:uri="2c7ddd52-0a06-43b1-a35c-dcb15ea2e3f4"/>
  </ds:schemaRefs>
</ds:datastoreItem>
</file>

<file path=customXml/itemProps3.xml><?xml version="1.0" encoding="utf-8"?>
<ds:datastoreItem xmlns:ds="http://schemas.openxmlformats.org/officeDocument/2006/customXml" ds:itemID="{6A132B07-4900-4FF2-8FBF-0F3870ABC78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TEMPLATE_INTITULE_OFFICIEL copie.potx</Template>
  <TotalTime>49558</TotalTime>
  <Words>1280</Words>
  <Application>Microsoft Office PowerPoint</Application>
  <PresentationFormat>Affichage à l'écran (16:9)</PresentationFormat>
  <Paragraphs>174</Paragraphs>
  <Slides>19</Slides>
  <Notes>17</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19</vt:i4>
      </vt:variant>
    </vt:vector>
  </HeadingPairs>
  <TitlesOfParts>
    <vt:vector size="24" baseType="lpstr">
      <vt:lpstr>Arial</vt:lpstr>
      <vt:lpstr>Marianne</vt:lpstr>
      <vt:lpstr>Marianne Regular</vt:lpstr>
      <vt:lpstr>Wingdings</vt:lpstr>
      <vt:lpstr>TEMPLATE_INTITULE_OFFICIEL copie</vt:lpstr>
      <vt:lpstr>Présentation PowerPoint</vt:lpstr>
      <vt:lpstr>Programme de la journée</vt:lpstr>
      <vt:lpstr>Conférence</vt:lpstr>
      <vt:lpstr>Construire son parcours scolaire, compétences des jeunes et trajectoires à venir</vt:lpstr>
      <vt:lpstr>Présentation PowerPoint</vt:lpstr>
      <vt:lpstr>Compétences des jeunes et parcours scolaire</vt:lpstr>
      <vt:lpstr>Nouveaux savoirs et nouvelles compétences des jeunes (CNESCO)</vt:lpstr>
      <vt:lpstr>Quelques résultats avant d’aller plus loin</vt:lpstr>
      <vt:lpstr>Nouvelles formations, nouveaux métiers, nouvelles compétences?</vt:lpstr>
      <vt:lpstr>Présentation PowerPoint</vt:lpstr>
      <vt:lpstr>Présentation PowerPoint</vt:lpstr>
      <vt:lpstr>Présentation PowerPoint</vt:lpstr>
      <vt:lpstr> </vt:lpstr>
      <vt:lpstr>Une digression ?</vt:lpstr>
      <vt:lpstr>Qui est concerné ?</vt:lpstr>
      <vt:lpstr>Quelle équité d’accès ?</vt:lpstr>
      <vt:lpstr>Quelle équité d’accès ?</vt:lpstr>
      <vt:lpstr>Présentation PowerPoint</vt:lpstr>
      <vt:lpstr>Présentation PowerPoint</vt:lpstr>
    </vt:vector>
  </TitlesOfParts>
  <Manager>Client</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PPT</dc:title>
  <dc:subject>Client</dc:subject>
  <dc:creator>Utilisateur Microsoft Office</dc:creator>
  <cp:lastModifiedBy>cdappoigny</cp:lastModifiedBy>
  <cp:revision>87</cp:revision>
  <dcterms:created xsi:type="dcterms:W3CDTF">2020-04-03T14:41:51Z</dcterms:created>
  <dcterms:modified xsi:type="dcterms:W3CDTF">2025-05-13T19:10:33Z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0x010100873AB55E0CC5DA459F57F5A42893F46A005A087D358B12CA4E82A8A8BA9B8A8CF200D3544DBFAD4F664AA25DF68E6D1F0A9E00689F2856DFEDCE40890FDCED81A7DFC9005D57C802836FCB44B44B7372FB2B7972</vt:lpwstr>
  </property>
</Properties>
</file>