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8" r:id="rId4"/>
    <p:sldId id="270" r:id="rId5"/>
    <p:sldId id="263" r:id="rId6"/>
    <p:sldId id="264" r:id="rId7"/>
    <p:sldId id="266" r:id="rId8"/>
    <p:sldId id="274" r:id="rId9"/>
    <p:sldId id="268" r:id="rId10"/>
    <p:sldId id="277" r:id="rId11"/>
    <p:sldId id="267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84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72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8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76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71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24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11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61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6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26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80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4066E-098B-4048-B14F-D74260C070A7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9C7B-B9C3-4FD5-9287-0EDAF67D5F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4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24206" y="1122363"/>
            <a:ext cx="3143794" cy="23876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Chaînes de Défenses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733211" y="4072301"/>
            <a:ext cx="2725783" cy="1165905"/>
          </a:xfrm>
        </p:spPr>
        <p:txBody>
          <a:bodyPr/>
          <a:lstStyle/>
          <a:p>
            <a:r>
              <a:rPr lang="fr-FR" dirty="0" smtClean="0"/>
              <a:t>Un jeu pour réviser l’immunologie (mais pas que)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04948" y="5930537"/>
            <a:ext cx="527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Cartes à découper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Vous pouvez </a:t>
            </a:r>
            <a:r>
              <a:rPr lang="fr-FR" dirty="0" smtClean="0"/>
              <a:t>également créer vos propres cartes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653142" y="378822"/>
            <a:ext cx="6178731" cy="46595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8" y="16632"/>
            <a:ext cx="1024452" cy="939723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5115337" y="5474690"/>
            <a:ext cx="6679097" cy="10209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fr-FR" sz="2000" i="1" dirty="0" smtClean="0">
                <a:solidFill>
                  <a:schemeClr val="accent1">
                    <a:lumMod val="50000"/>
                  </a:schemeClr>
                </a:solidFill>
              </a:rPr>
              <a:t>Proposé par Johann GERARD, IA-IPR SVT</a:t>
            </a:r>
            <a:endParaRPr lang="fr-FR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1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0" name="Groupe 79"/>
          <p:cNvGrpSpPr/>
          <p:nvPr/>
        </p:nvGrpSpPr>
        <p:grpSpPr>
          <a:xfrm>
            <a:off x="2735120" y="1049424"/>
            <a:ext cx="2095656" cy="2656449"/>
            <a:chOff x="394156" y="1038665"/>
            <a:chExt cx="2095656" cy="2656449"/>
          </a:xfrm>
        </p:grpSpPr>
        <p:sp>
          <p:nvSpPr>
            <p:cNvPr id="82" name="Rectangle à coins arrondis 8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3" name="Groupe 8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84" name="Rectangle à coins arrondis 8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à coins arrondis 8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7" name="Groupe 86"/>
          <p:cNvGrpSpPr/>
          <p:nvPr/>
        </p:nvGrpSpPr>
        <p:grpSpPr>
          <a:xfrm>
            <a:off x="5090214" y="1038665"/>
            <a:ext cx="2095656" cy="2656449"/>
            <a:chOff x="394156" y="1038665"/>
            <a:chExt cx="2095656" cy="2656449"/>
          </a:xfrm>
        </p:grpSpPr>
        <p:sp>
          <p:nvSpPr>
            <p:cNvPr id="88" name="Rectangle à coins arrondis 8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9" name="Groupe 8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90" name="Rectangle à coins arrondis 8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à coins arrondis 9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ZoneTexte 9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3" name="Groupe 92"/>
          <p:cNvGrpSpPr/>
          <p:nvPr/>
        </p:nvGrpSpPr>
        <p:grpSpPr>
          <a:xfrm>
            <a:off x="7431178" y="1049424"/>
            <a:ext cx="2095656" cy="2656449"/>
            <a:chOff x="394156" y="1038665"/>
            <a:chExt cx="2095656" cy="2656449"/>
          </a:xfrm>
        </p:grpSpPr>
        <p:sp>
          <p:nvSpPr>
            <p:cNvPr id="94" name="Rectangle à coins arrondis 9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5" name="Groupe 9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96" name="Rectangle à coins arrondis 9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Rectangle à coins arrondis 9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e 98"/>
          <p:cNvGrpSpPr/>
          <p:nvPr/>
        </p:nvGrpSpPr>
        <p:grpSpPr>
          <a:xfrm>
            <a:off x="9772142" y="1038664"/>
            <a:ext cx="2095656" cy="2656449"/>
            <a:chOff x="394156" y="1038665"/>
            <a:chExt cx="2095656" cy="2656449"/>
          </a:xfrm>
        </p:grpSpPr>
        <p:sp>
          <p:nvSpPr>
            <p:cNvPr id="100" name="Rectangle à coins arrondis 9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1" name="Groupe 10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02" name="Rectangle à coins arrondis 10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Rectangle à coins arrondis 10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ZoneTexte 10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5" name="Groupe 104"/>
          <p:cNvGrpSpPr/>
          <p:nvPr/>
        </p:nvGrpSpPr>
        <p:grpSpPr>
          <a:xfrm>
            <a:off x="394156" y="3979235"/>
            <a:ext cx="2095656" cy="2656449"/>
            <a:chOff x="394156" y="1038665"/>
            <a:chExt cx="2095656" cy="2656449"/>
          </a:xfrm>
        </p:grpSpPr>
        <p:sp>
          <p:nvSpPr>
            <p:cNvPr id="106" name="Rectangle à coins arrondis 10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7" name="Groupe 106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08" name="Rectangle à coins arrondis 107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" name="Rectangle à coins arrondis 108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ZoneTexte 109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1" name="Groupe 110"/>
          <p:cNvGrpSpPr/>
          <p:nvPr/>
        </p:nvGrpSpPr>
        <p:grpSpPr>
          <a:xfrm>
            <a:off x="2735120" y="3989994"/>
            <a:ext cx="2095656" cy="2656449"/>
            <a:chOff x="394156" y="1038665"/>
            <a:chExt cx="2095656" cy="2656449"/>
          </a:xfrm>
        </p:grpSpPr>
        <p:sp>
          <p:nvSpPr>
            <p:cNvPr id="112" name="Rectangle à coins arrondis 11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3" name="Groupe 11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14" name="Rectangle à coins arrondis 1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5" name="Rectangle à coins arrondis 1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6" name="ZoneTexte 11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7" name="Groupe 116"/>
          <p:cNvGrpSpPr/>
          <p:nvPr/>
        </p:nvGrpSpPr>
        <p:grpSpPr>
          <a:xfrm>
            <a:off x="5090214" y="3979235"/>
            <a:ext cx="2095656" cy="2656449"/>
            <a:chOff x="394156" y="1038665"/>
            <a:chExt cx="2095656" cy="2656449"/>
          </a:xfrm>
        </p:grpSpPr>
        <p:sp>
          <p:nvSpPr>
            <p:cNvPr id="118" name="Rectangle à coins arrondis 11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9" name="Groupe 1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20" name="Rectangle à coins arrondis 11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Rectangle à coins arrondis 12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3" name="Groupe 122"/>
          <p:cNvGrpSpPr/>
          <p:nvPr/>
        </p:nvGrpSpPr>
        <p:grpSpPr>
          <a:xfrm>
            <a:off x="7431178" y="3979233"/>
            <a:ext cx="2095656" cy="2656449"/>
            <a:chOff x="394156" y="1038665"/>
            <a:chExt cx="2095656" cy="2656449"/>
          </a:xfrm>
        </p:grpSpPr>
        <p:sp>
          <p:nvSpPr>
            <p:cNvPr id="124" name="Rectangle à coins arrondis 12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5" name="Groupe 12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26" name="Rectangle à coins arrondis 12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Rectangle à coins arrondis 12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ZoneTexte 12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9" name="Groupe 128"/>
          <p:cNvGrpSpPr/>
          <p:nvPr/>
        </p:nvGrpSpPr>
        <p:grpSpPr>
          <a:xfrm>
            <a:off x="9772142" y="3979234"/>
            <a:ext cx="2095656" cy="2656449"/>
            <a:chOff x="394156" y="1038665"/>
            <a:chExt cx="2095656" cy="2656449"/>
          </a:xfrm>
        </p:grpSpPr>
        <p:sp>
          <p:nvSpPr>
            <p:cNvPr id="130" name="Rectangle à coins arrondis 12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1" name="Groupe 13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32" name="Rectangle à coins arrondis 13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Rectangle à coins arrondis 13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ZoneTexte 13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4" name="ZoneTexte 73"/>
          <p:cNvSpPr txBox="1"/>
          <p:nvPr/>
        </p:nvSpPr>
        <p:spPr>
          <a:xfrm>
            <a:off x="525567" y="1499011"/>
            <a:ext cx="1811969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Et OUI, c’est VRAI.</a:t>
            </a:r>
          </a:p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C’était une « bonne » opinion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145" name="ZoneTexte 144"/>
          <p:cNvSpPr txBox="1"/>
          <p:nvPr/>
        </p:nvSpPr>
        <p:spPr>
          <a:xfrm>
            <a:off x="2872557" y="1519346"/>
            <a:ext cx="1811969" cy="105560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Et NON, c’est FAUX.</a:t>
            </a:r>
          </a:p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C’était une « mauvaise » opinion</a:t>
            </a:r>
            <a:endParaRPr lang="fr-FR" sz="1400" b="1" dirty="0">
              <a:solidFill>
                <a:srgbClr val="7030A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2031" t="13882" r="5302" b="13882"/>
          <a:stretch/>
        </p:blipFill>
        <p:spPr>
          <a:xfrm>
            <a:off x="991849" y="2586131"/>
            <a:ext cx="914400" cy="901338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/>
          <a:srcRect l="5973" t="13954" r="53798" b="15905"/>
          <a:stretch/>
        </p:blipFill>
        <p:spPr>
          <a:xfrm>
            <a:off x="3300227" y="2586131"/>
            <a:ext cx="862148" cy="8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 rot="5400000">
            <a:off x="644651" y="-58617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0" name="Groupe 139"/>
          <p:cNvGrpSpPr/>
          <p:nvPr/>
        </p:nvGrpSpPr>
        <p:grpSpPr>
          <a:xfrm rot="5400000">
            <a:off x="633890" y="2149780"/>
            <a:ext cx="2095656" cy="2656449"/>
            <a:chOff x="394156" y="1038665"/>
            <a:chExt cx="2095656" cy="2656449"/>
          </a:xfrm>
        </p:grpSpPr>
        <p:sp>
          <p:nvSpPr>
            <p:cNvPr id="141" name="Rectangle à coins arrondis 14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2" name="Groupe 14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3" name="Rectangle à coins arrondis 14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Rectangle à coins arrondis 20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ZoneTexte 20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3" name="Groupe 202"/>
          <p:cNvGrpSpPr/>
          <p:nvPr/>
        </p:nvGrpSpPr>
        <p:grpSpPr>
          <a:xfrm rot="5400000">
            <a:off x="644651" y="4358177"/>
            <a:ext cx="2095656" cy="2656449"/>
            <a:chOff x="394156" y="1038665"/>
            <a:chExt cx="2095656" cy="2656449"/>
          </a:xfrm>
        </p:grpSpPr>
        <p:sp>
          <p:nvSpPr>
            <p:cNvPr id="204" name="Rectangle à coins arrondis 20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5" name="Groupe 20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06" name="Rectangle à coins arrondis 20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7" name="Rectangle à coins arrondis 20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ZoneTexte 20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9" name="Groupe 208"/>
          <p:cNvGrpSpPr/>
          <p:nvPr/>
        </p:nvGrpSpPr>
        <p:grpSpPr>
          <a:xfrm rot="5400000">
            <a:off x="3424812" y="-58616"/>
            <a:ext cx="2095656" cy="2656449"/>
            <a:chOff x="394156" y="1038665"/>
            <a:chExt cx="2095656" cy="2656449"/>
          </a:xfrm>
        </p:grpSpPr>
        <p:sp>
          <p:nvSpPr>
            <p:cNvPr id="210" name="Rectangle à coins arrondis 20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1" name="Groupe 21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12" name="Rectangle à coins arrondis 21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Rectangle à coins arrondis 21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4" name="ZoneTexte 21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5" name="Groupe 214"/>
          <p:cNvGrpSpPr/>
          <p:nvPr/>
        </p:nvGrpSpPr>
        <p:grpSpPr>
          <a:xfrm rot="5400000">
            <a:off x="3414051" y="2149781"/>
            <a:ext cx="2095656" cy="2656449"/>
            <a:chOff x="394156" y="1038665"/>
            <a:chExt cx="2095656" cy="2656449"/>
          </a:xfrm>
        </p:grpSpPr>
        <p:sp>
          <p:nvSpPr>
            <p:cNvPr id="216" name="Rectangle à coins arrondis 21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7" name="Groupe 216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18" name="Rectangle à coins arrondis 217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9" name="Rectangle à coins arrondis 218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0" name="ZoneTexte 219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1" name="Groupe 220"/>
          <p:cNvGrpSpPr/>
          <p:nvPr/>
        </p:nvGrpSpPr>
        <p:grpSpPr>
          <a:xfrm rot="5400000">
            <a:off x="3424812" y="4358178"/>
            <a:ext cx="2095656" cy="2656449"/>
            <a:chOff x="394156" y="1038665"/>
            <a:chExt cx="2095656" cy="2656449"/>
          </a:xfrm>
        </p:grpSpPr>
        <p:sp>
          <p:nvSpPr>
            <p:cNvPr id="222" name="Rectangle à coins arrondis 22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3" name="Groupe 22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24" name="Rectangle à coins arrondis 22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5" name="Rectangle à coins arrondis 22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6" name="ZoneTexte 22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7" name="Groupe 226"/>
          <p:cNvGrpSpPr/>
          <p:nvPr/>
        </p:nvGrpSpPr>
        <p:grpSpPr>
          <a:xfrm rot="5400000">
            <a:off x="6207385" y="-58617"/>
            <a:ext cx="2095656" cy="2656449"/>
            <a:chOff x="394156" y="1038665"/>
            <a:chExt cx="2095656" cy="2656449"/>
          </a:xfrm>
        </p:grpSpPr>
        <p:sp>
          <p:nvSpPr>
            <p:cNvPr id="228" name="Rectangle à coins arrondis 22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9" name="Groupe 22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30" name="Rectangle à coins arrondis 22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1" name="Rectangle à coins arrondis 23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2" name="ZoneTexte 23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3" name="Groupe 232"/>
          <p:cNvGrpSpPr/>
          <p:nvPr/>
        </p:nvGrpSpPr>
        <p:grpSpPr>
          <a:xfrm rot="5400000">
            <a:off x="6196624" y="2149780"/>
            <a:ext cx="2095656" cy="2656449"/>
            <a:chOff x="394156" y="1038665"/>
            <a:chExt cx="2095656" cy="2656449"/>
          </a:xfrm>
        </p:grpSpPr>
        <p:sp>
          <p:nvSpPr>
            <p:cNvPr id="234" name="Rectangle à coins arrondis 23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5" name="Groupe 23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36" name="Rectangle à coins arrondis 23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7" name="Rectangle à coins arrondis 23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8" name="ZoneTexte 23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9" name="Groupe 238"/>
          <p:cNvGrpSpPr/>
          <p:nvPr/>
        </p:nvGrpSpPr>
        <p:grpSpPr>
          <a:xfrm rot="5400000">
            <a:off x="6207385" y="4358177"/>
            <a:ext cx="2095656" cy="2656449"/>
            <a:chOff x="394156" y="1038665"/>
            <a:chExt cx="2095656" cy="2656449"/>
          </a:xfrm>
        </p:grpSpPr>
        <p:sp>
          <p:nvSpPr>
            <p:cNvPr id="240" name="Rectangle à coins arrondis 23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1" name="Groupe 24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42" name="Rectangle à coins arrondis 24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3" name="Rectangle à coins arrondis 24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4" name="ZoneTexte 24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5" name="Groupe 244"/>
          <p:cNvGrpSpPr/>
          <p:nvPr/>
        </p:nvGrpSpPr>
        <p:grpSpPr>
          <a:xfrm rot="5400000">
            <a:off x="8987545" y="-58617"/>
            <a:ext cx="2095656" cy="2656449"/>
            <a:chOff x="394156" y="1038665"/>
            <a:chExt cx="2095656" cy="2656449"/>
          </a:xfrm>
        </p:grpSpPr>
        <p:sp>
          <p:nvSpPr>
            <p:cNvPr id="246" name="Rectangle à coins arrondis 24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7" name="Groupe 246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48" name="Rectangle à coins arrondis 247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9" name="Rectangle à coins arrondis 248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0" name="ZoneTexte 249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1" name="Groupe 250"/>
          <p:cNvGrpSpPr/>
          <p:nvPr/>
        </p:nvGrpSpPr>
        <p:grpSpPr>
          <a:xfrm rot="5400000">
            <a:off x="8976784" y="2149780"/>
            <a:ext cx="2095656" cy="2656449"/>
            <a:chOff x="394156" y="1038665"/>
            <a:chExt cx="2095656" cy="2656449"/>
          </a:xfrm>
        </p:grpSpPr>
        <p:sp>
          <p:nvSpPr>
            <p:cNvPr id="252" name="Rectangle à coins arrondis 25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3" name="Groupe 25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54" name="Rectangle à coins arrondis 25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5" name="Rectangle à coins arrondis 25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6" name="ZoneTexte 25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7" name="Groupe 256"/>
          <p:cNvGrpSpPr/>
          <p:nvPr/>
        </p:nvGrpSpPr>
        <p:grpSpPr>
          <a:xfrm rot="5400000">
            <a:off x="8987545" y="4358177"/>
            <a:ext cx="2095656" cy="2656449"/>
            <a:chOff x="394156" y="1038665"/>
            <a:chExt cx="2095656" cy="2656449"/>
          </a:xfrm>
        </p:grpSpPr>
        <p:sp>
          <p:nvSpPr>
            <p:cNvPr id="258" name="Rectangle à coins arrondis 25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9" name="Groupe 25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60" name="Rectangle à coins arrondis 25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1" name="Rectangle à coins arrondis 26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2" name="ZoneTexte 26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Carte Flèche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Flèche droite 4"/>
          <p:cNvSpPr/>
          <p:nvPr/>
        </p:nvSpPr>
        <p:spPr>
          <a:xfrm>
            <a:off x="643057" y="2974886"/>
            <a:ext cx="1754007" cy="986118"/>
          </a:xfrm>
          <a:prstGeom prst="rightArrow">
            <a:avLst/>
          </a:prstGeom>
          <a:solidFill>
            <a:srgbClr val="92D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PROUVE QUE</a:t>
            </a:r>
            <a:endParaRPr lang="fr-FR" sz="1400" b="1" dirty="0"/>
          </a:p>
        </p:txBody>
      </p:sp>
      <p:sp>
        <p:nvSpPr>
          <p:cNvPr id="268" name="Flèche droite 267"/>
          <p:cNvSpPr/>
          <p:nvPr/>
        </p:nvSpPr>
        <p:spPr>
          <a:xfrm>
            <a:off x="6204706" y="776548"/>
            <a:ext cx="1754007" cy="986118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ENTRAINE LA</a:t>
            </a:r>
          </a:p>
          <a:p>
            <a:pPr algn="ctr"/>
            <a:r>
              <a:rPr lang="fr-FR" sz="1400" b="1" dirty="0" smtClean="0"/>
              <a:t>PRODUCTION DE</a:t>
            </a:r>
            <a:endParaRPr lang="fr-FR" sz="1400" b="1" dirty="0"/>
          </a:p>
        </p:txBody>
      </p:sp>
      <p:sp>
        <p:nvSpPr>
          <p:cNvPr id="269" name="Flèche droite 268"/>
          <p:cNvSpPr/>
          <p:nvPr/>
        </p:nvSpPr>
        <p:spPr>
          <a:xfrm>
            <a:off x="612286" y="799885"/>
            <a:ext cx="1754007" cy="986118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EST SPECIFIQUE A</a:t>
            </a:r>
            <a:endParaRPr lang="fr-FR" sz="1400" b="1" dirty="0"/>
          </a:p>
        </p:txBody>
      </p:sp>
      <p:sp>
        <p:nvSpPr>
          <p:cNvPr id="270" name="Flèche droite 269"/>
          <p:cNvSpPr/>
          <p:nvPr/>
        </p:nvSpPr>
        <p:spPr>
          <a:xfrm>
            <a:off x="627905" y="5160310"/>
            <a:ext cx="1754007" cy="986118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DECLENCHE</a:t>
            </a:r>
            <a:endParaRPr lang="fr-FR" sz="1400" b="1" dirty="0"/>
          </a:p>
        </p:txBody>
      </p:sp>
      <p:sp>
        <p:nvSpPr>
          <p:cNvPr id="272" name="Flèche droite 271"/>
          <p:cNvSpPr/>
          <p:nvPr/>
        </p:nvSpPr>
        <p:spPr>
          <a:xfrm>
            <a:off x="3444664" y="5207682"/>
            <a:ext cx="1754007" cy="986118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DECLENCHE</a:t>
            </a:r>
            <a:endParaRPr lang="fr-FR" sz="1400" b="1" dirty="0"/>
          </a:p>
        </p:txBody>
      </p:sp>
      <p:sp>
        <p:nvSpPr>
          <p:cNvPr id="273" name="Flèche droite 272"/>
          <p:cNvSpPr/>
          <p:nvPr/>
        </p:nvSpPr>
        <p:spPr>
          <a:xfrm>
            <a:off x="6243352" y="5189209"/>
            <a:ext cx="1754007" cy="986118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DECLENCHE</a:t>
            </a:r>
            <a:endParaRPr lang="fr-FR" sz="1400" b="1" dirty="0"/>
          </a:p>
        </p:txBody>
      </p:sp>
      <p:sp>
        <p:nvSpPr>
          <p:cNvPr id="274" name="Flèche droite 273"/>
          <p:cNvSpPr/>
          <p:nvPr/>
        </p:nvSpPr>
        <p:spPr>
          <a:xfrm>
            <a:off x="9015166" y="5189209"/>
            <a:ext cx="1754007" cy="986118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DECLENCHE</a:t>
            </a:r>
            <a:endParaRPr lang="fr-FR" sz="1400" b="1" dirty="0"/>
          </a:p>
        </p:txBody>
      </p:sp>
      <p:sp>
        <p:nvSpPr>
          <p:cNvPr id="275" name="Flèche droite 274"/>
          <p:cNvSpPr/>
          <p:nvPr/>
        </p:nvSpPr>
        <p:spPr>
          <a:xfrm>
            <a:off x="3411372" y="2999285"/>
            <a:ext cx="1754007" cy="986118"/>
          </a:xfrm>
          <a:prstGeom prst="rightArrow">
            <a:avLst/>
          </a:prstGeom>
          <a:solidFill>
            <a:srgbClr val="92D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PROUVE QUE</a:t>
            </a:r>
            <a:endParaRPr lang="fr-FR" sz="1400" b="1" dirty="0"/>
          </a:p>
        </p:txBody>
      </p:sp>
      <p:sp>
        <p:nvSpPr>
          <p:cNvPr id="83" name="Flèche droite 82"/>
          <p:cNvSpPr/>
          <p:nvPr/>
        </p:nvSpPr>
        <p:spPr>
          <a:xfrm>
            <a:off x="6224245" y="2984945"/>
            <a:ext cx="1754007" cy="986118"/>
          </a:xfrm>
          <a:prstGeom prst="rightArrow">
            <a:avLst/>
          </a:prstGeom>
          <a:solidFill>
            <a:srgbClr val="92D05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PROUVE QUE</a:t>
            </a:r>
            <a:endParaRPr lang="fr-FR" sz="1400" b="1" dirty="0"/>
          </a:p>
        </p:txBody>
      </p:sp>
      <p:sp>
        <p:nvSpPr>
          <p:cNvPr id="84" name="Flèche droite 83"/>
          <p:cNvSpPr/>
          <p:nvPr/>
        </p:nvSpPr>
        <p:spPr>
          <a:xfrm>
            <a:off x="9015165" y="799885"/>
            <a:ext cx="1754007" cy="986118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EST ASSOCIE A</a:t>
            </a:r>
          </a:p>
        </p:txBody>
      </p:sp>
      <p:sp>
        <p:nvSpPr>
          <p:cNvPr id="85" name="Flèche droite 84"/>
          <p:cNvSpPr/>
          <p:nvPr/>
        </p:nvSpPr>
        <p:spPr>
          <a:xfrm>
            <a:off x="9015164" y="3008282"/>
            <a:ext cx="1754007" cy="986118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EST ASSOCIE A</a:t>
            </a:r>
          </a:p>
        </p:txBody>
      </p:sp>
      <p:sp>
        <p:nvSpPr>
          <p:cNvPr id="86" name="Flèche droite 85"/>
          <p:cNvSpPr/>
          <p:nvPr/>
        </p:nvSpPr>
        <p:spPr>
          <a:xfrm>
            <a:off x="3444663" y="835556"/>
            <a:ext cx="1754007" cy="986118"/>
          </a:xfrm>
          <a:prstGeom prst="rightArrow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ENTRAINE LA</a:t>
            </a:r>
          </a:p>
          <a:p>
            <a:pPr algn="ctr"/>
            <a:r>
              <a:rPr lang="fr-FR" sz="1400" b="1" dirty="0" smtClean="0"/>
              <a:t>PRODUCTION DE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425528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628021" y="1509854"/>
            <a:ext cx="1645921" cy="1714069"/>
          </a:xfrm>
          <a:prstGeom prst="rect">
            <a:avLst/>
          </a:prstGeom>
        </p:spPr>
      </p:pic>
      <p:grpSp>
        <p:nvGrpSpPr>
          <p:cNvPr id="83" name="Groupe 82"/>
          <p:cNvGrpSpPr/>
          <p:nvPr/>
        </p:nvGrpSpPr>
        <p:grpSpPr>
          <a:xfrm>
            <a:off x="2602552" y="103866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84" name="Rectangle à coins arrondis 8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à coins arrondis 84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6" name="Image 85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2836417" y="1509854"/>
            <a:ext cx="1645921" cy="1714069"/>
          </a:xfrm>
          <a:prstGeom prst="rect">
            <a:avLst/>
          </a:prstGeom>
        </p:spPr>
      </p:pic>
      <p:grpSp>
        <p:nvGrpSpPr>
          <p:cNvPr id="87" name="Groupe 86"/>
          <p:cNvGrpSpPr/>
          <p:nvPr/>
        </p:nvGrpSpPr>
        <p:grpSpPr>
          <a:xfrm>
            <a:off x="4819333" y="103866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88" name="Rectangle à coins arrondis 8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à coins arrondis 88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0" name="Image 89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5053198" y="1509854"/>
            <a:ext cx="1645921" cy="1714069"/>
          </a:xfrm>
          <a:prstGeom prst="rect">
            <a:avLst/>
          </a:prstGeom>
        </p:spPr>
      </p:pic>
      <p:grpSp>
        <p:nvGrpSpPr>
          <p:cNvPr id="91" name="Groupe 90"/>
          <p:cNvGrpSpPr/>
          <p:nvPr/>
        </p:nvGrpSpPr>
        <p:grpSpPr>
          <a:xfrm>
            <a:off x="7040679" y="103866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92" name="Rectangle à coins arrondis 9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à coins arrondis 92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7274544" y="1509854"/>
            <a:ext cx="1645921" cy="1714069"/>
          </a:xfrm>
          <a:prstGeom prst="rect">
            <a:avLst/>
          </a:prstGeom>
        </p:spPr>
      </p:pic>
      <p:grpSp>
        <p:nvGrpSpPr>
          <p:cNvPr id="95" name="Groupe 94"/>
          <p:cNvGrpSpPr/>
          <p:nvPr/>
        </p:nvGrpSpPr>
        <p:grpSpPr>
          <a:xfrm>
            <a:off x="9257460" y="1083860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96" name="Rectangle à coins arrondis 9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à coins arrondis 96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9491325" y="1555049"/>
            <a:ext cx="1645921" cy="1714069"/>
          </a:xfrm>
          <a:prstGeom prst="rect">
            <a:avLst/>
          </a:prstGeom>
        </p:spPr>
      </p:pic>
      <p:grpSp>
        <p:nvGrpSpPr>
          <p:cNvPr id="99" name="Groupe 98"/>
          <p:cNvGrpSpPr/>
          <p:nvPr/>
        </p:nvGrpSpPr>
        <p:grpSpPr>
          <a:xfrm>
            <a:off x="394156" y="391888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100" name="Rectangle à coins arrondis 9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à coins arrondis 100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628021" y="4390074"/>
            <a:ext cx="1645921" cy="1714069"/>
          </a:xfrm>
          <a:prstGeom prst="rect">
            <a:avLst/>
          </a:prstGeom>
        </p:spPr>
      </p:pic>
      <p:grpSp>
        <p:nvGrpSpPr>
          <p:cNvPr id="103" name="Groupe 102"/>
          <p:cNvGrpSpPr/>
          <p:nvPr/>
        </p:nvGrpSpPr>
        <p:grpSpPr>
          <a:xfrm>
            <a:off x="2602552" y="391888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104" name="Rectangle à coins arrondis 10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à coins arrondis 104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6" name="Image 105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2836417" y="4390074"/>
            <a:ext cx="1645921" cy="1714069"/>
          </a:xfrm>
          <a:prstGeom prst="rect">
            <a:avLst/>
          </a:prstGeom>
        </p:spPr>
      </p:pic>
      <p:grpSp>
        <p:nvGrpSpPr>
          <p:cNvPr id="107" name="Groupe 106"/>
          <p:cNvGrpSpPr/>
          <p:nvPr/>
        </p:nvGrpSpPr>
        <p:grpSpPr>
          <a:xfrm>
            <a:off x="4819333" y="391888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108" name="Rectangle à coins arrondis 10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à coins arrondis 108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0" name="Image 109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5053198" y="4390074"/>
            <a:ext cx="1645921" cy="1714069"/>
          </a:xfrm>
          <a:prstGeom prst="rect">
            <a:avLst/>
          </a:prstGeom>
        </p:spPr>
      </p:pic>
      <p:grpSp>
        <p:nvGrpSpPr>
          <p:cNvPr id="111" name="Groupe 110"/>
          <p:cNvGrpSpPr/>
          <p:nvPr/>
        </p:nvGrpSpPr>
        <p:grpSpPr>
          <a:xfrm>
            <a:off x="7040679" y="3918885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112" name="Rectangle à coins arrondis 11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à coins arrondis 112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4" name="Image 113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7274544" y="4390074"/>
            <a:ext cx="1645921" cy="1714069"/>
          </a:xfrm>
          <a:prstGeom prst="rect">
            <a:avLst/>
          </a:prstGeom>
        </p:spPr>
      </p:pic>
      <p:grpSp>
        <p:nvGrpSpPr>
          <p:cNvPr id="115" name="Groupe 114"/>
          <p:cNvGrpSpPr/>
          <p:nvPr/>
        </p:nvGrpSpPr>
        <p:grpSpPr>
          <a:xfrm>
            <a:off x="9257460" y="3964080"/>
            <a:ext cx="2095656" cy="2656449"/>
            <a:chOff x="394156" y="1038665"/>
            <a:chExt cx="2095656" cy="2656449"/>
          </a:xfrm>
          <a:solidFill>
            <a:schemeClr val="bg1">
              <a:lumMod val="85000"/>
            </a:schemeClr>
          </a:solidFill>
        </p:grpSpPr>
        <p:sp>
          <p:nvSpPr>
            <p:cNvPr id="116" name="Rectangle à coins arrondis 11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à coins arrondis 116"/>
            <p:cNvSpPr/>
            <p:nvPr/>
          </p:nvSpPr>
          <p:spPr>
            <a:xfrm>
              <a:off x="506896" y="1173134"/>
              <a:ext cx="1888172" cy="2409031"/>
            </a:xfrm>
            <a:prstGeom prst="roundRect">
              <a:avLst>
                <a:gd name="adj" fmla="val 9863"/>
              </a:avLst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8" name="Image 117"/>
          <p:cNvPicPr>
            <a:picLocks noChangeAspect="1"/>
          </p:cNvPicPr>
          <p:nvPr/>
        </p:nvPicPr>
        <p:blipFill rotWithShape="1">
          <a:blip r:embed="rId2"/>
          <a:srcRect l="1563" t="1584" r="937" b="24888"/>
          <a:stretch/>
        </p:blipFill>
        <p:spPr>
          <a:xfrm>
            <a:off x="9491325" y="4435269"/>
            <a:ext cx="1645921" cy="171406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482339" y="104503"/>
            <a:ext cx="208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X9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80444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4" name="ZoneTexte 193"/>
          <p:cNvSpPr txBox="1"/>
          <p:nvPr/>
        </p:nvSpPr>
        <p:spPr>
          <a:xfrm>
            <a:off x="564653" y="1569792"/>
            <a:ext cx="1754659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Une infection virale </a:t>
            </a:r>
            <a:endParaRPr lang="fr-FR" sz="1200" b="1" dirty="0">
              <a:solidFill>
                <a:srgbClr val="FF0000"/>
              </a:solidFill>
            </a:endParaRPr>
          </a:p>
        </p:txBody>
      </p:sp>
      <p:grpSp>
        <p:nvGrpSpPr>
          <p:cNvPr id="200" name="Groupe 199"/>
          <p:cNvGrpSpPr/>
          <p:nvPr/>
        </p:nvGrpSpPr>
        <p:grpSpPr>
          <a:xfrm>
            <a:off x="2735120" y="1038665"/>
            <a:ext cx="2095656" cy="2656449"/>
            <a:chOff x="394156" y="1038665"/>
            <a:chExt cx="2095656" cy="2656449"/>
          </a:xfrm>
        </p:grpSpPr>
        <p:sp>
          <p:nvSpPr>
            <p:cNvPr id="201" name="Rectangle à coins arrondis 20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2" name="Groupe 20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03" name="Rectangle à coins arrondis 20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Rectangle à coins arrondis 20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5" name="ZoneTexte 20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6" name="ZoneTexte 205"/>
          <p:cNvSpPr txBox="1"/>
          <p:nvPr/>
        </p:nvSpPr>
        <p:spPr>
          <a:xfrm>
            <a:off x="2905617" y="1569792"/>
            <a:ext cx="1754659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Une infection bactérienne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grpSp>
        <p:nvGrpSpPr>
          <p:cNvPr id="207" name="Groupe 206"/>
          <p:cNvGrpSpPr/>
          <p:nvPr/>
        </p:nvGrpSpPr>
        <p:grpSpPr>
          <a:xfrm>
            <a:off x="408286" y="3847292"/>
            <a:ext cx="2095656" cy="2656449"/>
            <a:chOff x="394156" y="1038665"/>
            <a:chExt cx="2095656" cy="2656449"/>
          </a:xfrm>
        </p:grpSpPr>
        <p:sp>
          <p:nvSpPr>
            <p:cNvPr id="208" name="Rectangle à coins arrondis 20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9" name="Groupe 20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10" name="Rectangle à coins arrondis 20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Rectangle à coins arrondis 21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ZoneTexte 21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4" name="Groupe 213"/>
          <p:cNvGrpSpPr/>
          <p:nvPr/>
        </p:nvGrpSpPr>
        <p:grpSpPr>
          <a:xfrm>
            <a:off x="2749250" y="3847292"/>
            <a:ext cx="2095656" cy="2656449"/>
            <a:chOff x="394156" y="1038665"/>
            <a:chExt cx="2095656" cy="2656449"/>
          </a:xfrm>
        </p:grpSpPr>
        <p:sp>
          <p:nvSpPr>
            <p:cNvPr id="215" name="Rectangle à coins arrondis 214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6" name="Groupe 215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17" name="Rectangle à coins arrondis 216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8" name="Rectangle à coins arrondis 217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9" name="ZoneTexte 218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1" name="Groupe 220"/>
          <p:cNvGrpSpPr/>
          <p:nvPr/>
        </p:nvGrpSpPr>
        <p:grpSpPr>
          <a:xfrm>
            <a:off x="5076084" y="1038665"/>
            <a:ext cx="2095656" cy="2656449"/>
            <a:chOff x="394156" y="1038665"/>
            <a:chExt cx="2095656" cy="2656449"/>
          </a:xfrm>
        </p:grpSpPr>
        <p:sp>
          <p:nvSpPr>
            <p:cNvPr id="222" name="Rectangle à coins arrondis 22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3" name="Groupe 22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24" name="Rectangle à coins arrondis 22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5" name="Rectangle à coins arrondis 22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6" name="ZoneTexte 22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7" name="ZoneTexte 226"/>
          <p:cNvSpPr txBox="1"/>
          <p:nvPr/>
        </p:nvSpPr>
        <p:spPr>
          <a:xfrm>
            <a:off x="5246581" y="1569792"/>
            <a:ext cx="1754659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Une plaie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grpSp>
        <p:nvGrpSpPr>
          <p:cNvPr id="228" name="Groupe 227"/>
          <p:cNvGrpSpPr/>
          <p:nvPr/>
        </p:nvGrpSpPr>
        <p:grpSpPr>
          <a:xfrm>
            <a:off x="7417048" y="1038665"/>
            <a:ext cx="2095656" cy="2656449"/>
            <a:chOff x="394156" y="1038665"/>
            <a:chExt cx="2095656" cy="2656449"/>
          </a:xfrm>
        </p:grpSpPr>
        <p:sp>
          <p:nvSpPr>
            <p:cNvPr id="229" name="Rectangle à coins arrondis 228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0" name="Groupe 229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31" name="Rectangle à coins arrondis 23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2" name="Rectangle à coins arrondis 231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3" name="ZoneTexte 232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5" name="Groupe 234"/>
          <p:cNvGrpSpPr/>
          <p:nvPr/>
        </p:nvGrpSpPr>
        <p:grpSpPr>
          <a:xfrm>
            <a:off x="5090214" y="3847292"/>
            <a:ext cx="2095656" cy="2656449"/>
            <a:chOff x="394156" y="1038665"/>
            <a:chExt cx="2095656" cy="2656449"/>
          </a:xfrm>
        </p:grpSpPr>
        <p:sp>
          <p:nvSpPr>
            <p:cNvPr id="236" name="Rectangle à coins arrondis 23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7" name="Groupe 236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38" name="Rectangle à coins arrondis 237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9" name="Rectangle à coins arrondis 238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0" name="ZoneTexte 239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2" name="Groupe 241"/>
          <p:cNvGrpSpPr/>
          <p:nvPr/>
        </p:nvGrpSpPr>
        <p:grpSpPr>
          <a:xfrm>
            <a:off x="7431178" y="3847292"/>
            <a:ext cx="2095656" cy="2656449"/>
            <a:chOff x="394156" y="1038665"/>
            <a:chExt cx="2095656" cy="2656449"/>
          </a:xfrm>
        </p:grpSpPr>
        <p:sp>
          <p:nvSpPr>
            <p:cNvPr id="243" name="Rectangle à coins arrondis 24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4" name="Groupe 24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45" name="Rectangle à coins arrondis 24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6" name="Rectangle à coins arrondis 24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7" name="ZoneTexte 24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9" name="Groupe 248"/>
          <p:cNvGrpSpPr/>
          <p:nvPr/>
        </p:nvGrpSpPr>
        <p:grpSpPr>
          <a:xfrm>
            <a:off x="9743882" y="1038665"/>
            <a:ext cx="2095656" cy="2656449"/>
            <a:chOff x="394156" y="1038665"/>
            <a:chExt cx="2095656" cy="2656449"/>
          </a:xfrm>
        </p:grpSpPr>
        <p:sp>
          <p:nvSpPr>
            <p:cNvPr id="250" name="Rectangle à coins arrondis 24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1" name="Groupe 25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52" name="Rectangle à coins arrondis 25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3" name="Rectangle à coins arrondis 25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4" name="ZoneTexte 25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6" name="Groupe 255"/>
          <p:cNvGrpSpPr/>
          <p:nvPr/>
        </p:nvGrpSpPr>
        <p:grpSpPr>
          <a:xfrm>
            <a:off x="9758012" y="3847292"/>
            <a:ext cx="2095656" cy="2656449"/>
            <a:chOff x="394156" y="1038665"/>
            <a:chExt cx="2095656" cy="2656449"/>
          </a:xfrm>
        </p:grpSpPr>
        <p:sp>
          <p:nvSpPr>
            <p:cNvPr id="257" name="Rectangle à coins arrondis 25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8" name="Groupe 25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59" name="Rectangle à coins arrondis 25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0" name="Rectangle à coins arrondis 25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1" name="ZoneTexte 26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DEPART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3" name="ZoneTexte 262"/>
          <p:cNvSpPr txBox="1"/>
          <p:nvPr/>
        </p:nvSpPr>
        <p:spPr>
          <a:xfrm>
            <a:off x="7596544" y="1632033"/>
            <a:ext cx="1754659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Une rougeur et une sensation de chaleur à l’endroit d’une piqure d’insecte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264" name="ZoneTexte 263"/>
          <p:cNvSpPr txBox="1"/>
          <p:nvPr/>
        </p:nvSpPr>
        <p:spPr>
          <a:xfrm>
            <a:off x="9941882" y="1636627"/>
            <a:ext cx="1754659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Une sensation de fièvre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7623" t="18378" r="16137" b="37513"/>
          <a:stretch/>
        </p:blipFill>
        <p:spPr>
          <a:xfrm>
            <a:off x="10001842" y="2173574"/>
            <a:ext cx="1638740" cy="10912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3924" t="24987" r="22746" b="32595"/>
          <a:stretch/>
        </p:blipFill>
        <p:spPr>
          <a:xfrm>
            <a:off x="5317865" y="2059670"/>
            <a:ext cx="1658349" cy="13190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3156" t="28061" r="23206" b="43492"/>
          <a:stretch/>
        </p:blipFill>
        <p:spPr>
          <a:xfrm>
            <a:off x="7671494" y="2614113"/>
            <a:ext cx="1650803" cy="8755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3156" t="27139" r="21056" b="26755"/>
          <a:stretch/>
        </p:blipFill>
        <p:spPr>
          <a:xfrm>
            <a:off x="647270" y="1996850"/>
            <a:ext cx="1672042" cy="13818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24385" t="26524" r="21055" b="26294"/>
          <a:stretch/>
        </p:blipFill>
        <p:spPr>
          <a:xfrm>
            <a:off x="2995557" y="2158584"/>
            <a:ext cx="1577179" cy="1363927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>
            <a:off x="605961" y="4403122"/>
            <a:ext cx="1754659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 </a:t>
            </a:r>
            <a:r>
              <a:rPr lang="fr-FR" sz="1200" b="1" dirty="0">
                <a:solidFill>
                  <a:srgbClr val="FF0000"/>
                </a:solidFill>
              </a:rPr>
              <a:t>enfant </a:t>
            </a:r>
            <a:r>
              <a:rPr lang="fr-FR" sz="1200" b="1" dirty="0" smtClean="0">
                <a:solidFill>
                  <a:srgbClr val="FF0000"/>
                </a:solidFill>
              </a:rPr>
              <a:t>attrape la </a:t>
            </a:r>
            <a:r>
              <a:rPr lang="fr-FR" sz="1200" b="1" dirty="0">
                <a:solidFill>
                  <a:srgbClr val="FF0000"/>
                </a:solidFill>
              </a:rPr>
              <a:t>varicelle pour la première fois. Il tombe malade, puis </a:t>
            </a:r>
            <a:r>
              <a:rPr lang="fr-FR" sz="1200" b="1" dirty="0" smtClean="0">
                <a:solidFill>
                  <a:srgbClr val="FF0000"/>
                </a:solidFill>
              </a:rPr>
              <a:t>guérit.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l="40998" t="39554" r="40328" b="41518"/>
          <a:stretch/>
        </p:blipFill>
        <p:spPr>
          <a:xfrm>
            <a:off x="647270" y="5335213"/>
            <a:ext cx="1672042" cy="9528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l="39994" t="36161" r="39224" b="32410"/>
          <a:stretch/>
        </p:blipFill>
        <p:spPr>
          <a:xfrm>
            <a:off x="3137162" y="5150623"/>
            <a:ext cx="1337825" cy="1137475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>
            <a:off x="2928746" y="4388712"/>
            <a:ext cx="1754659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Un enfant, </a:t>
            </a:r>
            <a:r>
              <a:rPr lang="fr-FR" sz="1200" dirty="0">
                <a:solidFill>
                  <a:srgbClr val="FF0000"/>
                </a:solidFill>
              </a:rPr>
              <a:t>vacciné contre la rougeole</a:t>
            </a:r>
            <a:r>
              <a:rPr lang="fr-FR" sz="1200" dirty="0" smtClean="0">
                <a:solidFill>
                  <a:srgbClr val="FF0000"/>
                </a:solidFill>
              </a:rPr>
              <a:t>, </a:t>
            </a:r>
            <a:r>
              <a:rPr lang="fr-FR" sz="1200" b="1" dirty="0" smtClean="0">
                <a:solidFill>
                  <a:srgbClr val="FF0000"/>
                </a:solidFill>
              </a:rPr>
              <a:t>ne tombe pas malade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5269709" y="4403122"/>
            <a:ext cx="1754659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Un patient reçoit une </a:t>
            </a:r>
            <a:r>
              <a:rPr lang="fr-FR" sz="1200" b="1" dirty="0">
                <a:solidFill>
                  <a:srgbClr val="FF0000"/>
                </a:solidFill>
              </a:rPr>
              <a:t>transfusion sanguine</a:t>
            </a:r>
            <a:r>
              <a:rPr lang="fr-FR" sz="1200" dirty="0">
                <a:solidFill>
                  <a:srgbClr val="FF0000"/>
                </a:solidFill>
              </a:rPr>
              <a:t> et son corps rejette le sang du </a:t>
            </a:r>
            <a:r>
              <a:rPr lang="fr-FR" sz="1200" dirty="0" smtClean="0">
                <a:solidFill>
                  <a:srgbClr val="FF0000"/>
                </a:solidFill>
              </a:rPr>
              <a:t>donneur.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l="41098" t="41339" r="41433" b="37411"/>
          <a:stretch/>
        </p:blipFill>
        <p:spPr>
          <a:xfrm>
            <a:off x="5447211" y="5390262"/>
            <a:ext cx="1413450" cy="96667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/>
          <a:srcRect l="29152" t="33058" r="26250" b="40156"/>
          <a:stretch/>
        </p:blipFill>
        <p:spPr>
          <a:xfrm>
            <a:off x="7676749" y="5211486"/>
            <a:ext cx="1691218" cy="1015747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7630898" y="4446322"/>
            <a:ext cx="1754659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Une personne se coupe sans être vacciné contre le tétanos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9957732" y="4424471"/>
            <a:ext cx="1754659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</a:rPr>
              <a:t>Une mauvaise utilisation des antibiotiques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1"/>
          <a:srcRect l="17366" t="11752" r="43929" b="51536"/>
          <a:stretch/>
        </p:blipFill>
        <p:spPr>
          <a:xfrm>
            <a:off x="10106577" y="5158045"/>
            <a:ext cx="1485229" cy="116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9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oupe 70"/>
          <p:cNvGrpSpPr/>
          <p:nvPr/>
        </p:nvGrpSpPr>
        <p:grpSpPr>
          <a:xfrm>
            <a:off x="2696632" y="1049424"/>
            <a:ext cx="2095656" cy="2656449"/>
            <a:chOff x="394156" y="1038665"/>
            <a:chExt cx="2095656" cy="2656449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74" name="Rectangle à coins arrondis 7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à coins arrondis 7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Groupe 76"/>
          <p:cNvGrpSpPr/>
          <p:nvPr/>
        </p:nvGrpSpPr>
        <p:grpSpPr>
          <a:xfrm>
            <a:off x="4999108" y="1060183"/>
            <a:ext cx="2095656" cy="2656449"/>
            <a:chOff x="394156" y="1038665"/>
            <a:chExt cx="2095656" cy="2656449"/>
          </a:xfrm>
        </p:grpSpPr>
        <p:sp>
          <p:nvSpPr>
            <p:cNvPr id="78" name="Rectangle à coins arrondis 7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81" name="Rectangle à coins arrondis 8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Rectangle à coins arrondis 14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ZoneTexte 14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6" name="Groupe 145"/>
          <p:cNvGrpSpPr/>
          <p:nvPr/>
        </p:nvGrpSpPr>
        <p:grpSpPr>
          <a:xfrm>
            <a:off x="7301584" y="1070942"/>
            <a:ext cx="2095656" cy="2656449"/>
            <a:chOff x="394156" y="1038665"/>
            <a:chExt cx="2095656" cy="2656449"/>
          </a:xfrm>
        </p:grpSpPr>
        <p:sp>
          <p:nvSpPr>
            <p:cNvPr id="147" name="Rectangle à coins arrondis 14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8" name="Groupe 14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9" name="Rectangle à coins arrondis 14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Rectangle à coins arrondis 14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ZoneTexte 15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2" name="Groupe 151"/>
          <p:cNvGrpSpPr/>
          <p:nvPr/>
        </p:nvGrpSpPr>
        <p:grpSpPr>
          <a:xfrm>
            <a:off x="9604060" y="1081701"/>
            <a:ext cx="2095656" cy="2656449"/>
            <a:chOff x="394156" y="1038665"/>
            <a:chExt cx="2095656" cy="2656449"/>
          </a:xfrm>
        </p:grpSpPr>
        <p:sp>
          <p:nvSpPr>
            <p:cNvPr id="153" name="Rectangle à coins arrondis 15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4" name="Groupe 15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55" name="Rectangle à coins arrondis 15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Rectangle à coins arrondis 15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7" name="ZoneTexte 15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8" name="Groupe 157"/>
          <p:cNvGrpSpPr/>
          <p:nvPr/>
        </p:nvGrpSpPr>
        <p:grpSpPr>
          <a:xfrm>
            <a:off x="394156" y="3890328"/>
            <a:ext cx="2095656" cy="2656449"/>
            <a:chOff x="394156" y="1038665"/>
            <a:chExt cx="2095656" cy="2656449"/>
          </a:xfrm>
        </p:grpSpPr>
        <p:sp>
          <p:nvSpPr>
            <p:cNvPr id="159" name="Rectangle à coins arrondis 158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0" name="Groupe 159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61" name="Rectangle à coins arrondis 16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Rectangle à coins arrondis 161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ZoneTexte 162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4" name="Groupe 163"/>
          <p:cNvGrpSpPr/>
          <p:nvPr/>
        </p:nvGrpSpPr>
        <p:grpSpPr>
          <a:xfrm>
            <a:off x="2696632" y="3901087"/>
            <a:ext cx="2095656" cy="2656449"/>
            <a:chOff x="394156" y="1038665"/>
            <a:chExt cx="2095656" cy="2656449"/>
          </a:xfrm>
        </p:grpSpPr>
        <p:sp>
          <p:nvSpPr>
            <p:cNvPr id="165" name="Rectangle à coins arrondis 164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6" name="Groupe 165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67" name="Rectangle à coins arrondis 166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Rectangle à coins arrondis 167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9" name="ZoneTexte 168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0" name="Groupe 169"/>
          <p:cNvGrpSpPr/>
          <p:nvPr/>
        </p:nvGrpSpPr>
        <p:grpSpPr>
          <a:xfrm>
            <a:off x="4999108" y="3911846"/>
            <a:ext cx="2095656" cy="2656449"/>
            <a:chOff x="394156" y="1038665"/>
            <a:chExt cx="2095656" cy="2656449"/>
          </a:xfrm>
        </p:grpSpPr>
        <p:sp>
          <p:nvSpPr>
            <p:cNvPr id="171" name="Rectangle à coins arrondis 17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2" name="Groupe 17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73" name="Rectangle à coins arrondis 17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Rectangle à coins arrondis 17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ZoneTexte 17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6" name="Groupe 175"/>
          <p:cNvGrpSpPr/>
          <p:nvPr/>
        </p:nvGrpSpPr>
        <p:grpSpPr>
          <a:xfrm>
            <a:off x="7301584" y="3922605"/>
            <a:ext cx="2095656" cy="2656449"/>
            <a:chOff x="394156" y="1038665"/>
            <a:chExt cx="2095656" cy="2656449"/>
          </a:xfrm>
        </p:grpSpPr>
        <p:sp>
          <p:nvSpPr>
            <p:cNvPr id="177" name="Rectangle à coins arrondis 17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8" name="Groupe 17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79" name="Rectangle à coins arrondis 17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Rectangle à coins arrondis 17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ZoneTexte 18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2" name="Groupe 181"/>
          <p:cNvGrpSpPr/>
          <p:nvPr/>
        </p:nvGrpSpPr>
        <p:grpSpPr>
          <a:xfrm>
            <a:off x="9604060" y="3933364"/>
            <a:ext cx="2095656" cy="2656449"/>
            <a:chOff x="394156" y="1038665"/>
            <a:chExt cx="2095656" cy="2656449"/>
          </a:xfrm>
        </p:grpSpPr>
        <p:sp>
          <p:nvSpPr>
            <p:cNvPr id="183" name="Rectangle à coins arrondis 18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4" name="Groupe 18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85" name="Rectangle à coins arrondis 18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Rectangle à coins arrondis 18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ZoneTexte 18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OPINIONS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88" name="Image 18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47980" r="14103" b="22383"/>
          <a:stretch/>
        </p:blipFill>
        <p:spPr>
          <a:xfrm>
            <a:off x="2893792" y="5577444"/>
            <a:ext cx="1719329" cy="701899"/>
          </a:xfrm>
          <a:prstGeom prst="rect">
            <a:avLst/>
          </a:prstGeom>
        </p:spPr>
      </p:pic>
      <p:pic>
        <p:nvPicPr>
          <p:cNvPr id="189" name="Image 1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31599" r="25072" b="19353"/>
          <a:stretch/>
        </p:blipFill>
        <p:spPr>
          <a:xfrm>
            <a:off x="7743442" y="2359711"/>
            <a:ext cx="1229933" cy="1184857"/>
          </a:xfrm>
          <a:prstGeom prst="rect">
            <a:avLst/>
          </a:prstGeom>
        </p:spPr>
      </p:pic>
      <p:pic>
        <p:nvPicPr>
          <p:cNvPr id="190" name="Image 1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32991" r="8880" b="16382"/>
          <a:stretch/>
        </p:blipFill>
        <p:spPr>
          <a:xfrm>
            <a:off x="3466636" y="2745338"/>
            <a:ext cx="738361" cy="780313"/>
          </a:xfrm>
          <a:prstGeom prst="rect">
            <a:avLst/>
          </a:prstGeom>
        </p:spPr>
      </p:pic>
      <p:pic>
        <p:nvPicPr>
          <p:cNvPr id="191" name="Image 19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2912" r="15758" b="22967"/>
          <a:stretch/>
        </p:blipFill>
        <p:spPr>
          <a:xfrm>
            <a:off x="571021" y="2409925"/>
            <a:ext cx="1754659" cy="1130423"/>
          </a:xfrm>
          <a:prstGeom prst="rect">
            <a:avLst/>
          </a:prstGeom>
        </p:spPr>
      </p:pic>
      <p:pic>
        <p:nvPicPr>
          <p:cNvPr id="192" name="Image 1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42673" r="21151" b="20881"/>
          <a:stretch/>
        </p:blipFill>
        <p:spPr>
          <a:xfrm>
            <a:off x="5315872" y="2456671"/>
            <a:ext cx="1461796" cy="933061"/>
          </a:xfrm>
          <a:prstGeom prst="rect">
            <a:avLst/>
          </a:prstGeom>
        </p:spPr>
      </p:pic>
      <p:pic>
        <p:nvPicPr>
          <p:cNvPr id="193" name="Image 1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32557" r="4460" b="13156"/>
          <a:stretch/>
        </p:blipFill>
        <p:spPr>
          <a:xfrm>
            <a:off x="5510814" y="5401276"/>
            <a:ext cx="1266854" cy="902922"/>
          </a:xfrm>
          <a:prstGeom prst="rect">
            <a:avLst/>
          </a:prstGeom>
        </p:spPr>
      </p:pic>
      <p:sp>
        <p:nvSpPr>
          <p:cNvPr id="194" name="ZoneTexte 193"/>
          <p:cNvSpPr txBox="1"/>
          <p:nvPr/>
        </p:nvSpPr>
        <p:spPr>
          <a:xfrm>
            <a:off x="564653" y="1569792"/>
            <a:ext cx="1754659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La réaction inflammatoire est toujours un danger pour l’organisme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95" name="ZoneTexte 194"/>
          <p:cNvSpPr txBox="1"/>
          <p:nvPr/>
        </p:nvSpPr>
        <p:spPr>
          <a:xfrm>
            <a:off x="2876128" y="1603917"/>
            <a:ext cx="1754659" cy="112371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 antigène est une molécule étrangère pouvant déclencher une réaction immunitaire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5169441" y="1626205"/>
            <a:ext cx="1754659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Les antibiotiques sont efficaces contre les virus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97" name="ZoneTexte 196"/>
          <p:cNvSpPr txBox="1"/>
          <p:nvPr/>
        </p:nvSpPr>
        <p:spPr>
          <a:xfrm>
            <a:off x="2876128" y="4421455"/>
            <a:ext cx="1754659" cy="112371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Après une première infection le corps garde des lymphocytes mémoire pour se protéger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98" name="ZoneTexte 197"/>
          <p:cNvSpPr txBox="1"/>
          <p:nvPr/>
        </p:nvSpPr>
        <p:spPr>
          <a:xfrm>
            <a:off x="5178604" y="4440906"/>
            <a:ext cx="1754659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Tous les microbes qui pénètrent le corps provoquent une maladie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99" name="ZoneTexte 198"/>
          <p:cNvSpPr txBox="1"/>
          <p:nvPr/>
        </p:nvSpPr>
        <p:spPr>
          <a:xfrm>
            <a:off x="7481080" y="1623634"/>
            <a:ext cx="1754659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Le SIDA et une maladie qui détruit le système immunitaire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64653" y="4450402"/>
            <a:ext cx="1754659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La réaction inflammatoire est bonne pour l’organisme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9806285" y="1662559"/>
            <a:ext cx="1754659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Les antibiotiques sont toujours efficaces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t="42673" r="62722" b="20881"/>
          <a:stretch/>
        </p:blipFill>
        <p:spPr>
          <a:xfrm>
            <a:off x="10414311" y="2191046"/>
            <a:ext cx="531238" cy="124696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/>
          <a:srcRect l="25938" t="31183" r="27455" b="34532"/>
          <a:stretch/>
        </p:blipFill>
        <p:spPr>
          <a:xfrm>
            <a:off x="890768" y="5429409"/>
            <a:ext cx="1202361" cy="884496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9"/>
          <a:srcRect l="29197" t="21004" r="46999" b="56363"/>
          <a:stretch/>
        </p:blipFill>
        <p:spPr>
          <a:xfrm>
            <a:off x="7743442" y="5109944"/>
            <a:ext cx="1299303" cy="1235349"/>
          </a:xfrm>
          <a:prstGeom prst="rect">
            <a:avLst/>
          </a:prstGeom>
        </p:spPr>
      </p:pic>
      <p:sp>
        <p:nvSpPr>
          <p:cNvPr id="85" name="ZoneTexte 84"/>
          <p:cNvSpPr txBox="1"/>
          <p:nvPr/>
        </p:nvSpPr>
        <p:spPr>
          <a:xfrm>
            <a:off x="7493730" y="4504931"/>
            <a:ext cx="1754659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Une bonne fièvre te guérira</a:t>
            </a:r>
            <a:endParaRPr lang="fr-FR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9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23085" r="27030" b="20111"/>
          <a:stretch/>
        </p:blipFill>
        <p:spPr>
          <a:xfrm>
            <a:off x="703890" y="1650798"/>
            <a:ext cx="1476188" cy="1834776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2686806" y="1049424"/>
            <a:ext cx="2095656" cy="2656449"/>
            <a:chOff x="394156" y="1038665"/>
            <a:chExt cx="2095656" cy="2656449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24" name="Rectangle à coins arrondis 2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à coins arrondis 2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Groupe 26"/>
          <p:cNvGrpSpPr/>
          <p:nvPr/>
        </p:nvGrpSpPr>
        <p:grpSpPr>
          <a:xfrm>
            <a:off x="4979456" y="1060183"/>
            <a:ext cx="2095656" cy="2656449"/>
            <a:chOff x="394156" y="1038665"/>
            <a:chExt cx="2095656" cy="2656449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à coins arrondis 3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oupe 32"/>
          <p:cNvGrpSpPr/>
          <p:nvPr/>
        </p:nvGrpSpPr>
        <p:grpSpPr>
          <a:xfrm>
            <a:off x="7272106" y="1049424"/>
            <a:ext cx="2095656" cy="2656449"/>
            <a:chOff x="394156" y="1038665"/>
            <a:chExt cx="2095656" cy="2656449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à coins arrondis 3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9" name="Groupe 38"/>
          <p:cNvGrpSpPr/>
          <p:nvPr/>
        </p:nvGrpSpPr>
        <p:grpSpPr>
          <a:xfrm>
            <a:off x="9554173" y="1014259"/>
            <a:ext cx="2095656" cy="2656449"/>
            <a:chOff x="394156" y="1038665"/>
            <a:chExt cx="2095656" cy="2656449"/>
          </a:xfrm>
        </p:grpSpPr>
        <p:sp>
          <p:nvSpPr>
            <p:cNvPr id="40" name="Rectangle à coins arrondis 3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42" name="Rectangle à coins arrondis 4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à coins arrondis 4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Groupe 44"/>
          <p:cNvGrpSpPr/>
          <p:nvPr/>
        </p:nvGrpSpPr>
        <p:grpSpPr>
          <a:xfrm>
            <a:off x="394156" y="3819156"/>
            <a:ext cx="2095656" cy="2656449"/>
            <a:chOff x="394156" y="1038665"/>
            <a:chExt cx="2095656" cy="2656449"/>
          </a:xfrm>
        </p:grpSpPr>
        <p:sp>
          <p:nvSpPr>
            <p:cNvPr id="46" name="Rectangle à coins arrondis 4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48" name="Rectangle à coins arrondis 47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Rectangle à coins arrondis 48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" name="Groupe 50"/>
          <p:cNvGrpSpPr/>
          <p:nvPr/>
        </p:nvGrpSpPr>
        <p:grpSpPr>
          <a:xfrm>
            <a:off x="2686806" y="3840342"/>
            <a:ext cx="2095656" cy="2656449"/>
            <a:chOff x="394156" y="1038665"/>
            <a:chExt cx="2095656" cy="2656449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3" name="Groupe 5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54" name="Rectangle à coins arrondis 5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Rectangle à coins arrondis 5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7" name="Groupe 56"/>
          <p:cNvGrpSpPr/>
          <p:nvPr/>
        </p:nvGrpSpPr>
        <p:grpSpPr>
          <a:xfrm>
            <a:off x="4979456" y="3851101"/>
            <a:ext cx="2095656" cy="2656449"/>
            <a:chOff x="394156" y="1038665"/>
            <a:chExt cx="2095656" cy="2656449"/>
          </a:xfrm>
        </p:grpSpPr>
        <p:sp>
          <p:nvSpPr>
            <p:cNvPr id="58" name="Rectangle à coins arrondis 5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9" name="Groupe 5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60" name="Rectangle à coins arrondis 5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à coins arrondis 6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Groupe 62"/>
          <p:cNvGrpSpPr/>
          <p:nvPr/>
        </p:nvGrpSpPr>
        <p:grpSpPr>
          <a:xfrm>
            <a:off x="7272106" y="3840342"/>
            <a:ext cx="2095656" cy="2656449"/>
            <a:chOff x="394156" y="1038665"/>
            <a:chExt cx="2095656" cy="2656449"/>
          </a:xfrm>
        </p:grpSpPr>
        <p:sp>
          <p:nvSpPr>
            <p:cNvPr id="64" name="Rectangle à coins arrondis 6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66" name="Rectangle à coins arrondis 6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 à coins arrondis 6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9" name="Groupe 68"/>
          <p:cNvGrpSpPr/>
          <p:nvPr/>
        </p:nvGrpSpPr>
        <p:grpSpPr>
          <a:xfrm>
            <a:off x="9554173" y="3805177"/>
            <a:ext cx="2095656" cy="2656449"/>
            <a:chOff x="394156" y="1038665"/>
            <a:chExt cx="2095656" cy="2656449"/>
          </a:xfrm>
        </p:grpSpPr>
        <p:sp>
          <p:nvSpPr>
            <p:cNvPr id="70" name="Rectangle à coins arrondis 6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1" name="Groupe 7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72" name="Rectangle à coins arrondis 7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Rectangle à coins arrondis 7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ZoneTexte 7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d’observation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8" t="23623" r="27878" b="22048"/>
          <a:stretch/>
        </p:blipFill>
        <p:spPr>
          <a:xfrm>
            <a:off x="2986972" y="1643848"/>
            <a:ext cx="1564314" cy="1907987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3" t="23513" r="28852" b="66930"/>
          <a:stretch/>
        </p:blipFill>
        <p:spPr>
          <a:xfrm>
            <a:off x="767871" y="4519648"/>
            <a:ext cx="1366221" cy="311972"/>
          </a:xfrm>
          <a:prstGeom prst="rect">
            <a:avLst/>
          </a:prstGeom>
        </p:spPr>
      </p:pic>
      <p:sp>
        <p:nvSpPr>
          <p:cNvPr id="80" name="ZoneTexte 79"/>
          <p:cNvSpPr txBox="1"/>
          <p:nvPr/>
        </p:nvSpPr>
        <p:spPr>
          <a:xfrm>
            <a:off x="2956650" y="1643848"/>
            <a:ext cx="1623136" cy="3064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Apparition de pus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t="41560" r="20478" b="37269"/>
          <a:stretch/>
        </p:blipFill>
        <p:spPr>
          <a:xfrm>
            <a:off x="542799" y="5054840"/>
            <a:ext cx="1773395" cy="614439"/>
          </a:xfrm>
          <a:prstGeom prst="rect">
            <a:avLst/>
          </a:prstGeom>
        </p:spPr>
      </p:pic>
      <p:sp>
        <p:nvSpPr>
          <p:cNvPr id="82" name="ZoneTexte 81"/>
          <p:cNvSpPr txBox="1"/>
          <p:nvPr/>
        </p:nvSpPr>
        <p:spPr>
          <a:xfrm>
            <a:off x="7420750" y="1626822"/>
            <a:ext cx="1754659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Vasodilatation des vaisseaux sanguins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27410" t="30915" r="26920" b="36942"/>
          <a:stretch/>
        </p:blipFill>
        <p:spPr>
          <a:xfrm>
            <a:off x="7448958" y="2272069"/>
            <a:ext cx="1776404" cy="1250255"/>
          </a:xfrm>
          <a:prstGeom prst="rect">
            <a:avLst/>
          </a:prstGeom>
        </p:spPr>
      </p:pic>
      <p:sp>
        <p:nvSpPr>
          <p:cNvPr id="83" name="ZoneTexte 82"/>
          <p:cNvSpPr txBox="1"/>
          <p:nvPr/>
        </p:nvSpPr>
        <p:spPr>
          <a:xfrm>
            <a:off x="5144663" y="1646636"/>
            <a:ext cx="1754659" cy="3064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Sensation de fièvre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l="26875" t="29174" r="26116" b="37745"/>
          <a:stretch/>
        </p:blipFill>
        <p:spPr>
          <a:xfrm>
            <a:off x="5144662" y="2160004"/>
            <a:ext cx="1754659" cy="1234760"/>
          </a:xfrm>
          <a:prstGeom prst="rect">
            <a:avLst/>
          </a:prstGeom>
        </p:spPr>
      </p:pic>
      <p:sp>
        <p:nvSpPr>
          <p:cNvPr id="84" name="ZoneTexte 83"/>
          <p:cNvSpPr txBox="1"/>
          <p:nvPr/>
        </p:nvSpPr>
        <p:spPr>
          <a:xfrm>
            <a:off x="2835450" y="4420245"/>
            <a:ext cx="1754659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Agglutination des globules rouges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/>
          <a:srcRect l="26875" t="29843" r="26116" b="36406"/>
          <a:stretch/>
        </p:blipFill>
        <p:spPr>
          <a:xfrm>
            <a:off x="2874571" y="4985466"/>
            <a:ext cx="1715538" cy="12316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/>
          <a:srcRect l="29197" t="21004" r="34681" b="56363"/>
          <a:stretch/>
        </p:blipFill>
        <p:spPr>
          <a:xfrm>
            <a:off x="5184728" y="5165213"/>
            <a:ext cx="1714593" cy="1074286"/>
          </a:xfrm>
          <a:prstGeom prst="rect">
            <a:avLst/>
          </a:prstGeom>
        </p:spPr>
      </p:pic>
      <p:sp>
        <p:nvSpPr>
          <p:cNvPr id="75" name="ZoneTexte 74"/>
          <p:cNvSpPr txBox="1"/>
          <p:nvPr/>
        </p:nvSpPr>
        <p:spPr>
          <a:xfrm>
            <a:off x="5147430" y="4365666"/>
            <a:ext cx="1777703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Augmentation du nombre de globules blancs à 39°C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0"/>
          <a:srcRect l="28482" t="21540" r="32143" b="51942"/>
          <a:stretch/>
        </p:blipFill>
        <p:spPr>
          <a:xfrm>
            <a:off x="7494513" y="5128102"/>
            <a:ext cx="1680895" cy="1132031"/>
          </a:xfrm>
          <a:prstGeom prst="rect">
            <a:avLst/>
          </a:prstGeom>
        </p:spPr>
      </p:pic>
      <p:sp>
        <p:nvSpPr>
          <p:cNvPr id="77" name="ZoneTexte 76"/>
          <p:cNvSpPr txBox="1"/>
          <p:nvPr/>
        </p:nvSpPr>
        <p:spPr>
          <a:xfrm>
            <a:off x="7474434" y="4365665"/>
            <a:ext cx="1777703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A 39°C, ralentissement de la croissance des microbes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1"/>
          <a:srcRect l="27410" t="21406" r="30134" b="43505"/>
          <a:stretch/>
        </p:blipFill>
        <p:spPr>
          <a:xfrm>
            <a:off x="9820696" y="4958427"/>
            <a:ext cx="1580606" cy="1306368"/>
          </a:xfrm>
          <a:prstGeom prst="rect">
            <a:avLst/>
          </a:prstGeom>
        </p:spPr>
      </p:pic>
      <p:sp>
        <p:nvSpPr>
          <p:cNvPr id="85" name="ZoneTexte 84"/>
          <p:cNvSpPr txBox="1"/>
          <p:nvPr/>
        </p:nvSpPr>
        <p:spPr>
          <a:xfrm>
            <a:off x="9718745" y="4375364"/>
            <a:ext cx="1777703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A plus de 40°C la fièvre devient dangereuse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8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2" name="Groupe 81"/>
          <p:cNvGrpSpPr/>
          <p:nvPr/>
        </p:nvGrpSpPr>
        <p:grpSpPr>
          <a:xfrm>
            <a:off x="2687328" y="1049424"/>
            <a:ext cx="2095656" cy="2656449"/>
            <a:chOff x="394156" y="1038665"/>
            <a:chExt cx="2095656" cy="2656449"/>
          </a:xfrm>
        </p:grpSpPr>
        <p:sp>
          <p:nvSpPr>
            <p:cNvPr id="83" name="Rectangle à coins arrondis 8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4" name="Groupe 8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85" name="Rectangle à coins arrondis 8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Rectangle à coins arrondis 8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ZoneTexte 8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8" name="Groupe 87"/>
          <p:cNvGrpSpPr/>
          <p:nvPr/>
        </p:nvGrpSpPr>
        <p:grpSpPr>
          <a:xfrm>
            <a:off x="4980500" y="1038664"/>
            <a:ext cx="2095656" cy="2656449"/>
            <a:chOff x="394156" y="1038665"/>
            <a:chExt cx="2095656" cy="2656449"/>
          </a:xfrm>
        </p:grpSpPr>
        <p:sp>
          <p:nvSpPr>
            <p:cNvPr id="89" name="Rectangle à coins arrondis 88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0" name="Groupe 89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91" name="Rectangle à coins arrondis 9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Rectangle à coins arrondis 91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ZoneTexte 92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4" name="Groupe 93"/>
          <p:cNvGrpSpPr/>
          <p:nvPr/>
        </p:nvGrpSpPr>
        <p:grpSpPr>
          <a:xfrm>
            <a:off x="7273672" y="1060183"/>
            <a:ext cx="2095656" cy="2656449"/>
            <a:chOff x="394156" y="1038665"/>
            <a:chExt cx="2095656" cy="2656449"/>
          </a:xfrm>
        </p:grpSpPr>
        <p:sp>
          <p:nvSpPr>
            <p:cNvPr id="95" name="Rectangle à coins arrondis 94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6" name="Groupe 95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97" name="Rectangle à coins arrondis 96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Rectangle à coins arrondis 97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ZoneTexte 98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0" name="Groupe 99"/>
          <p:cNvGrpSpPr/>
          <p:nvPr/>
        </p:nvGrpSpPr>
        <p:grpSpPr>
          <a:xfrm>
            <a:off x="9566844" y="1038664"/>
            <a:ext cx="2095656" cy="2656449"/>
            <a:chOff x="394156" y="1038665"/>
            <a:chExt cx="2095656" cy="2656449"/>
          </a:xfrm>
        </p:grpSpPr>
        <p:sp>
          <p:nvSpPr>
            <p:cNvPr id="101" name="Rectangle à coins arrondis 10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2" name="Groupe 10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03" name="Rectangle à coins arrondis 10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Rectangle à coins arrondis 10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ZoneTexte 10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6" name="Groupe 105"/>
          <p:cNvGrpSpPr/>
          <p:nvPr/>
        </p:nvGrpSpPr>
        <p:grpSpPr>
          <a:xfrm>
            <a:off x="394156" y="3868810"/>
            <a:ext cx="2095656" cy="2656449"/>
            <a:chOff x="394156" y="1038665"/>
            <a:chExt cx="2095656" cy="2656449"/>
          </a:xfrm>
        </p:grpSpPr>
        <p:sp>
          <p:nvSpPr>
            <p:cNvPr id="107" name="Rectangle à coins arrondis 10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8" name="Groupe 10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09" name="Rectangle à coins arrondis 10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Rectangle à coins arrondis 10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ZoneTexte 11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2" name="Groupe 111"/>
          <p:cNvGrpSpPr/>
          <p:nvPr/>
        </p:nvGrpSpPr>
        <p:grpSpPr>
          <a:xfrm>
            <a:off x="2687328" y="3879569"/>
            <a:ext cx="2095656" cy="2656449"/>
            <a:chOff x="394156" y="1038665"/>
            <a:chExt cx="2095656" cy="2656449"/>
          </a:xfrm>
        </p:grpSpPr>
        <p:sp>
          <p:nvSpPr>
            <p:cNvPr id="113" name="Rectangle à coins arrondis 11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4" name="Groupe 11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15" name="Rectangle à coins arrondis 11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6" name="Rectangle à coins arrondis 11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ZoneTexte 11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8" name="Groupe 117"/>
          <p:cNvGrpSpPr/>
          <p:nvPr/>
        </p:nvGrpSpPr>
        <p:grpSpPr>
          <a:xfrm>
            <a:off x="4980500" y="3868809"/>
            <a:ext cx="2095656" cy="2656449"/>
            <a:chOff x="394156" y="1038665"/>
            <a:chExt cx="2095656" cy="2656449"/>
          </a:xfrm>
        </p:grpSpPr>
        <p:sp>
          <p:nvSpPr>
            <p:cNvPr id="119" name="Rectangle à coins arrondis 118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0" name="Groupe 119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21" name="Rectangle à coins arrondis 12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Rectangle à coins arrondis 121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ZoneTexte 122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4" name="Groupe 123"/>
          <p:cNvGrpSpPr/>
          <p:nvPr/>
        </p:nvGrpSpPr>
        <p:grpSpPr>
          <a:xfrm>
            <a:off x="7273672" y="3890328"/>
            <a:ext cx="2095656" cy="2656449"/>
            <a:chOff x="394156" y="1038665"/>
            <a:chExt cx="2095656" cy="2656449"/>
          </a:xfrm>
        </p:grpSpPr>
        <p:sp>
          <p:nvSpPr>
            <p:cNvPr id="125" name="Rectangle à coins arrondis 124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6" name="Groupe 125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27" name="Rectangle à coins arrondis 126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Rectangle à coins arrondis 127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ZoneTexte 128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0" name="Groupe 129"/>
          <p:cNvGrpSpPr/>
          <p:nvPr/>
        </p:nvGrpSpPr>
        <p:grpSpPr>
          <a:xfrm>
            <a:off x="9566844" y="3868809"/>
            <a:ext cx="2095656" cy="2656449"/>
            <a:chOff x="394156" y="1038665"/>
            <a:chExt cx="2095656" cy="2656449"/>
          </a:xfrm>
        </p:grpSpPr>
        <p:sp>
          <p:nvSpPr>
            <p:cNvPr id="131" name="Rectangle à coins arrondis 13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2" name="Groupe 13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33" name="Rectangle à coins arrondis 13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Rectangle à coins arrondis 13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ZoneTexte 13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Données de mesures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7" name="Image 1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8785" r="11854" b="22986"/>
          <a:stretch/>
        </p:blipFill>
        <p:spPr>
          <a:xfrm>
            <a:off x="2879923" y="5013064"/>
            <a:ext cx="1710465" cy="1301676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18367" r="14781" b="17019"/>
          <a:stretch/>
        </p:blipFill>
        <p:spPr>
          <a:xfrm>
            <a:off x="608266" y="1700452"/>
            <a:ext cx="1667436" cy="1549102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23285" r="22294" b="24945"/>
          <a:stretch/>
        </p:blipFill>
        <p:spPr>
          <a:xfrm>
            <a:off x="2862027" y="1688669"/>
            <a:ext cx="1764254" cy="1667436"/>
          </a:xfrm>
          <a:prstGeom prst="rect">
            <a:avLst/>
          </a:prstGeom>
        </p:spPr>
      </p:pic>
      <p:pic>
        <p:nvPicPr>
          <p:cNvPr id="140" name="Image 1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9" t="20207" r="22329" b="19623"/>
          <a:stretch/>
        </p:blipFill>
        <p:spPr>
          <a:xfrm>
            <a:off x="5167716" y="1624739"/>
            <a:ext cx="1721224" cy="1850315"/>
          </a:xfrm>
          <a:prstGeom prst="rect">
            <a:avLst/>
          </a:prstGeom>
        </p:spPr>
      </p:pic>
      <p:pic>
        <p:nvPicPr>
          <p:cNvPr id="141" name="Image 1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t="19320" r="9920" b="20445"/>
          <a:stretch/>
        </p:blipFill>
        <p:spPr>
          <a:xfrm>
            <a:off x="7469688" y="1941252"/>
            <a:ext cx="1785770" cy="1376979"/>
          </a:xfrm>
          <a:prstGeom prst="rect">
            <a:avLst/>
          </a:prstGeom>
        </p:spPr>
      </p:pic>
      <p:sp>
        <p:nvSpPr>
          <p:cNvPr id="80" name="ZoneTexte 79"/>
          <p:cNvSpPr txBox="1"/>
          <p:nvPr/>
        </p:nvSpPr>
        <p:spPr>
          <a:xfrm>
            <a:off x="2923588" y="1575720"/>
            <a:ext cx="1623136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Augmentation des globules blancs</a:t>
            </a:r>
            <a:endParaRPr lang="fr-FR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7422316" y="1630115"/>
            <a:ext cx="1785770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Taux d’anticorps contre la maladie très faible avant vaccination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2932585" y="4402403"/>
            <a:ext cx="1623136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Augmentation des molécules de l’inflammation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l="23794" t="29174" r="19688" b="29575"/>
          <a:stretch/>
        </p:blipFill>
        <p:spPr>
          <a:xfrm>
            <a:off x="5245890" y="5117492"/>
            <a:ext cx="1582872" cy="1155271"/>
          </a:xfrm>
          <a:prstGeom prst="rect">
            <a:avLst/>
          </a:prstGeom>
        </p:spPr>
      </p:pic>
      <p:sp>
        <p:nvSpPr>
          <p:cNvPr id="73" name="ZoneTexte 72"/>
          <p:cNvSpPr txBox="1"/>
          <p:nvPr/>
        </p:nvSpPr>
        <p:spPr>
          <a:xfrm>
            <a:off x="5205626" y="4424242"/>
            <a:ext cx="1683314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Temps de coagulation du sang après coupure : 3 min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9730785" y="1624739"/>
            <a:ext cx="1785770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Taux d’anticorps augmente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9873279" y="2309213"/>
            <a:ext cx="1396052" cy="1238651"/>
            <a:chOff x="7960973" y="2738181"/>
            <a:chExt cx="3347762" cy="2970311"/>
          </a:xfrm>
        </p:grpSpPr>
        <p:grpSp>
          <p:nvGrpSpPr>
            <p:cNvPr id="6" name="Groupe 5"/>
            <p:cNvGrpSpPr/>
            <p:nvPr/>
          </p:nvGrpSpPr>
          <p:grpSpPr>
            <a:xfrm>
              <a:off x="7960973" y="2738181"/>
              <a:ext cx="3347762" cy="2970311"/>
              <a:chOff x="3969574" y="2373067"/>
              <a:chExt cx="4076435" cy="3566160"/>
            </a:xfrm>
          </p:grpSpPr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91" t="35180" r="26603" b="20022"/>
              <a:stretch/>
            </p:blipFill>
            <p:spPr>
              <a:xfrm>
                <a:off x="3969574" y="2373067"/>
                <a:ext cx="4076435" cy="356616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750401" y="2390029"/>
                <a:ext cx="3295608" cy="2860557"/>
              </a:xfrm>
              <a:prstGeom prst="rect">
                <a:avLst/>
              </a:prstGeom>
              <a:solidFill>
                <a:srgbClr val="FCD4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Forme libre 4"/>
              <p:cNvSpPr/>
              <p:nvPr/>
            </p:nvSpPr>
            <p:spPr>
              <a:xfrm>
                <a:off x="4707791" y="4448276"/>
                <a:ext cx="3043646" cy="648878"/>
              </a:xfrm>
              <a:custGeom>
                <a:avLst/>
                <a:gdLst>
                  <a:gd name="connsiteX0" fmla="*/ 0 w 3043646"/>
                  <a:gd name="connsiteY0" fmla="*/ 648878 h 648878"/>
                  <a:gd name="connsiteX1" fmla="*/ 300446 w 3043646"/>
                  <a:gd name="connsiteY1" fmla="*/ 505186 h 648878"/>
                  <a:gd name="connsiteX2" fmla="*/ 875211 w 3043646"/>
                  <a:gd name="connsiteY2" fmla="*/ 100238 h 648878"/>
                  <a:gd name="connsiteX3" fmla="*/ 2194560 w 3043646"/>
                  <a:gd name="connsiteY3" fmla="*/ 8798 h 648878"/>
                  <a:gd name="connsiteX4" fmla="*/ 3043646 w 3043646"/>
                  <a:gd name="connsiteY4" fmla="*/ 8798 h 64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3646" h="648878">
                    <a:moveTo>
                      <a:pt x="0" y="648878"/>
                    </a:moveTo>
                    <a:cubicBezTo>
                      <a:pt x="77289" y="622752"/>
                      <a:pt x="154578" y="596626"/>
                      <a:pt x="300446" y="505186"/>
                    </a:cubicBezTo>
                    <a:cubicBezTo>
                      <a:pt x="446314" y="413746"/>
                      <a:pt x="559525" y="182969"/>
                      <a:pt x="875211" y="100238"/>
                    </a:cubicBezTo>
                    <a:cubicBezTo>
                      <a:pt x="1190897" y="17507"/>
                      <a:pt x="1833154" y="24038"/>
                      <a:pt x="2194560" y="8798"/>
                    </a:cubicBezTo>
                    <a:cubicBezTo>
                      <a:pt x="2555966" y="-6442"/>
                      <a:pt x="2799806" y="1178"/>
                      <a:pt x="3043646" y="8798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8112034" y="5165457"/>
              <a:ext cx="1207416" cy="516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1" name="ZoneTexte 80"/>
          <p:cNvSpPr txBox="1"/>
          <p:nvPr/>
        </p:nvSpPr>
        <p:spPr>
          <a:xfrm>
            <a:off x="7422316" y="4457334"/>
            <a:ext cx="1785770" cy="3064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Taux de virus diminue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9754387" y="4453217"/>
            <a:ext cx="1785770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Taux de bactéries diminue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/>
          <a:srcRect l="26874" t="26897" r="26385" b="35335"/>
          <a:stretch/>
        </p:blipFill>
        <p:spPr>
          <a:xfrm>
            <a:off x="7469688" y="4898270"/>
            <a:ext cx="1676046" cy="1354284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 rotWithShape="1">
          <a:blip r:embed="rId9"/>
          <a:srcRect l="26874" t="26897" r="26385" b="35335"/>
          <a:stretch/>
        </p:blipFill>
        <p:spPr>
          <a:xfrm>
            <a:off x="9776649" y="5021645"/>
            <a:ext cx="1676046" cy="1354284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 rotWithShape="1">
          <a:blip r:embed="rId10"/>
          <a:srcRect l="13616" t="22912" r="45001" b="22587"/>
          <a:stretch/>
        </p:blipFill>
        <p:spPr>
          <a:xfrm>
            <a:off x="608265" y="4453217"/>
            <a:ext cx="1668367" cy="1819546"/>
          </a:xfrm>
          <a:prstGeom prst="rect">
            <a:avLst/>
          </a:prstGeom>
        </p:spPr>
      </p:pic>
      <p:sp>
        <p:nvSpPr>
          <p:cNvPr id="146" name="ZoneTexte 145"/>
          <p:cNvSpPr txBox="1"/>
          <p:nvPr/>
        </p:nvSpPr>
        <p:spPr>
          <a:xfrm>
            <a:off x="558097" y="4439853"/>
            <a:ext cx="1785770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Le nombre de bactéries résistantes augmente</a:t>
            </a:r>
            <a:endParaRPr lang="fr-FR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8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oupe 70"/>
          <p:cNvGrpSpPr/>
          <p:nvPr/>
        </p:nvGrpSpPr>
        <p:grpSpPr>
          <a:xfrm>
            <a:off x="2729686" y="1038665"/>
            <a:ext cx="2095656" cy="2656449"/>
            <a:chOff x="394156" y="1038665"/>
            <a:chExt cx="2095656" cy="2656449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74" name="Rectangle à coins arrondis 7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à coins arrondis 7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Groupe 76"/>
          <p:cNvGrpSpPr/>
          <p:nvPr/>
        </p:nvGrpSpPr>
        <p:grpSpPr>
          <a:xfrm>
            <a:off x="5065216" y="1038664"/>
            <a:ext cx="2095656" cy="2656449"/>
            <a:chOff x="394156" y="1038665"/>
            <a:chExt cx="2095656" cy="2656449"/>
          </a:xfrm>
        </p:grpSpPr>
        <p:sp>
          <p:nvSpPr>
            <p:cNvPr id="78" name="Rectangle à coins arrondis 7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81" name="Rectangle à coins arrondis 8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Rectangle à coins arrondis 14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ZoneTexte 14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6" name="Groupe 145"/>
          <p:cNvGrpSpPr/>
          <p:nvPr/>
        </p:nvGrpSpPr>
        <p:grpSpPr>
          <a:xfrm>
            <a:off x="7400746" y="1038663"/>
            <a:ext cx="2095656" cy="2656449"/>
            <a:chOff x="394156" y="1038665"/>
            <a:chExt cx="2095656" cy="2656449"/>
          </a:xfrm>
        </p:grpSpPr>
        <p:sp>
          <p:nvSpPr>
            <p:cNvPr id="147" name="Rectangle à coins arrondis 14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8" name="Groupe 14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9" name="Rectangle à coins arrondis 14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Rectangle à coins arrondis 14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ZoneTexte 15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2" name="Groupe 151"/>
          <p:cNvGrpSpPr/>
          <p:nvPr/>
        </p:nvGrpSpPr>
        <p:grpSpPr>
          <a:xfrm>
            <a:off x="9736276" y="1038663"/>
            <a:ext cx="2095656" cy="2656449"/>
            <a:chOff x="394156" y="1038665"/>
            <a:chExt cx="2095656" cy="2656449"/>
          </a:xfrm>
        </p:grpSpPr>
        <p:sp>
          <p:nvSpPr>
            <p:cNvPr id="153" name="Rectangle à coins arrondis 15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4" name="Groupe 15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55" name="Rectangle à coins arrondis 15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Rectangle à coins arrondis 15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7" name="ZoneTexte 15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8" name="Groupe 157"/>
          <p:cNvGrpSpPr/>
          <p:nvPr/>
        </p:nvGrpSpPr>
        <p:grpSpPr>
          <a:xfrm>
            <a:off x="394156" y="3945695"/>
            <a:ext cx="2095656" cy="2656449"/>
            <a:chOff x="394156" y="1038665"/>
            <a:chExt cx="2095656" cy="2656449"/>
          </a:xfrm>
        </p:grpSpPr>
        <p:sp>
          <p:nvSpPr>
            <p:cNvPr id="159" name="Rectangle à coins arrondis 158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0" name="Groupe 159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61" name="Rectangle à coins arrondis 16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Rectangle à coins arrondis 161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ZoneTexte 162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4" name="Groupe 163"/>
          <p:cNvGrpSpPr/>
          <p:nvPr/>
        </p:nvGrpSpPr>
        <p:grpSpPr>
          <a:xfrm>
            <a:off x="2729686" y="3945695"/>
            <a:ext cx="2095656" cy="2656449"/>
            <a:chOff x="394156" y="1038665"/>
            <a:chExt cx="2095656" cy="2656449"/>
          </a:xfrm>
        </p:grpSpPr>
        <p:sp>
          <p:nvSpPr>
            <p:cNvPr id="165" name="Rectangle à coins arrondis 164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6" name="Groupe 165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67" name="Rectangle à coins arrondis 166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Rectangle à coins arrondis 167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9" name="ZoneTexte 168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0" name="Groupe 169"/>
          <p:cNvGrpSpPr/>
          <p:nvPr/>
        </p:nvGrpSpPr>
        <p:grpSpPr>
          <a:xfrm>
            <a:off x="5065216" y="3945694"/>
            <a:ext cx="2095656" cy="2656449"/>
            <a:chOff x="394156" y="1038665"/>
            <a:chExt cx="2095656" cy="2656449"/>
          </a:xfrm>
        </p:grpSpPr>
        <p:sp>
          <p:nvSpPr>
            <p:cNvPr id="171" name="Rectangle à coins arrondis 17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2" name="Groupe 17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73" name="Rectangle à coins arrondis 17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Rectangle à coins arrondis 17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ZoneTexte 17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6" name="Groupe 175"/>
          <p:cNvGrpSpPr/>
          <p:nvPr/>
        </p:nvGrpSpPr>
        <p:grpSpPr>
          <a:xfrm>
            <a:off x="7400746" y="3945693"/>
            <a:ext cx="2095656" cy="2656449"/>
            <a:chOff x="394156" y="1038665"/>
            <a:chExt cx="2095656" cy="2656449"/>
          </a:xfrm>
        </p:grpSpPr>
        <p:sp>
          <p:nvSpPr>
            <p:cNvPr id="177" name="Rectangle à coins arrondis 17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8" name="Groupe 17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79" name="Rectangle à coins arrondis 17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Rectangle à coins arrondis 17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ZoneTexte 18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2" name="Groupe 181"/>
          <p:cNvGrpSpPr/>
          <p:nvPr/>
        </p:nvGrpSpPr>
        <p:grpSpPr>
          <a:xfrm>
            <a:off x="9736276" y="3945693"/>
            <a:ext cx="2095656" cy="2656449"/>
            <a:chOff x="394156" y="1038665"/>
            <a:chExt cx="2095656" cy="2656449"/>
          </a:xfrm>
        </p:grpSpPr>
        <p:sp>
          <p:nvSpPr>
            <p:cNvPr id="183" name="Rectangle à coins arrondis 18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4" name="Groupe 18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85" name="Rectangle à coins arrondis 18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Rectangle à coins arrondis 18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ZoneTexte 18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88" name="Image 18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t="22954" r="26605" b="27963"/>
          <a:stretch/>
        </p:blipFill>
        <p:spPr>
          <a:xfrm>
            <a:off x="584135" y="1762713"/>
            <a:ext cx="1657350" cy="1611630"/>
          </a:xfrm>
          <a:prstGeom prst="rect">
            <a:avLst/>
          </a:prstGeom>
        </p:spPr>
      </p:pic>
      <p:pic>
        <p:nvPicPr>
          <p:cNvPr id="189" name="Image 1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5" t="24443" r="24475" b="24635"/>
          <a:stretch/>
        </p:blipFill>
        <p:spPr>
          <a:xfrm>
            <a:off x="3061298" y="1785780"/>
            <a:ext cx="1508760" cy="1543050"/>
          </a:xfrm>
          <a:prstGeom prst="rect">
            <a:avLst/>
          </a:prstGeom>
        </p:spPr>
      </p:pic>
      <p:pic>
        <p:nvPicPr>
          <p:cNvPr id="190" name="Image 1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29181" r="26962" b="32864"/>
          <a:stretch/>
        </p:blipFill>
        <p:spPr>
          <a:xfrm>
            <a:off x="5282076" y="1931032"/>
            <a:ext cx="1611630" cy="1291590"/>
          </a:xfrm>
          <a:prstGeom prst="rect">
            <a:avLst/>
          </a:prstGeom>
        </p:spPr>
      </p:pic>
      <p:pic>
        <p:nvPicPr>
          <p:cNvPr id="191" name="Image 19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24730" r="27250" b="23367"/>
          <a:stretch/>
        </p:blipFill>
        <p:spPr>
          <a:xfrm>
            <a:off x="3073599" y="4602980"/>
            <a:ext cx="1440180" cy="1703070"/>
          </a:xfrm>
          <a:prstGeom prst="rect">
            <a:avLst/>
          </a:prstGeom>
        </p:spPr>
      </p:pic>
      <p:pic>
        <p:nvPicPr>
          <p:cNvPr id="192" name="Image 1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 t="29737" r="33171" b="23233"/>
          <a:stretch/>
        </p:blipFill>
        <p:spPr>
          <a:xfrm>
            <a:off x="5580765" y="4834889"/>
            <a:ext cx="1097280" cy="1554481"/>
          </a:xfrm>
          <a:prstGeom prst="rect">
            <a:avLst/>
          </a:prstGeom>
        </p:spPr>
      </p:pic>
      <p:pic>
        <p:nvPicPr>
          <p:cNvPr id="193" name="Image 19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4" t="25460" r="27326" b="23140"/>
          <a:stretch/>
        </p:blipFill>
        <p:spPr>
          <a:xfrm>
            <a:off x="7708971" y="1661223"/>
            <a:ext cx="1565910" cy="1783080"/>
          </a:xfrm>
          <a:prstGeom prst="rect">
            <a:avLst/>
          </a:prstGeom>
        </p:spPr>
      </p:pic>
      <p:pic>
        <p:nvPicPr>
          <p:cNvPr id="194" name="Image 19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2" t="28012" r="27881" b="24205"/>
          <a:stretch/>
        </p:blipFill>
        <p:spPr>
          <a:xfrm>
            <a:off x="711510" y="4656231"/>
            <a:ext cx="1383031" cy="1577340"/>
          </a:xfrm>
          <a:prstGeom prst="rect">
            <a:avLst/>
          </a:prstGeom>
        </p:spPr>
      </p:pic>
      <p:pic>
        <p:nvPicPr>
          <p:cNvPr id="195" name="Image 19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t="28383" r="27004" b="28995"/>
          <a:stretch/>
        </p:blipFill>
        <p:spPr>
          <a:xfrm>
            <a:off x="7666176" y="4949190"/>
            <a:ext cx="1657350" cy="1440180"/>
          </a:xfrm>
          <a:prstGeom prst="rect">
            <a:avLst/>
          </a:prstGeom>
        </p:spPr>
      </p:pic>
      <p:sp>
        <p:nvSpPr>
          <p:cNvPr id="198" name="ZoneTexte 197"/>
          <p:cNvSpPr txBox="1"/>
          <p:nvPr/>
        </p:nvSpPr>
        <p:spPr>
          <a:xfrm>
            <a:off x="5475607" y="4556365"/>
            <a:ext cx="1274873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Bactérie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9" name="ZoneTexte 198"/>
          <p:cNvSpPr txBox="1"/>
          <p:nvPr/>
        </p:nvSpPr>
        <p:spPr>
          <a:xfrm>
            <a:off x="7660307" y="4399323"/>
            <a:ext cx="1650469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Bactérie résistante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1" t="26833" r="27222" b="35000"/>
          <a:stretch/>
        </p:blipFill>
        <p:spPr>
          <a:xfrm>
            <a:off x="9929321" y="1769197"/>
            <a:ext cx="1796269" cy="150126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29333" r="26390" b="32834"/>
          <a:stretch/>
        </p:blipFill>
        <p:spPr>
          <a:xfrm>
            <a:off x="10009755" y="5104817"/>
            <a:ext cx="1635400" cy="1284553"/>
          </a:xfrm>
          <a:prstGeom prst="rect">
            <a:avLst/>
          </a:prstGeom>
        </p:spPr>
      </p:pic>
      <p:sp>
        <p:nvSpPr>
          <p:cNvPr id="200" name="ZoneTexte 199"/>
          <p:cNvSpPr txBox="1"/>
          <p:nvPr/>
        </p:nvSpPr>
        <p:spPr>
          <a:xfrm>
            <a:off x="10059563" y="4663011"/>
            <a:ext cx="1465333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Lymphocyte T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3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Groupe 70"/>
          <p:cNvGrpSpPr/>
          <p:nvPr/>
        </p:nvGrpSpPr>
        <p:grpSpPr>
          <a:xfrm>
            <a:off x="2729686" y="1038665"/>
            <a:ext cx="2095656" cy="2656449"/>
            <a:chOff x="394156" y="1038665"/>
            <a:chExt cx="2095656" cy="2656449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74" name="Rectangle à coins arrondis 7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à coins arrondis 7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Groupe 76"/>
          <p:cNvGrpSpPr/>
          <p:nvPr/>
        </p:nvGrpSpPr>
        <p:grpSpPr>
          <a:xfrm>
            <a:off x="5065216" y="1038664"/>
            <a:ext cx="2095656" cy="2656449"/>
            <a:chOff x="394156" y="1038665"/>
            <a:chExt cx="2095656" cy="2656449"/>
          </a:xfrm>
        </p:grpSpPr>
        <p:sp>
          <p:nvSpPr>
            <p:cNvPr id="78" name="Rectangle à coins arrondis 7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81" name="Rectangle à coins arrondis 8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Rectangle à coins arrondis 14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ZoneTexte 14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6" name="Groupe 145"/>
          <p:cNvGrpSpPr/>
          <p:nvPr/>
        </p:nvGrpSpPr>
        <p:grpSpPr>
          <a:xfrm>
            <a:off x="7400746" y="1038663"/>
            <a:ext cx="2095656" cy="2656449"/>
            <a:chOff x="394156" y="1038665"/>
            <a:chExt cx="2095656" cy="2656449"/>
          </a:xfrm>
        </p:grpSpPr>
        <p:sp>
          <p:nvSpPr>
            <p:cNvPr id="147" name="Rectangle à coins arrondis 14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8" name="Groupe 14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9" name="Rectangle à coins arrondis 14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Rectangle à coins arrondis 14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ZoneTexte 15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2" name="Groupe 151"/>
          <p:cNvGrpSpPr/>
          <p:nvPr/>
        </p:nvGrpSpPr>
        <p:grpSpPr>
          <a:xfrm>
            <a:off x="9736276" y="1038663"/>
            <a:ext cx="2095656" cy="2656449"/>
            <a:chOff x="394156" y="1038665"/>
            <a:chExt cx="2095656" cy="2656449"/>
          </a:xfrm>
        </p:grpSpPr>
        <p:sp>
          <p:nvSpPr>
            <p:cNvPr id="153" name="Rectangle à coins arrondis 15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4" name="Groupe 15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55" name="Rectangle à coins arrondis 15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Rectangle à coins arrondis 15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7" name="ZoneTexte 15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8" name="Groupe 157"/>
          <p:cNvGrpSpPr/>
          <p:nvPr/>
        </p:nvGrpSpPr>
        <p:grpSpPr>
          <a:xfrm>
            <a:off x="394156" y="3945695"/>
            <a:ext cx="2095656" cy="2656449"/>
            <a:chOff x="394156" y="1038665"/>
            <a:chExt cx="2095656" cy="2656449"/>
          </a:xfrm>
        </p:grpSpPr>
        <p:sp>
          <p:nvSpPr>
            <p:cNvPr id="159" name="Rectangle à coins arrondis 158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0" name="Groupe 159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61" name="Rectangle à coins arrondis 160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Rectangle à coins arrondis 161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ZoneTexte 162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4" name="Groupe 163"/>
          <p:cNvGrpSpPr/>
          <p:nvPr/>
        </p:nvGrpSpPr>
        <p:grpSpPr>
          <a:xfrm>
            <a:off x="2729686" y="3945695"/>
            <a:ext cx="2095656" cy="2656449"/>
            <a:chOff x="394156" y="1038665"/>
            <a:chExt cx="2095656" cy="2656449"/>
          </a:xfrm>
        </p:grpSpPr>
        <p:sp>
          <p:nvSpPr>
            <p:cNvPr id="165" name="Rectangle à coins arrondis 164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6" name="Groupe 165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67" name="Rectangle à coins arrondis 166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Rectangle à coins arrondis 167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9" name="ZoneTexte 168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0" name="Groupe 169"/>
          <p:cNvGrpSpPr/>
          <p:nvPr/>
        </p:nvGrpSpPr>
        <p:grpSpPr>
          <a:xfrm>
            <a:off x="5065216" y="3945694"/>
            <a:ext cx="2095656" cy="2656449"/>
            <a:chOff x="394156" y="1038665"/>
            <a:chExt cx="2095656" cy="2656449"/>
          </a:xfrm>
        </p:grpSpPr>
        <p:sp>
          <p:nvSpPr>
            <p:cNvPr id="171" name="Rectangle à coins arrondis 170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2" name="Groupe 171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73" name="Rectangle à coins arrondis 172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Rectangle à coins arrondis 173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ZoneTexte 174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6" name="Groupe 175"/>
          <p:cNvGrpSpPr/>
          <p:nvPr/>
        </p:nvGrpSpPr>
        <p:grpSpPr>
          <a:xfrm>
            <a:off x="7400746" y="3945693"/>
            <a:ext cx="2095656" cy="2656449"/>
            <a:chOff x="394156" y="1038665"/>
            <a:chExt cx="2095656" cy="2656449"/>
          </a:xfrm>
        </p:grpSpPr>
        <p:sp>
          <p:nvSpPr>
            <p:cNvPr id="177" name="Rectangle à coins arrondis 176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8" name="Groupe 177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79" name="Rectangle à coins arrondis 178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Rectangle à coins arrondis 179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ZoneTexte 180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2" name="Groupe 181"/>
          <p:cNvGrpSpPr/>
          <p:nvPr/>
        </p:nvGrpSpPr>
        <p:grpSpPr>
          <a:xfrm>
            <a:off x="9736276" y="3945693"/>
            <a:ext cx="2095656" cy="2656449"/>
            <a:chOff x="394156" y="1038665"/>
            <a:chExt cx="2095656" cy="2656449"/>
          </a:xfrm>
        </p:grpSpPr>
        <p:sp>
          <p:nvSpPr>
            <p:cNvPr id="183" name="Rectangle à coins arrondis 182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4" name="Groupe 183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85" name="Rectangle à coins arrondis 184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Rectangle à coins arrondis 185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ZoneTexte 186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Acteurs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8" name="ZoneTexte 197"/>
          <p:cNvSpPr txBox="1"/>
          <p:nvPr/>
        </p:nvSpPr>
        <p:spPr>
          <a:xfrm>
            <a:off x="593290" y="1626388"/>
            <a:ext cx="1697388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Molécules de l’inflammation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6" t="36468" r="35952" b="27072"/>
          <a:stretch/>
        </p:blipFill>
        <p:spPr>
          <a:xfrm>
            <a:off x="897792" y="2275283"/>
            <a:ext cx="1106379" cy="1209157"/>
          </a:xfrm>
          <a:prstGeom prst="rect">
            <a:avLst/>
          </a:prstGeom>
        </p:spPr>
      </p:pic>
      <p:sp>
        <p:nvSpPr>
          <p:cNvPr id="82" name="ZoneTexte 81"/>
          <p:cNvSpPr txBox="1"/>
          <p:nvPr/>
        </p:nvSpPr>
        <p:spPr>
          <a:xfrm>
            <a:off x="2928820" y="1696384"/>
            <a:ext cx="1697388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Virus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85" y="1996619"/>
            <a:ext cx="1541090" cy="1541090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5264350" y="1526754"/>
            <a:ext cx="1697388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Plaquettes sanguines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8482" t="31852" r="26786" b="34933"/>
          <a:stretch/>
        </p:blipFill>
        <p:spPr>
          <a:xfrm>
            <a:off x="5321135" y="2273374"/>
            <a:ext cx="1631033" cy="12110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27946" t="29977" r="28259" b="34933"/>
          <a:stretch/>
        </p:blipFill>
        <p:spPr>
          <a:xfrm>
            <a:off x="7694834" y="2224084"/>
            <a:ext cx="1541528" cy="1235108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7616904" y="1551926"/>
            <a:ext cx="1697388" cy="6469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Lymphocyte Mémoire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394156" y="1038665"/>
            <a:ext cx="2095656" cy="2656449"/>
            <a:chOff x="394156" y="1038665"/>
            <a:chExt cx="2095656" cy="2656449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0" name="Groupe 79"/>
          <p:cNvGrpSpPr/>
          <p:nvPr/>
        </p:nvGrpSpPr>
        <p:grpSpPr>
          <a:xfrm>
            <a:off x="2735120" y="1049424"/>
            <a:ext cx="2095656" cy="2656449"/>
            <a:chOff x="394156" y="1038665"/>
            <a:chExt cx="2095656" cy="2656449"/>
          </a:xfrm>
        </p:grpSpPr>
        <p:sp>
          <p:nvSpPr>
            <p:cNvPr id="82" name="Rectangle à coins arrondis 8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3" name="Groupe 8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84" name="Rectangle à coins arrondis 8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à coins arrondis 8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7" name="Groupe 86"/>
          <p:cNvGrpSpPr/>
          <p:nvPr/>
        </p:nvGrpSpPr>
        <p:grpSpPr>
          <a:xfrm>
            <a:off x="5090214" y="1038665"/>
            <a:ext cx="2095656" cy="2656449"/>
            <a:chOff x="394156" y="1038665"/>
            <a:chExt cx="2095656" cy="2656449"/>
          </a:xfrm>
        </p:grpSpPr>
        <p:sp>
          <p:nvSpPr>
            <p:cNvPr id="88" name="Rectangle à coins arrondis 8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9" name="Groupe 8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90" name="Rectangle à coins arrondis 8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à coins arrondis 9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ZoneTexte 9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3" name="Groupe 92"/>
          <p:cNvGrpSpPr/>
          <p:nvPr/>
        </p:nvGrpSpPr>
        <p:grpSpPr>
          <a:xfrm>
            <a:off x="7431178" y="1049424"/>
            <a:ext cx="2095656" cy="2656449"/>
            <a:chOff x="394156" y="1038665"/>
            <a:chExt cx="2095656" cy="2656449"/>
          </a:xfrm>
        </p:grpSpPr>
        <p:sp>
          <p:nvSpPr>
            <p:cNvPr id="94" name="Rectangle à coins arrondis 9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5" name="Groupe 9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96" name="Rectangle à coins arrondis 9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Rectangle à coins arrondis 9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e 98"/>
          <p:cNvGrpSpPr/>
          <p:nvPr/>
        </p:nvGrpSpPr>
        <p:grpSpPr>
          <a:xfrm>
            <a:off x="9772142" y="1038664"/>
            <a:ext cx="2095656" cy="2656449"/>
            <a:chOff x="394156" y="1038665"/>
            <a:chExt cx="2095656" cy="2656449"/>
          </a:xfrm>
        </p:grpSpPr>
        <p:sp>
          <p:nvSpPr>
            <p:cNvPr id="100" name="Rectangle à coins arrondis 9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1" name="Groupe 10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02" name="Rectangle à coins arrondis 10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Rectangle à coins arrondis 10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ZoneTexte 10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5" name="Groupe 104"/>
          <p:cNvGrpSpPr/>
          <p:nvPr/>
        </p:nvGrpSpPr>
        <p:grpSpPr>
          <a:xfrm>
            <a:off x="394156" y="3979235"/>
            <a:ext cx="2095656" cy="2656449"/>
            <a:chOff x="394156" y="1038665"/>
            <a:chExt cx="2095656" cy="2656449"/>
          </a:xfrm>
        </p:grpSpPr>
        <p:sp>
          <p:nvSpPr>
            <p:cNvPr id="106" name="Rectangle à coins arrondis 105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7" name="Groupe 106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08" name="Rectangle à coins arrondis 107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" name="Rectangle à coins arrondis 108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ZoneTexte 109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1" name="Groupe 110"/>
          <p:cNvGrpSpPr/>
          <p:nvPr/>
        </p:nvGrpSpPr>
        <p:grpSpPr>
          <a:xfrm>
            <a:off x="2735120" y="3989994"/>
            <a:ext cx="2095656" cy="2656449"/>
            <a:chOff x="394156" y="1038665"/>
            <a:chExt cx="2095656" cy="2656449"/>
          </a:xfrm>
        </p:grpSpPr>
        <p:sp>
          <p:nvSpPr>
            <p:cNvPr id="112" name="Rectangle à coins arrondis 111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3" name="Groupe 112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14" name="Rectangle à coins arrondis 113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5" name="Rectangle à coins arrondis 114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6" name="ZoneTexte 115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7" name="Groupe 116"/>
          <p:cNvGrpSpPr/>
          <p:nvPr/>
        </p:nvGrpSpPr>
        <p:grpSpPr>
          <a:xfrm>
            <a:off x="5090214" y="3979235"/>
            <a:ext cx="2095656" cy="2656449"/>
            <a:chOff x="394156" y="1038665"/>
            <a:chExt cx="2095656" cy="2656449"/>
          </a:xfrm>
        </p:grpSpPr>
        <p:sp>
          <p:nvSpPr>
            <p:cNvPr id="118" name="Rectangle à coins arrondis 117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9" name="Groupe 118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20" name="Rectangle à coins arrondis 119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Rectangle à coins arrondis 120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3" name="Groupe 122"/>
          <p:cNvGrpSpPr/>
          <p:nvPr/>
        </p:nvGrpSpPr>
        <p:grpSpPr>
          <a:xfrm>
            <a:off x="7431178" y="3979233"/>
            <a:ext cx="2095656" cy="2656449"/>
            <a:chOff x="394156" y="1038665"/>
            <a:chExt cx="2095656" cy="2656449"/>
          </a:xfrm>
        </p:grpSpPr>
        <p:sp>
          <p:nvSpPr>
            <p:cNvPr id="124" name="Rectangle à coins arrondis 123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5" name="Groupe 124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26" name="Rectangle à coins arrondis 125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Rectangle à coins arrondis 126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ZoneTexte 127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9" name="Groupe 128"/>
          <p:cNvGrpSpPr/>
          <p:nvPr/>
        </p:nvGrpSpPr>
        <p:grpSpPr>
          <a:xfrm>
            <a:off x="9772142" y="3979234"/>
            <a:ext cx="2095656" cy="2656449"/>
            <a:chOff x="394156" y="1038665"/>
            <a:chExt cx="2095656" cy="2656449"/>
          </a:xfrm>
        </p:grpSpPr>
        <p:sp>
          <p:nvSpPr>
            <p:cNvPr id="130" name="Rectangle à coins arrondis 129"/>
            <p:cNvSpPr/>
            <p:nvPr/>
          </p:nvSpPr>
          <p:spPr>
            <a:xfrm>
              <a:off x="394156" y="1038665"/>
              <a:ext cx="2095656" cy="2656449"/>
            </a:xfrm>
            <a:prstGeom prst="roundRect">
              <a:avLst>
                <a:gd name="adj" fmla="val 9863"/>
              </a:avLst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1" name="Groupe 130"/>
            <p:cNvGrpSpPr/>
            <p:nvPr/>
          </p:nvGrpSpPr>
          <p:grpSpPr>
            <a:xfrm>
              <a:off x="506896" y="1173134"/>
              <a:ext cx="1920976" cy="2409031"/>
              <a:chOff x="7612942" y="1700261"/>
              <a:chExt cx="1920976" cy="2409031"/>
            </a:xfrm>
          </p:grpSpPr>
          <p:sp>
            <p:nvSpPr>
              <p:cNvPr id="132" name="Rectangle à coins arrondis 131"/>
              <p:cNvSpPr/>
              <p:nvPr/>
            </p:nvSpPr>
            <p:spPr>
              <a:xfrm>
                <a:off x="7612942" y="1700261"/>
                <a:ext cx="1888172" cy="2409031"/>
              </a:xfrm>
              <a:prstGeom prst="roundRect">
                <a:avLst>
                  <a:gd name="adj" fmla="val 9863"/>
                </a:avLst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Rectangle à coins arrondis 132"/>
              <p:cNvSpPr/>
              <p:nvPr/>
            </p:nvSpPr>
            <p:spPr>
              <a:xfrm>
                <a:off x="7612942" y="1700261"/>
                <a:ext cx="1888172" cy="353622"/>
              </a:xfrm>
              <a:prstGeom prst="roundRect">
                <a:avLst>
                  <a:gd name="adj" fmla="val 50000"/>
                </a:avLst>
              </a:prstGeom>
              <a:solidFill>
                <a:srgbClr val="7030A0"/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ZoneTexte 133"/>
              <p:cNvSpPr txBox="1"/>
              <p:nvPr/>
            </p:nvSpPr>
            <p:spPr>
              <a:xfrm>
                <a:off x="7648846" y="1717970"/>
                <a:ext cx="1885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chemeClr val="bg1"/>
                    </a:solidFill>
                  </a:rPr>
                  <a:t>INTERPRETATION</a:t>
                </a:r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37013" r="22765" b="22364"/>
          <a:stretch/>
        </p:blipFill>
        <p:spPr>
          <a:xfrm>
            <a:off x="660877" y="2324402"/>
            <a:ext cx="1648918" cy="1238141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33868" r="3807" b="19133"/>
          <a:stretch/>
        </p:blipFill>
        <p:spPr>
          <a:xfrm>
            <a:off x="545196" y="5550484"/>
            <a:ext cx="1777527" cy="657546"/>
          </a:xfrm>
          <a:prstGeom prst="rect">
            <a:avLst/>
          </a:prstGeom>
        </p:spPr>
      </p:pic>
      <p:pic>
        <p:nvPicPr>
          <p:cNvPr id="137" name="Image 1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29919" r="10639" b="16282"/>
          <a:stretch/>
        </p:blipFill>
        <p:spPr>
          <a:xfrm>
            <a:off x="7683760" y="2415256"/>
            <a:ext cx="1624627" cy="1147287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17712" r="14770" b="19534"/>
          <a:stretch/>
        </p:blipFill>
        <p:spPr>
          <a:xfrm>
            <a:off x="2919793" y="1860063"/>
            <a:ext cx="1736333" cy="1551398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36607" r="9101" b="14616"/>
          <a:stretch/>
        </p:blipFill>
        <p:spPr>
          <a:xfrm>
            <a:off x="5320576" y="2415256"/>
            <a:ext cx="1694347" cy="1002776"/>
          </a:xfrm>
          <a:prstGeom prst="rect">
            <a:avLst/>
          </a:prstGeom>
        </p:spPr>
      </p:pic>
      <p:pic>
        <p:nvPicPr>
          <p:cNvPr id="140" name="Image 1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39576" r="16676" b="22097"/>
          <a:stretch/>
        </p:blipFill>
        <p:spPr>
          <a:xfrm>
            <a:off x="9943365" y="2431946"/>
            <a:ext cx="1771205" cy="1043173"/>
          </a:xfrm>
          <a:prstGeom prst="rect">
            <a:avLst/>
          </a:prstGeom>
        </p:spPr>
      </p:pic>
      <p:sp>
        <p:nvSpPr>
          <p:cNvPr id="141" name="ZoneTexte 140"/>
          <p:cNvSpPr txBox="1"/>
          <p:nvPr/>
        </p:nvSpPr>
        <p:spPr>
          <a:xfrm>
            <a:off x="5224992" y="1530491"/>
            <a:ext cx="1811969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Les anticorps détruisent les antigènes étrangers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7573021" y="1580154"/>
            <a:ext cx="1811969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Les barrières naturelles : première ligne de défense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493837" y="4444539"/>
            <a:ext cx="1811969" cy="105560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Les phagocytes ingèrent et détruisent des bactéries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2844157" y="4478085"/>
            <a:ext cx="1811969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La vasodilatation permet aux défenses d’être plus rapides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9877475" y="1537515"/>
            <a:ext cx="1811969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La sérothérapie défend le corps en l’absence de vaccin</a:t>
            </a:r>
            <a:endParaRPr lang="fr-FR" sz="1400" b="1" dirty="0">
              <a:solidFill>
                <a:srgbClr val="7030A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/>
          <a:srcRect l="28081" t="29576" r="26920" b="36674"/>
          <a:stretch/>
        </p:blipFill>
        <p:spPr>
          <a:xfrm>
            <a:off x="2966756" y="5218635"/>
            <a:ext cx="1632383" cy="1224287"/>
          </a:xfrm>
          <a:prstGeom prst="rect">
            <a:avLst/>
          </a:prstGeom>
        </p:spPr>
      </p:pic>
      <p:sp>
        <p:nvSpPr>
          <p:cNvPr id="74" name="ZoneTexte 73"/>
          <p:cNvSpPr txBox="1"/>
          <p:nvPr/>
        </p:nvSpPr>
        <p:spPr>
          <a:xfrm>
            <a:off x="525567" y="1499011"/>
            <a:ext cx="1811969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Le vaccin prépare le corps à se défendre dès la première fois</a:t>
            </a:r>
            <a:endParaRPr lang="fr-FR" sz="1400" b="1" dirty="0">
              <a:solidFill>
                <a:srgbClr val="7030A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/>
          <a:srcRect l="23928" t="20066" r="24375" b="26362"/>
          <a:stretch/>
        </p:blipFill>
        <p:spPr>
          <a:xfrm>
            <a:off x="5669280" y="5432009"/>
            <a:ext cx="1009792" cy="1046416"/>
          </a:xfrm>
          <a:prstGeom prst="rect">
            <a:avLst/>
          </a:prstGeom>
        </p:spPr>
      </p:pic>
      <p:sp>
        <p:nvSpPr>
          <p:cNvPr id="76" name="ZoneTexte 75"/>
          <p:cNvSpPr txBox="1"/>
          <p:nvPr/>
        </p:nvSpPr>
        <p:spPr>
          <a:xfrm>
            <a:off x="5115900" y="4439422"/>
            <a:ext cx="2083641" cy="105560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Les </a:t>
            </a:r>
            <a:r>
              <a:rPr lang="fr-FR" sz="1400" b="1" dirty="0" err="1" smtClean="0">
                <a:solidFill>
                  <a:srgbClr val="7030A0"/>
                </a:solidFill>
              </a:rPr>
              <a:t>Ac</a:t>
            </a:r>
            <a:r>
              <a:rPr lang="fr-FR" sz="1400" b="1" dirty="0" smtClean="0">
                <a:solidFill>
                  <a:srgbClr val="7030A0"/>
                </a:solidFill>
              </a:rPr>
              <a:t> du sérum détruisent le pathogène avant ceux du système immunitaire</a:t>
            </a:r>
            <a:endParaRPr lang="fr-FR" sz="1400" b="1" dirty="0">
              <a:solidFill>
                <a:srgbClr val="7030A0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7480537" y="4439188"/>
            <a:ext cx="2083641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Les antibiotiques ne sont plus efficaces</a:t>
            </a:r>
            <a:endParaRPr lang="fr-FR" sz="1400" b="1" dirty="0">
              <a:solidFill>
                <a:srgbClr val="7030A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0"/>
          <a:srcRect l="22589" t="20737" r="23840" b="35736"/>
          <a:stretch/>
        </p:blipFill>
        <p:spPr>
          <a:xfrm>
            <a:off x="7665867" y="5011651"/>
            <a:ext cx="1642520" cy="133454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11"/>
          <a:srcRect l="26875" t="29174" r="26116" b="37745"/>
          <a:stretch/>
        </p:blipFill>
        <p:spPr>
          <a:xfrm>
            <a:off x="9942640" y="5208162"/>
            <a:ext cx="1754659" cy="1234760"/>
          </a:xfrm>
          <a:prstGeom prst="rect">
            <a:avLst/>
          </a:prstGeom>
        </p:spPr>
      </p:pic>
      <p:sp>
        <p:nvSpPr>
          <p:cNvPr id="144" name="ZoneTexte 143"/>
          <p:cNvSpPr txBox="1"/>
          <p:nvPr/>
        </p:nvSpPr>
        <p:spPr>
          <a:xfrm>
            <a:off x="9787146" y="4477697"/>
            <a:ext cx="2083641" cy="817245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7030A0"/>
                </a:solidFill>
              </a:rPr>
              <a:t>La fièvre est normale mais peut être dangereuse</a:t>
            </a:r>
            <a:endParaRPr lang="fr-FR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712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554</Words>
  <Application>Microsoft Office PowerPoint</Application>
  <PresentationFormat>Grand écran</PresentationFormat>
  <Paragraphs>167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Chaînes de Défenses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jgerard2</dc:creator>
  <cp:lastModifiedBy>jgerard2</cp:lastModifiedBy>
  <cp:revision>66</cp:revision>
  <dcterms:created xsi:type="dcterms:W3CDTF">2025-11-19T12:35:48Z</dcterms:created>
  <dcterms:modified xsi:type="dcterms:W3CDTF">2026-04-30T10:29:13Z</dcterms:modified>
</cp:coreProperties>
</file>