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309" r:id="rId3"/>
    <p:sldId id="316" r:id="rId4"/>
    <p:sldId id="301" r:id="rId5"/>
    <p:sldId id="299" r:id="rId6"/>
    <p:sldId id="300" r:id="rId7"/>
    <p:sldId id="302" r:id="rId8"/>
    <p:sldId id="307" r:id="rId9"/>
    <p:sldId id="308" r:id="rId10"/>
    <p:sldId id="304" r:id="rId11"/>
    <p:sldId id="310" r:id="rId12"/>
    <p:sldId id="312" r:id="rId13"/>
    <p:sldId id="311" r:id="rId14"/>
    <p:sldId id="317" r:id="rId15"/>
    <p:sldId id="313" r:id="rId16"/>
    <p:sldId id="314" r:id="rId17"/>
    <p:sldId id="321" r:id="rId18"/>
    <p:sldId id="305" r:id="rId19"/>
    <p:sldId id="318" r:id="rId20"/>
    <p:sldId id="324" r:id="rId21"/>
    <p:sldId id="325" r:id="rId22"/>
    <p:sldId id="329" r:id="rId23"/>
    <p:sldId id="330" r:id="rId24"/>
    <p:sldId id="322" r:id="rId25"/>
    <p:sldId id="326" r:id="rId26"/>
    <p:sldId id="327" r:id="rId27"/>
    <p:sldId id="328" r:id="rId28"/>
    <p:sldId id="319" r:id="rId29"/>
    <p:sldId id="32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60"/>
  </p:normalViewPr>
  <p:slideViewPr>
    <p:cSldViewPr snapToGrid="0">
      <p:cViewPr varScale="1">
        <p:scale>
          <a:sx n="73" d="100"/>
          <a:sy n="73" d="100"/>
        </p:scale>
        <p:origin x="4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8010E4-D4C9-49C6-8581-E24CAF72A280}" type="datetimeFigureOut">
              <a:rPr lang="fr-FR" smtClean="0"/>
              <a:t>12/01/2024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4103A-CD00-4B07-9FB0-61CE8D297850}" type="slidenum">
              <a:rPr lang="fr-FR" smtClean="0"/>
              <a:t>‹N°›</a:t>
            </a:fld>
            <a:endParaRPr lang="fr-FR"/>
          </a:p>
        </p:txBody>
      </p:sp>
    </p:spTree>
    <p:extLst>
      <p:ext uri="{BB962C8B-B14F-4D97-AF65-F5344CB8AC3E}">
        <p14:creationId xmlns:p14="http://schemas.microsoft.com/office/powerpoint/2010/main" val="3543087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pedagogie.ac-lille.fr/lettres/wp-content/uploads/sites/36/2023/03/SUJETS-HLP-Terminale-Banque-totale-indexee.pdf"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eduscol.education.fr/document/53994/download?attachmen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eduscol.education.fr/document/5470/downloa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bbb-adm-scalelite.visio.education.fr/playback/video/467fb53527588309f5097e42dbeeb5233657aa23-170058176321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eduscol.education.fr/document/52920/downloa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2284" y="2487023"/>
            <a:ext cx="8596668" cy="1701800"/>
          </a:xfrm>
        </p:spPr>
        <p:txBody>
          <a:bodyPr>
            <a:normAutofit/>
          </a:bodyPr>
          <a:lstStyle/>
          <a:p>
            <a:r>
              <a:rPr lang="fr-FR" sz="3600" dirty="0">
                <a:latin typeface="Calibri" panose="020F0502020204030204" pitchFamily="34" charset="0"/>
                <a:cs typeface="Calibri" panose="020F0502020204030204" pitchFamily="34" charset="0"/>
              </a:rPr>
              <a:t>La spécialité HLP : Identité et singularité  </a:t>
            </a:r>
            <a:br>
              <a:rPr lang="fr-FR" sz="3600" dirty="0">
                <a:latin typeface="Calibri" panose="020F0502020204030204" pitchFamily="34" charset="0"/>
                <a:cs typeface="Calibri" panose="020F0502020204030204" pitchFamily="34" charset="0"/>
              </a:rPr>
            </a:br>
            <a:r>
              <a:rPr lang="fr-FR" sz="3600" dirty="0" smtClean="0">
                <a:latin typeface="Calibri" panose="020F0502020204030204" pitchFamily="34" charset="0"/>
                <a:cs typeface="Calibri" panose="020F0502020204030204" pitchFamily="34" charset="0"/>
              </a:rPr>
              <a:t>Une pensée en mouvement. </a:t>
            </a:r>
            <a:endParaRPr lang="fr-FR" sz="3600" dirty="0">
              <a:latin typeface="Calibri" panose="020F0502020204030204" pitchFamily="34" charset="0"/>
              <a:cs typeface="Calibri" panose="020F0502020204030204" pitchFamily="34" charset="0"/>
            </a:endParaRPr>
          </a:p>
        </p:txBody>
      </p:sp>
      <p:sp>
        <p:nvSpPr>
          <p:cNvPr id="3" name="Espace réservé du texte 2"/>
          <p:cNvSpPr>
            <a:spLocks noGrp="1"/>
          </p:cNvSpPr>
          <p:nvPr>
            <p:ph type="body" idx="1"/>
          </p:nvPr>
        </p:nvSpPr>
        <p:spPr/>
        <p:txBody>
          <a:bodyPr/>
          <a:lstStyle/>
          <a:p>
            <a:r>
              <a:rPr lang="fr-FR" dirty="0" smtClean="0"/>
              <a:t>Journée de l’Inspection HLP – 10 janvier 2024</a:t>
            </a:r>
          </a:p>
          <a:p>
            <a:r>
              <a:rPr lang="fr-FR" dirty="0"/>
              <a:t>Christophe </a:t>
            </a:r>
            <a:r>
              <a:rPr lang="fr-FR" dirty="0" err="1"/>
              <a:t>Bardyn</a:t>
            </a:r>
            <a:r>
              <a:rPr lang="fr-FR" dirty="0"/>
              <a:t> IA-IPR </a:t>
            </a:r>
            <a:r>
              <a:rPr lang="fr-FR" dirty="0" smtClean="0"/>
              <a:t>Philosophie - Anne Belliard IA-IPR Lettres</a:t>
            </a: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873197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64377" y="609600"/>
            <a:ext cx="6165670" cy="775063"/>
          </a:xfrm>
        </p:spPr>
        <p:txBody>
          <a:bodyPr>
            <a:normAutofit/>
          </a:bodyPr>
          <a:lstStyle/>
          <a:p>
            <a:pPr algn="ctr"/>
            <a:r>
              <a:rPr lang="fr-FR" dirty="0" smtClean="0">
                <a:latin typeface="Calibri" panose="020F0502020204030204" pitchFamily="34" charset="0"/>
                <a:cs typeface="Calibri" panose="020F0502020204030204" pitchFamily="34" charset="0"/>
              </a:rPr>
              <a:t>La Préparation du Grand Oral</a:t>
            </a:r>
            <a:endParaRPr lang="fr-FR" dirty="0">
              <a:latin typeface="Calibri" panose="020F0502020204030204" pitchFamily="34" charset="0"/>
              <a:cs typeface="Calibri" panose="020F0502020204030204" pitchFamily="34" charset="0"/>
            </a:endParaRPr>
          </a:p>
        </p:txBody>
      </p:sp>
      <p:sp>
        <p:nvSpPr>
          <p:cNvPr id="5" name="Espace réservé du contenu 4"/>
          <p:cNvSpPr>
            <a:spLocks noGrp="1"/>
          </p:cNvSpPr>
          <p:nvPr>
            <p:ph idx="1"/>
          </p:nvPr>
        </p:nvSpPr>
        <p:spPr>
          <a:xfrm>
            <a:off x="677334" y="2952206"/>
            <a:ext cx="8596668" cy="3089156"/>
          </a:xfrm>
        </p:spPr>
        <p:txBody>
          <a:bodyPr>
            <a:normAutofit/>
          </a:bodyPr>
          <a:lstStyle/>
          <a:p>
            <a:pPr lvl="0"/>
            <a:r>
              <a:rPr lang="fr-FR" sz="2400" dirty="0">
                <a:latin typeface="Calibri" panose="020F0502020204030204" pitchFamily="34" charset="0"/>
                <a:cs typeface="Calibri" panose="020F0502020204030204" pitchFamily="34" charset="0"/>
              </a:rPr>
              <a:t>O</a:t>
            </a:r>
            <a:r>
              <a:rPr lang="fr-FR" sz="2400" dirty="0" smtClean="0">
                <a:latin typeface="Calibri" panose="020F0502020204030204" pitchFamily="34" charset="0"/>
                <a:cs typeface="Calibri" panose="020F0502020204030204" pitchFamily="34" charset="0"/>
              </a:rPr>
              <a:t>ral </a:t>
            </a:r>
            <a:r>
              <a:rPr lang="fr-FR" sz="2400" dirty="0">
                <a:latin typeface="Calibri" panose="020F0502020204030204" pitchFamily="34" charset="0"/>
                <a:cs typeface="Calibri" panose="020F0502020204030204" pitchFamily="34" charset="0"/>
              </a:rPr>
              <a:t>(GO) à préparer tout au long de l’année. </a:t>
            </a:r>
          </a:p>
          <a:p>
            <a:r>
              <a:rPr lang="fr-FR" sz="2400" dirty="0" smtClean="0">
                <a:latin typeface="Calibri" panose="020F0502020204030204" pitchFamily="34" charset="0"/>
                <a:cs typeface="Calibri" panose="020F0502020204030204" pitchFamily="34" charset="0"/>
              </a:rPr>
              <a:t>Une deuxième </a:t>
            </a:r>
            <a:r>
              <a:rPr lang="fr-FR" sz="2400" dirty="0">
                <a:latin typeface="Calibri" panose="020F0502020204030204" pitchFamily="34" charset="0"/>
                <a:cs typeface="Calibri" panose="020F0502020204030204" pitchFamily="34" charset="0"/>
              </a:rPr>
              <a:t>journée de l’inspection </a:t>
            </a:r>
            <a:r>
              <a:rPr lang="fr-FR" sz="2400" dirty="0" smtClean="0">
                <a:latin typeface="Calibri" panose="020F0502020204030204" pitchFamily="34" charset="0"/>
                <a:cs typeface="Calibri" panose="020F0502020204030204" pitchFamily="34" charset="0"/>
              </a:rPr>
              <a:t>sera consacrée </a:t>
            </a:r>
            <a:r>
              <a:rPr lang="fr-FR" sz="2400" dirty="0">
                <a:latin typeface="Calibri" panose="020F0502020204030204" pitchFamily="34" charset="0"/>
                <a:cs typeface="Calibri" panose="020F0502020204030204" pitchFamily="34" charset="0"/>
              </a:rPr>
              <a:t>à la </a:t>
            </a:r>
            <a:r>
              <a:rPr lang="fr-FR" sz="2400" b="1" dirty="0">
                <a:latin typeface="Calibri" panose="020F0502020204030204" pitchFamily="34" charset="0"/>
                <a:cs typeface="Calibri" panose="020F0502020204030204" pitchFamily="34" charset="0"/>
              </a:rPr>
              <a:t>préparation du grand oral en HLP : 29 janvier, 17h30/19h</a:t>
            </a:r>
            <a:r>
              <a:rPr lang="fr-FR" sz="2400" dirty="0">
                <a:latin typeface="Calibri" panose="020F0502020204030204" pitchFamily="34" charset="0"/>
                <a:cs typeface="Calibri" panose="020F0502020204030204" pitchFamily="34" charset="0"/>
              </a:rPr>
              <a:t>. </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852822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idx="4294967295"/>
          </p:nvPr>
        </p:nvSpPr>
        <p:spPr>
          <a:xfrm>
            <a:off x="1724298" y="3274423"/>
            <a:ext cx="5512526" cy="1320800"/>
          </a:xfrm>
        </p:spPr>
        <p:txBody>
          <a:bodyPr/>
          <a:lstStyle/>
          <a:p>
            <a:pPr algn="ctr"/>
            <a:r>
              <a:rPr lang="fr-FR" dirty="0" smtClean="0">
                <a:latin typeface="Calibri" panose="020F0502020204030204" pitchFamily="34" charset="0"/>
                <a:cs typeface="Calibri" panose="020F0502020204030204" pitchFamily="34" charset="0"/>
              </a:rPr>
              <a:t>Des ressources en ligne</a:t>
            </a:r>
            <a:endParaRPr lang="fr-FR" dirty="0">
              <a:latin typeface="Calibri" panose="020F0502020204030204" pitchFamily="34" charset="0"/>
              <a:cs typeface="Calibri" panose="020F0502020204030204" pitchFamily="34"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903186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38250" y="144449"/>
            <a:ext cx="6844311" cy="1320800"/>
          </a:xfrm>
        </p:spPr>
        <p:txBody>
          <a:bodyPr>
            <a:normAutofit/>
          </a:bodyPr>
          <a:lstStyle/>
          <a:p>
            <a:r>
              <a:rPr lang="fr-FR" sz="3200" dirty="0" smtClean="0">
                <a:latin typeface="Calibri" panose="020F0502020204030204" pitchFamily="34" charset="0"/>
                <a:cs typeface="Calibri" panose="020F0502020204030204" pitchFamily="34" charset="0"/>
              </a:rPr>
              <a:t>Annales indexées </a:t>
            </a:r>
            <a:r>
              <a:rPr lang="fr-FR" sz="3200" dirty="0">
                <a:latin typeface="Calibri" panose="020F0502020204030204" pitchFamily="34" charset="0"/>
                <a:cs typeface="Calibri" panose="020F0502020204030204" pitchFamily="34" charset="0"/>
              </a:rPr>
              <a:t>de tous les </a:t>
            </a:r>
            <a:r>
              <a:rPr lang="fr-FR" sz="3200" dirty="0" smtClean="0">
                <a:latin typeface="Calibri" panose="020F0502020204030204" pitchFamily="34" charset="0"/>
                <a:cs typeface="Calibri" panose="020F0502020204030204" pitchFamily="34" charset="0"/>
              </a:rPr>
              <a:t>sujets des épreuves  </a:t>
            </a:r>
            <a:r>
              <a:rPr lang="fr-FR" sz="3200" dirty="0">
                <a:latin typeface="Calibri" panose="020F0502020204030204" pitchFamily="34" charset="0"/>
                <a:cs typeface="Calibri" panose="020F0502020204030204" pitchFamily="34" charset="0"/>
              </a:rPr>
              <a:t>HLP  </a:t>
            </a:r>
          </a:p>
        </p:txBody>
      </p:sp>
      <p:sp>
        <p:nvSpPr>
          <p:cNvPr id="5" name="Espace réservé du contenu 4"/>
          <p:cNvSpPr>
            <a:spLocks noGrp="1"/>
          </p:cNvSpPr>
          <p:nvPr>
            <p:ph idx="1"/>
          </p:nvPr>
        </p:nvSpPr>
        <p:spPr>
          <a:xfrm>
            <a:off x="461011" y="2160588"/>
            <a:ext cx="3235778" cy="3880773"/>
          </a:xfrm>
        </p:spPr>
        <p:txBody>
          <a:bodyPr/>
          <a:lstStyle/>
          <a:p>
            <a:pPr marL="0" indent="0">
              <a:buNone/>
            </a:pPr>
            <a:endParaRPr lang="fr-FR" dirty="0"/>
          </a:p>
          <a:p>
            <a:pPr>
              <a:buFont typeface="Wingdings" panose="05000000000000000000" pitchFamily="2" charset="2"/>
              <a:buChar char="Ø"/>
            </a:pPr>
            <a:r>
              <a:rPr lang="fr-FR" dirty="0" smtClean="0">
                <a:hlinkClick r:id="rId2"/>
              </a:rPr>
              <a:t>https://pedagogie.ac-lille.fr/lettres/wp-content/uploads/sites/36/2023/03/SUJETS-HLP-Terminale-Banque-totale-indexee.pdf</a:t>
            </a:r>
            <a:endParaRPr lang="fr-FR" dirty="0"/>
          </a:p>
          <a:p>
            <a:endParaRPr lang="fr-FR" dirty="0" smtClean="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162" y="144449"/>
            <a:ext cx="1796958" cy="1715045"/>
          </a:xfrm>
          <a:prstGeom prst="rect">
            <a:avLst/>
          </a:prstGeom>
        </p:spPr>
      </p:pic>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8611" y="1457106"/>
            <a:ext cx="4817012" cy="5279199"/>
          </a:xfrm>
          <a:prstGeom prst="rect">
            <a:avLst/>
          </a:prstGeom>
        </p:spPr>
      </p:pic>
    </p:spTree>
    <p:extLst>
      <p:ext uri="{BB962C8B-B14F-4D97-AF65-F5344CB8AC3E}">
        <p14:creationId xmlns:p14="http://schemas.microsoft.com/office/powerpoint/2010/main" val="3946115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29690" y="609600"/>
            <a:ext cx="6844311" cy="2185851"/>
          </a:xfrm>
        </p:spPr>
        <p:txBody>
          <a:bodyPr>
            <a:noAutofit/>
          </a:bodyPr>
          <a:lstStyle/>
          <a:p>
            <a:pPr algn="ctr"/>
            <a:r>
              <a:rPr lang="fr-FR" sz="3200" dirty="0">
                <a:latin typeface="Calibri" panose="020F0502020204030204" pitchFamily="34" charset="0"/>
                <a:cs typeface="Calibri" panose="020F0502020204030204" pitchFamily="34" charset="0"/>
              </a:rPr>
              <a:t>La première lettre </a:t>
            </a:r>
            <a:r>
              <a:rPr lang="fr-FR" sz="3200" dirty="0" err="1">
                <a:latin typeface="Calibri" panose="020F0502020204030204" pitchFamily="34" charset="0"/>
                <a:cs typeface="Calibri" panose="020F0502020204030204" pitchFamily="34" charset="0"/>
              </a:rPr>
              <a:t>ÉduNum</a:t>
            </a:r>
            <a:r>
              <a:rPr lang="fr-FR" sz="3200" dirty="0">
                <a:latin typeface="Calibri" panose="020F0502020204030204" pitchFamily="34" charset="0"/>
                <a:cs typeface="Calibri" panose="020F0502020204030204" pitchFamily="34" charset="0"/>
              </a:rPr>
              <a:t> consacrée à la spécialité HLP</a:t>
            </a:r>
            <a:br>
              <a:rPr lang="fr-FR" sz="3200" dirty="0">
                <a:latin typeface="Calibri" panose="020F0502020204030204" pitchFamily="34" charset="0"/>
                <a:cs typeface="Calibri" panose="020F0502020204030204" pitchFamily="34" charset="0"/>
              </a:rPr>
            </a:br>
            <a:r>
              <a:rPr lang="fr-FR" sz="3200" dirty="0">
                <a:latin typeface="Calibri" panose="020F0502020204030204" pitchFamily="34" charset="0"/>
                <a:cs typeface="Calibri" panose="020F0502020204030204" pitchFamily="34" charset="0"/>
                <a:hlinkClick r:id="rId2"/>
              </a:rPr>
              <a:t>https://eduscol.education.fr/document/53994/download?attachment</a:t>
            </a:r>
            <a:endParaRPr lang="fr-FR" sz="3200" dirty="0">
              <a:latin typeface="Calibri" panose="020F0502020204030204" pitchFamily="34" charset="0"/>
              <a:cs typeface="Calibri" panose="020F0502020204030204" pitchFamily="34" charset="0"/>
            </a:endParaRPr>
          </a:p>
        </p:txBody>
      </p:sp>
      <p:sp>
        <p:nvSpPr>
          <p:cNvPr id="5" name="Espace réservé du contenu 4"/>
          <p:cNvSpPr>
            <a:spLocks noGrp="1"/>
          </p:cNvSpPr>
          <p:nvPr>
            <p:ph idx="1"/>
          </p:nvPr>
        </p:nvSpPr>
        <p:spPr>
          <a:xfrm>
            <a:off x="677333" y="2795451"/>
            <a:ext cx="8596668" cy="3729237"/>
          </a:xfrm>
        </p:spPr>
        <p:txBody>
          <a:bodyPr>
            <a:noAutofit/>
          </a:bodyPr>
          <a:lstStyle/>
          <a:p>
            <a:pPr marL="0" indent="0">
              <a:buNone/>
            </a:pPr>
            <a:r>
              <a:rPr lang="fr-FR" sz="1400" dirty="0" smtClean="0">
                <a:latin typeface="Calibri" panose="020F0502020204030204" pitchFamily="34" charset="0"/>
                <a:cs typeface="Calibri" panose="020F0502020204030204" pitchFamily="34" charset="0"/>
              </a:rPr>
              <a:t>REPÈRES</a:t>
            </a:r>
            <a:endParaRPr lang="fr-FR" sz="14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fr-FR" sz="1400" dirty="0" smtClean="0">
                <a:latin typeface="Calibri" panose="020F0502020204030204" pitchFamily="34" charset="0"/>
                <a:cs typeface="Calibri" panose="020F0502020204030204" pitchFamily="34" charset="0"/>
              </a:rPr>
              <a:t>Les </a:t>
            </a:r>
            <a:r>
              <a:rPr lang="fr-FR" sz="1400" dirty="0">
                <a:latin typeface="Calibri" panose="020F0502020204030204" pitchFamily="34" charset="0"/>
                <a:cs typeface="Calibri" panose="020F0502020204030204" pitchFamily="34" charset="0"/>
              </a:rPr>
              <a:t>pouvoirs de la parole </a:t>
            </a:r>
          </a:p>
          <a:p>
            <a:pPr>
              <a:buFont typeface="Wingdings" panose="05000000000000000000" pitchFamily="2" charset="2"/>
              <a:buChar char="§"/>
            </a:pPr>
            <a:r>
              <a:rPr lang="fr-FR" sz="1400" dirty="0" smtClean="0">
                <a:latin typeface="Calibri" panose="020F0502020204030204" pitchFamily="34" charset="0"/>
                <a:cs typeface="Calibri" panose="020F0502020204030204" pitchFamily="34" charset="0"/>
              </a:rPr>
              <a:t>Les </a:t>
            </a:r>
            <a:r>
              <a:rPr lang="fr-FR" sz="1400" dirty="0">
                <a:latin typeface="Calibri" panose="020F0502020204030204" pitchFamily="34" charset="0"/>
                <a:cs typeface="Calibri" panose="020F0502020204030204" pitchFamily="34" charset="0"/>
              </a:rPr>
              <a:t>représentations du monde</a:t>
            </a:r>
          </a:p>
          <a:p>
            <a:pPr>
              <a:buFont typeface="Wingdings" panose="05000000000000000000" pitchFamily="2" charset="2"/>
              <a:buChar char="§"/>
            </a:pPr>
            <a:r>
              <a:rPr lang="fr-FR" sz="1400" dirty="0" smtClean="0">
                <a:latin typeface="Calibri" panose="020F0502020204030204" pitchFamily="34" charset="0"/>
                <a:cs typeface="Calibri" panose="020F0502020204030204" pitchFamily="34" charset="0"/>
              </a:rPr>
              <a:t>La </a:t>
            </a:r>
            <a:r>
              <a:rPr lang="fr-FR" sz="1400" dirty="0">
                <a:latin typeface="Calibri" panose="020F0502020204030204" pitchFamily="34" charset="0"/>
                <a:cs typeface="Calibri" panose="020F0502020204030204" pitchFamily="34" charset="0"/>
              </a:rPr>
              <a:t>recherche de </a:t>
            </a:r>
            <a:r>
              <a:rPr lang="fr-FR" sz="1400" dirty="0" smtClean="0">
                <a:latin typeface="Calibri" panose="020F0502020204030204" pitchFamily="34" charset="0"/>
                <a:cs typeface="Calibri" panose="020F0502020204030204" pitchFamily="34" charset="0"/>
              </a:rPr>
              <a:t>soi</a:t>
            </a:r>
            <a:endParaRPr lang="fr-FR" sz="1400" dirty="0">
              <a:latin typeface="Calibri" panose="020F0502020204030204" pitchFamily="34" charset="0"/>
              <a:cs typeface="Calibri" panose="020F0502020204030204" pitchFamily="34" charset="0"/>
            </a:endParaRPr>
          </a:p>
          <a:p>
            <a:pPr>
              <a:buFont typeface="Wingdings" panose="05000000000000000000" pitchFamily="2" charset="2"/>
              <a:buChar char="§"/>
            </a:pPr>
            <a:r>
              <a:rPr lang="fr-FR" sz="1400" dirty="0" smtClean="0">
                <a:latin typeface="Calibri" panose="020F0502020204030204" pitchFamily="34" charset="0"/>
                <a:cs typeface="Calibri" panose="020F0502020204030204" pitchFamily="34" charset="0"/>
              </a:rPr>
              <a:t>L’humanité </a:t>
            </a:r>
            <a:r>
              <a:rPr lang="fr-FR" sz="1400" dirty="0">
                <a:latin typeface="Calibri" panose="020F0502020204030204" pitchFamily="34" charset="0"/>
                <a:cs typeface="Calibri" panose="020F0502020204030204" pitchFamily="34" charset="0"/>
              </a:rPr>
              <a:t>en </a:t>
            </a:r>
            <a:r>
              <a:rPr lang="fr-FR" sz="1400" dirty="0" smtClean="0">
                <a:latin typeface="Calibri" panose="020F0502020204030204" pitchFamily="34" charset="0"/>
                <a:cs typeface="Calibri" panose="020F0502020204030204" pitchFamily="34" charset="0"/>
              </a:rPr>
              <a:t>question</a:t>
            </a:r>
            <a:endParaRPr lang="fr-FR" sz="1400" dirty="0">
              <a:latin typeface="Calibri" panose="020F0502020204030204" pitchFamily="34" charset="0"/>
              <a:cs typeface="Calibri" panose="020F0502020204030204" pitchFamily="34" charset="0"/>
            </a:endParaRPr>
          </a:p>
          <a:p>
            <a:pPr marL="0" indent="0">
              <a:buNone/>
            </a:pPr>
            <a:r>
              <a:rPr lang="fr-FR" sz="1400" dirty="0">
                <a:latin typeface="Calibri" panose="020F0502020204030204" pitchFamily="34" charset="0"/>
                <a:cs typeface="Calibri" panose="020F0502020204030204" pitchFamily="34" charset="0"/>
              </a:rPr>
              <a:t>PRATIQUES PÉDAGOGIQUES </a:t>
            </a:r>
          </a:p>
          <a:p>
            <a:pPr marL="0" indent="0">
              <a:buNone/>
            </a:pPr>
            <a:r>
              <a:rPr lang="fr-FR" sz="1400" dirty="0">
                <a:latin typeface="Calibri" panose="020F0502020204030204" pitchFamily="34" charset="0"/>
                <a:cs typeface="Calibri" panose="020F0502020204030204" pitchFamily="34" charset="0"/>
              </a:rPr>
              <a:t>USAGES ET EXPÉRIMENTATIONS</a:t>
            </a:r>
          </a:p>
          <a:p>
            <a:pPr marL="0" indent="0">
              <a:buNone/>
            </a:pPr>
            <a:r>
              <a:rPr lang="fr-FR" sz="1400" dirty="0">
                <a:latin typeface="Calibri" panose="020F0502020204030204" pitchFamily="34" charset="0"/>
                <a:cs typeface="Calibri" panose="020F0502020204030204" pitchFamily="34" charset="0"/>
              </a:rPr>
              <a:t>L’académie de Besançon propose </a:t>
            </a:r>
            <a:r>
              <a:rPr lang="fr-FR" sz="1400" b="1" dirty="0">
                <a:latin typeface="Calibri" panose="020F0502020204030204" pitchFamily="34" charset="0"/>
                <a:cs typeface="Calibri" panose="020F0502020204030204" pitchFamily="34" charset="0"/>
              </a:rPr>
              <a:t>une typologie des coopérations entre professeur </a:t>
            </a:r>
            <a:r>
              <a:rPr lang="fr-FR" sz="1400" b="1" dirty="0" smtClean="0">
                <a:latin typeface="Calibri" panose="020F0502020204030204" pitchFamily="34" charset="0"/>
                <a:cs typeface="Calibri" panose="020F0502020204030204" pitchFamily="34" charset="0"/>
              </a:rPr>
              <a:t>de Philosophie </a:t>
            </a:r>
            <a:r>
              <a:rPr lang="fr-FR" sz="1400" b="1" dirty="0">
                <a:latin typeface="Calibri" panose="020F0502020204030204" pitchFamily="34" charset="0"/>
                <a:cs typeface="Calibri" panose="020F0502020204030204" pitchFamily="34" charset="0"/>
              </a:rPr>
              <a:t>et de Lettres</a:t>
            </a:r>
            <a:r>
              <a:rPr lang="fr-FR" sz="1400" dirty="0">
                <a:latin typeface="Calibri" panose="020F0502020204030204" pitchFamily="34" charset="0"/>
                <a:cs typeface="Calibri" panose="020F0502020204030204" pitchFamily="34" charset="0"/>
              </a:rPr>
              <a:t> : sous la forme d’une thématique commune associée soit à un </a:t>
            </a:r>
            <a:r>
              <a:rPr lang="fr-FR" sz="1400" dirty="0" smtClean="0">
                <a:latin typeface="Calibri" panose="020F0502020204030204" pitchFamily="34" charset="0"/>
                <a:cs typeface="Calibri" panose="020F0502020204030204" pitchFamily="34" charset="0"/>
              </a:rPr>
              <a:t>corpus commun</a:t>
            </a:r>
            <a:r>
              <a:rPr lang="fr-FR" sz="1400" dirty="0">
                <a:latin typeface="Calibri" panose="020F0502020204030204" pitchFamily="34" charset="0"/>
                <a:cs typeface="Calibri" panose="020F0502020204030204" pitchFamily="34" charset="0"/>
              </a:rPr>
              <a:t>, soit à des corpus différents mais complémentaires ; sous celle de pratiques </a:t>
            </a:r>
            <a:r>
              <a:rPr lang="fr-FR" sz="1400" dirty="0" smtClean="0">
                <a:latin typeface="Calibri" panose="020F0502020204030204" pitchFamily="34" charset="0"/>
                <a:cs typeface="Calibri" panose="020F0502020204030204" pitchFamily="34" charset="0"/>
              </a:rPr>
              <a:t>orales pouvant donner lieu à des travaux partagés ou de lecture et d’étude suivie d’une œuvre ; sous celle enfin d’exercices d’interprétation et de réflexion préparant à l’épreuve finale.</a:t>
            </a:r>
          </a:p>
          <a:p>
            <a:endParaRPr lang="fr-FR" sz="1100" dirty="0">
              <a:latin typeface="Calibri" panose="020F0502020204030204" pitchFamily="34" charset="0"/>
              <a:cs typeface="Calibri" panose="020F0502020204030204" pitchFamily="34" charset="0"/>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2629258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01784" y="3483428"/>
            <a:ext cx="8594732" cy="1320800"/>
          </a:xfrm>
        </p:spPr>
        <p:txBody>
          <a:bodyPr/>
          <a:lstStyle/>
          <a:p>
            <a:r>
              <a:rPr lang="fr-FR" u="sng" dirty="0">
                <a:latin typeface="Calibri" panose="020F0502020204030204" pitchFamily="34" charset="0"/>
                <a:cs typeface="Calibri" panose="020F0502020204030204" pitchFamily="34" charset="0"/>
              </a:rPr>
              <a:t>HLP </a:t>
            </a:r>
            <a:r>
              <a:rPr lang="fr-FR" u="sng" dirty="0" smtClean="0">
                <a:latin typeface="Calibri" panose="020F0502020204030204" pitchFamily="34" charset="0"/>
                <a:cs typeface="Calibri" panose="020F0502020204030204" pitchFamily="34" charset="0"/>
              </a:rPr>
              <a:t>identité et singularité de cette spécialité</a:t>
            </a:r>
            <a:endParaRPr lang="fr-FR" dirty="0">
              <a:latin typeface="Calibri" panose="020F0502020204030204" pitchFamily="34" charset="0"/>
              <a:cs typeface="Calibri" panose="020F0502020204030204" pitchFamily="34" charset="0"/>
            </a:endParaRP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685873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011680" y="486517"/>
            <a:ext cx="7680961" cy="1611086"/>
          </a:xfrm>
        </p:spPr>
        <p:txBody>
          <a:bodyPr>
            <a:noAutofit/>
          </a:bodyPr>
          <a:lstStyle/>
          <a:p>
            <a:pPr algn="ctr"/>
            <a:r>
              <a:rPr lang="fr-FR" sz="3200" dirty="0">
                <a:latin typeface="Calibri" panose="020F0502020204030204" pitchFamily="34" charset="0"/>
                <a:cs typeface="Calibri" panose="020F0502020204030204" pitchFamily="34" charset="0"/>
              </a:rPr>
              <a:t>Guide de l’évaluation des apprentissages et des acquis des élèves </a:t>
            </a:r>
            <a:r>
              <a:rPr lang="fr-FR" sz="1600" dirty="0">
                <a:latin typeface="Calibri" panose="020F0502020204030204" pitchFamily="34" charset="0"/>
                <a:cs typeface="Calibri" panose="020F0502020204030204" pitchFamily="34" charset="0"/>
              </a:rPr>
              <a:t>au lycée général et technologique</a:t>
            </a:r>
            <a:r>
              <a:rPr lang="fr-FR" sz="1600" dirty="0" smtClean="0">
                <a:latin typeface="Calibri" panose="020F0502020204030204" pitchFamily="34" charset="0"/>
                <a:cs typeface="Calibri" panose="020F0502020204030204" pitchFamily="34" charset="0"/>
              </a:rPr>
              <a:t/>
            </a:r>
            <a:br>
              <a:rPr lang="fr-FR" sz="1600" dirty="0" smtClean="0">
                <a:latin typeface="Calibri" panose="020F0502020204030204" pitchFamily="34" charset="0"/>
                <a:cs typeface="Calibri" panose="020F0502020204030204" pitchFamily="34" charset="0"/>
              </a:rPr>
            </a:br>
            <a:r>
              <a:rPr lang="fr-FR" sz="1600" dirty="0" smtClean="0">
                <a:latin typeface="Calibri" panose="020F0502020204030204" pitchFamily="34" charset="0"/>
                <a:cs typeface="Calibri" panose="020F0502020204030204" pitchFamily="34" charset="0"/>
              </a:rPr>
              <a:t>novembre 2023</a:t>
            </a:r>
            <a:r>
              <a:rPr lang="fr-FR" sz="3200" dirty="0">
                <a:latin typeface="Calibri" panose="020F0502020204030204" pitchFamily="34" charset="0"/>
                <a:cs typeface="Calibri" panose="020F0502020204030204" pitchFamily="34" charset="0"/>
              </a:rPr>
              <a:t/>
            </a:r>
            <a:br>
              <a:rPr lang="fr-FR" sz="3200" dirty="0">
                <a:latin typeface="Calibri" panose="020F0502020204030204" pitchFamily="34" charset="0"/>
                <a:cs typeface="Calibri" panose="020F0502020204030204" pitchFamily="34" charset="0"/>
              </a:rPr>
            </a:br>
            <a:r>
              <a:rPr lang="fr-FR" sz="2400" dirty="0" smtClean="0">
                <a:latin typeface="Calibri" panose="020F0502020204030204" pitchFamily="34" charset="0"/>
                <a:cs typeface="Calibri" panose="020F0502020204030204" pitchFamily="34" charset="0"/>
                <a:hlinkClick r:id="rId2"/>
              </a:rPr>
              <a:t>https://eduscol.education.fr/document/5470/download</a:t>
            </a:r>
            <a:endParaRPr lang="fr-FR" sz="2400" dirty="0">
              <a:latin typeface="Calibri" panose="020F0502020204030204" pitchFamily="34" charset="0"/>
              <a:cs typeface="Calibri" panose="020F0502020204030204" pitchFamily="34" charset="0"/>
            </a:endParaRPr>
          </a:p>
        </p:txBody>
      </p:sp>
      <p:sp>
        <p:nvSpPr>
          <p:cNvPr id="5" name="Espace réservé du contenu 4"/>
          <p:cNvSpPr>
            <a:spLocks noGrp="1"/>
          </p:cNvSpPr>
          <p:nvPr>
            <p:ph idx="1"/>
          </p:nvPr>
        </p:nvSpPr>
        <p:spPr>
          <a:xfrm>
            <a:off x="677333" y="2795451"/>
            <a:ext cx="8596668" cy="3729237"/>
          </a:xfrm>
        </p:spPr>
        <p:txBody>
          <a:bodyPr>
            <a:noAutofit/>
          </a:bodyPr>
          <a:lstStyle/>
          <a:p>
            <a:r>
              <a:rPr lang="fr-FR" sz="1400" dirty="0" smtClean="0">
                <a:latin typeface="Calibri" panose="020F0502020204030204" pitchFamily="34" charset="0"/>
                <a:cs typeface="Calibri" panose="020F0502020204030204" pitchFamily="34" charset="0"/>
              </a:rPr>
              <a:t>« </a:t>
            </a:r>
            <a:r>
              <a:rPr lang="fr-FR" sz="2000" dirty="0" smtClean="0">
                <a:latin typeface="Calibri" panose="020F0502020204030204" pitchFamily="34" charset="0"/>
                <a:cs typeface="Calibri" panose="020F0502020204030204" pitchFamily="34" charset="0"/>
              </a:rPr>
              <a:t>Une </a:t>
            </a:r>
            <a:r>
              <a:rPr lang="fr-FR" sz="2000" dirty="0">
                <a:latin typeface="Calibri" panose="020F0502020204030204" pitchFamily="34" charset="0"/>
                <a:cs typeface="Calibri" panose="020F0502020204030204" pitchFamily="34" charset="0"/>
              </a:rPr>
              <a:t>réflexion partagée sur l’évaluation dans l’équipe de la spécialité, </a:t>
            </a:r>
            <a:r>
              <a:rPr lang="fr-FR" sz="2000" b="1" dirty="0">
                <a:latin typeface="Calibri" panose="020F0502020204030204" pitchFamily="34" charset="0"/>
                <a:cs typeface="Calibri" panose="020F0502020204030204" pitchFamily="34" charset="0"/>
              </a:rPr>
              <a:t>fondée sur </a:t>
            </a:r>
            <a:r>
              <a:rPr lang="fr-FR" sz="2000" b="1" dirty="0" smtClean="0">
                <a:latin typeface="Calibri" panose="020F0502020204030204" pitchFamily="34" charset="0"/>
                <a:cs typeface="Calibri" panose="020F0502020204030204" pitchFamily="34" charset="0"/>
              </a:rPr>
              <a:t>une  coopération </a:t>
            </a:r>
            <a:r>
              <a:rPr lang="fr-FR" sz="2000" b="1" dirty="0">
                <a:latin typeface="Calibri" panose="020F0502020204030204" pitchFamily="34" charset="0"/>
                <a:cs typeface="Calibri" panose="020F0502020204030204" pitchFamily="34" charset="0"/>
              </a:rPr>
              <a:t>réelle entre les deux disciplines Lettres et Philosophie, </a:t>
            </a:r>
            <a:r>
              <a:rPr lang="fr-FR" sz="2000" dirty="0">
                <a:latin typeface="Calibri" panose="020F0502020204030204" pitchFamily="34" charset="0"/>
                <a:cs typeface="Calibri" panose="020F0502020204030204" pitchFamily="34" charset="0"/>
              </a:rPr>
              <a:t>qui clarifie pour tous </a:t>
            </a:r>
            <a:r>
              <a:rPr lang="fr-FR" sz="2000" dirty="0" smtClean="0">
                <a:latin typeface="Calibri" panose="020F0502020204030204" pitchFamily="34" charset="0"/>
                <a:cs typeface="Calibri" panose="020F0502020204030204" pitchFamily="34" charset="0"/>
              </a:rPr>
              <a:t>les  élèves </a:t>
            </a:r>
            <a:r>
              <a:rPr lang="fr-FR" sz="2000" dirty="0">
                <a:latin typeface="Calibri" panose="020F0502020204030204" pitchFamily="34" charset="0"/>
                <a:cs typeface="Calibri" panose="020F0502020204030204" pitchFamily="34" charset="0"/>
              </a:rPr>
              <a:t>les attendus de l’enseignement et le lien avec les notes attribuées. </a:t>
            </a:r>
            <a:r>
              <a:rPr lang="fr-FR" sz="2000" b="1" dirty="0">
                <a:latin typeface="Calibri" panose="020F0502020204030204" pitchFamily="34" charset="0"/>
                <a:cs typeface="Calibri" panose="020F0502020204030204" pitchFamily="34" charset="0"/>
              </a:rPr>
              <a:t>La conception </a:t>
            </a:r>
            <a:r>
              <a:rPr lang="fr-FR" sz="2000" b="1" dirty="0" smtClean="0">
                <a:latin typeface="Calibri" panose="020F0502020204030204" pitchFamily="34" charset="0"/>
                <a:cs typeface="Calibri" panose="020F0502020204030204" pitchFamily="34" charset="0"/>
              </a:rPr>
              <a:t>des sujets</a:t>
            </a:r>
            <a:r>
              <a:rPr lang="fr-FR" sz="2000" b="1" dirty="0">
                <a:latin typeface="Calibri" panose="020F0502020204030204" pitchFamily="34" charset="0"/>
                <a:cs typeface="Calibri" panose="020F0502020204030204" pitchFamily="34" charset="0"/>
              </a:rPr>
              <a:t>, la correction des copies ainsi que la reprise des exercices sont des occasions pour </a:t>
            </a:r>
            <a:r>
              <a:rPr lang="fr-FR" sz="2000" b="1" dirty="0" smtClean="0">
                <a:latin typeface="Calibri" panose="020F0502020204030204" pitchFamily="34" charset="0"/>
                <a:cs typeface="Calibri" panose="020F0502020204030204" pitchFamily="34" charset="0"/>
              </a:rPr>
              <a:t>faire vivre </a:t>
            </a:r>
            <a:r>
              <a:rPr lang="fr-FR" sz="2000" b="1" dirty="0">
                <a:latin typeface="Calibri" panose="020F0502020204030204" pitchFamily="34" charset="0"/>
                <a:cs typeface="Calibri" panose="020F0502020204030204" pitchFamily="34" charset="0"/>
              </a:rPr>
              <a:t>cette coopération des disciplines </a:t>
            </a:r>
            <a:r>
              <a:rPr lang="fr-FR" sz="2000" dirty="0" smtClean="0">
                <a:latin typeface="Calibri" panose="020F0502020204030204" pitchFamily="34" charset="0"/>
                <a:cs typeface="Calibri" panose="020F0502020204030204" pitchFamily="34" charset="0"/>
              </a:rPr>
              <a:t>et</a:t>
            </a:r>
            <a:r>
              <a:rPr lang="fr-FR" sz="2000" b="1" dirty="0" smtClean="0">
                <a:latin typeface="Calibri" panose="020F0502020204030204" pitchFamily="34" charset="0"/>
                <a:cs typeface="Calibri" panose="020F0502020204030204" pitchFamily="34" charset="0"/>
              </a:rPr>
              <a:t> </a:t>
            </a:r>
            <a:r>
              <a:rPr lang="fr-FR" sz="2000" b="1" dirty="0">
                <a:latin typeface="Calibri" panose="020F0502020204030204" pitchFamily="34" charset="0"/>
                <a:cs typeface="Calibri" panose="020F0502020204030204" pitchFamily="34" charset="0"/>
              </a:rPr>
              <a:t>proposer aux élèves des reprises conjointes</a:t>
            </a:r>
            <a:r>
              <a:rPr lang="fr-FR" sz="2000" dirty="0">
                <a:latin typeface="Calibri" panose="020F0502020204030204" pitchFamily="34" charset="0"/>
                <a:cs typeface="Calibri" panose="020F0502020204030204" pitchFamily="34" charset="0"/>
              </a:rPr>
              <a:t>. </a:t>
            </a:r>
            <a:r>
              <a:rPr lang="fr-FR" sz="2000" dirty="0" smtClean="0">
                <a:latin typeface="Calibri" panose="020F0502020204030204" pitchFamily="34" charset="0"/>
                <a:cs typeface="Calibri" panose="020F0502020204030204" pitchFamily="34" charset="0"/>
              </a:rPr>
              <a:t>Des écarts </a:t>
            </a:r>
            <a:r>
              <a:rPr lang="fr-FR" sz="2000" dirty="0">
                <a:latin typeface="Calibri" panose="020F0502020204030204" pitchFamily="34" charset="0"/>
                <a:cs typeface="Calibri" panose="020F0502020204030204" pitchFamily="34" charset="0"/>
              </a:rPr>
              <a:t>entre les résultats dans les deux disciplines ne sont pas à exclure, puisque les </a:t>
            </a:r>
            <a:r>
              <a:rPr lang="fr-FR" sz="2000" dirty="0" smtClean="0">
                <a:latin typeface="Calibri" panose="020F0502020204030204" pitchFamily="34" charset="0"/>
                <a:cs typeface="Calibri" panose="020F0502020204030204" pitchFamily="34" charset="0"/>
              </a:rPr>
              <a:t>élèves peuvent </a:t>
            </a:r>
            <a:r>
              <a:rPr lang="fr-FR" sz="2000" dirty="0">
                <a:latin typeface="Calibri" panose="020F0502020204030204" pitchFamily="34" charset="0"/>
                <a:cs typeface="Calibri" panose="020F0502020204030204" pitchFamily="34" charset="0"/>
              </a:rPr>
              <a:t>témoigner de compétences plus ou moins abouties dans l’une ou l’autre </a:t>
            </a:r>
            <a:r>
              <a:rPr lang="fr-FR" sz="2000" dirty="0" smtClean="0">
                <a:latin typeface="Calibri" panose="020F0502020204030204" pitchFamily="34" charset="0"/>
                <a:cs typeface="Calibri" panose="020F0502020204030204" pitchFamily="34" charset="0"/>
              </a:rPr>
              <a:t>des disciplines</a:t>
            </a:r>
            <a:r>
              <a:rPr lang="fr-FR" sz="2000" dirty="0">
                <a:latin typeface="Calibri" panose="020F0502020204030204" pitchFamily="34" charset="0"/>
                <a:cs typeface="Calibri" panose="020F0502020204030204" pitchFamily="34" charset="0"/>
              </a:rPr>
              <a:t>. Ces écarts sont cependant toujours à interroger, et ne doivent pas être induits </a:t>
            </a:r>
            <a:r>
              <a:rPr lang="fr-FR" sz="2000" dirty="0" smtClean="0">
                <a:latin typeface="Calibri" panose="020F0502020204030204" pitchFamily="34" charset="0"/>
                <a:cs typeface="Calibri" panose="020F0502020204030204" pitchFamily="34" charset="0"/>
              </a:rPr>
              <a:t>par des </a:t>
            </a:r>
            <a:r>
              <a:rPr lang="fr-FR" sz="2000" dirty="0">
                <a:latin typeface="Calibri" panose="020F0502020204030204" pitchFamily="34" charset="0"/>
                <a:cs typeface="Calibri" panose="020F0502020204030204" pitchFamily="34" charset="0"/>
              </a:rPr>
              <a:t>échelles d’évaluation et de notation par trop hétérogènes</a:t>
            </a:r>
            <a:r>
              <a:rPr lang="fr-FR" sz="2000" dirty="0" smtClean="0">
                <a:latin typeface="Calibri" panose="020F0502020204030204" pitchFamily="34" charset="0"/>
                <a:cs typeface="Calibri" panose="020F0502020204030204" pitchFamily="34" charset="0"/>
              </a:rPr>
              <a:t>. »</a:t>
            </a:r>
            <a:endParaRPr lang="fr-FR" sz="2000" dirty="0">
              <a:latin typeface="Calibri" panose="020F0502020204030204" pitchFamily="34" charset="0"/>
              <a:cs typeface="Calibri" panose="020F0502020204030204" pitchFamily="34" charset="0"/>
            </a:endParaRPr>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3309131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007" y="2487023"/>
            <a:ext cx="9469946" cy="1701800"/>
          </a:xfrm>
        </p:spPr>
        <p:txBody>
          <a:bodyPr>
            <a:normAutofit/>
          </a:bodyPr>
          <a:lstStyle/>
          <a:p>
            <a:pPr algn="ctr"/>
            <a:r>
              <a:rPr lang="fr-FR" sz="2800" b="1" dirty="0" smtClean="0">
                <a:latin typeface="Calibri" panose="020F0502020204030204" pitchFamily="34" charset="0"/>
                <a:cs typeface="Calibri" panose="020F0502020204030204" pitchFamily="34" charset="0"/>
              </a:rPr>
              <a:t>Qu’en est-il du compagnonnage Littérature-Philosophie ? </a:t>
            </a:r>
            <a:endParaRPr lang="fr-FR" sz="2800" b="1" dirty="0">
              <a:latin typeface="Calibri" panose="020F0502020204030204" pitchFamily="34" charset="0"/>
              <a:cs typeface="Calibri" panose="020F0502020204030204" pitchFamily="34" charset="0"/>
            </a:endParaRPr>
          </a:p>
        </p:txBody>
      </p:sp>
      <p:sp>
        <p:nvSpPr>
          <p:cNvPr id="3" name="Espace réservé du texte 2"/>
          <p:cNvSpPr>
            <a:spLocks noGrp="1"/>
          </p:cNvSpPr>
          <p:nvPr>
            <p:ph type="body" idx="1"/>
          </p:nvPr>
        </p:nvSpPr>
        <p:spPr>
          <a:xfrm>
            <a:off x="977781" y="4188823"/>
            <a:ext cx="8596668" cy="1570962"/>
          </a:xfrm>
        </p:spPr>
        <p:txBody>
          <a:bodyPr>
            <a:normAutofit lnSpcReduction="10000"/>
          </a:bodyPr>
          <a:lstStyle/>
          <a:p>
            <a:pPr marL="285750" indent="-285750">
              <a:buFontTx/>
              <a:buChar char="-"/>
            </a:pPr>
            <a:r>
              <a:rPr lang="fr-FR" sz="2000" dirty="0" smtClean="0">
                <a:latin typeface="Calibri" panose="020F0502020204030204" pitchFamily="34" charset="0"/>
                <a:cs typeface="Calibri" panose="020F0502020204030204" pitchFamily="34" charset="0"/>
              </a:rPr>
              <a:t>Le tour des équipes HLP : observations croisées</a:t>
            </a:r>
          </a:p>
          <a:p>
            <a:pPr marL="285750" indent="-285750">
              <a:buFontTx/>
              <a:buChar char="-"/>
            </a:pPr>
            <a:r>
              <a:rPr lang="fr-FR" sz="2000" dirty="0" smtClean="0">
                <a:latin typeface="Calibri" panose="020F0502020204030204" pitchFamily="34" charset="0"/>
                <a:cs typeface="Calibri" panose="020F0502020204030204" pitchFamily="34" charset="0"/>
              </a:rPr>
              <a:t>L’épreuve d’examen</a:t>
            </a:r>
          </a:p>
          <a:p>
            <a:pPr marL="285750" indent="-285750">
              <a:buFontTx/>
              <a:buChar char="-"/>
            </a:pPr>
            <a:r>
              <a:rPr lang="fr-FR" sz="2000" dirty="0" smtClean="0">
                <a:latin typeface="Calibri" panose="020F0502020204030204" pitchFamily="34" charset="0"/>
                <a:cs typeface="Calibri" panose="020F0502020204030204" pitchFamily="34" charset="0"/>
              </a:rPr>
              <a:t>L’enseignement des Humanités</a:t>
            </a:r>
          </a:p>
          <a:p>
            <a:pPr marL="285750" indent="-285750">
              <a:buFontTx/>
              <a:buChar char="-"/>
            </a:pPr>
            <a:r>
              <a:rPr lang="fr-FR" sz="2000" dirty="0" smtClean="0">
                <a:latin typeface="Calibri" panose="020F0502020204030204" pitchFamily="34" charset="0"/>
                <a:cs typeface="Calibri" panose="020F0502020204030204" pitchFamily="34" charset="0"/>
              </a:rPr>
              <a:t>Les pratiques au long des deux années : exemples</a:t>
            </a:r>
            <a:endParaRPr lang="fr-FR" sz="2000" dirty="0">
              <a:latin typeface="Calibri" panose="020F0502020204030204" pitchFamily="34" charset="0"/>
              <a:cs typeface="Calibri" panose="020F0502020204030204" pitchFamily="34"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470933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34536" y="2970349"/>
            <a:ext cx="8596668" cy="1701800"/>
          </a:xfrm>
        </p:spPr>
        <p:txBody>
          <a:bodyPr>
            <a:normAutofit fontScale="90000"/>
          </a:bodyPr>
          <a:lstStyle/>
          <a:p>
            <a:pPr algn="ctr"/>
            <a:r>
              <a:rPr lang="fr-FR" sz="4400" dirty="0" smtClean="0">
                <a:latin typeface="Calibri" panose="020F0502020204030204" pitchFamily="34" charset="0"/>
                <a:cs typeface="Calibri" panose="020F0502020204030204" pitchFamily="34" charset="0"/>
              </a:rPr>
              <a:t>Compagnonnage Littérature-Philosophie </a:t>
            </a:r>
            <a:br>
              <a:rPr lang="fr-FR" sz="4400" dirty="0" smtClean="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Le tour des équipes HLP</a:t>
            </a:r>
            <a:endParaRPr lang="fr-FR" sz="4400" dirty="0">
              <a:latin typeface="Calibri" panose="020F0502020204030204" pitchFamily="34" charset="0"/>
              <a:cs typeface="Calibri" panose="020F0502020204030204" pitchFamily="34"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3139656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40442" y="726004"/>
            <a:ext cx="7249885" cy="1364705"/>
          </a:xfrm>
        </p:spPr>
        <p:txBody>
          <a:bodyPr>
            <a:normAutofit fontScale="90000"/>
          </a:bodyPr>
          <a:lstStyle/>
          <a:p>
            <a:pPr lvl="0" algn="ctr"/>
            <a:r>
              <a:rPr lang="fr-FR" sz="3600" dirty="0">
                <a:latin typeface="Calibri" panose="020F0502020204030204" pitchFamily="34" charset="0"/>
                <a:cs typeface="Calibri" panose="020F0502020204030204" pitchFamily="34" charset="0"/>
              </a:rPr>
              <a:t>Tour des équipes HLP </a:t>
            </a:r>
            <a:r>
              <a:rPr lang="fr-FR" sz="3600" dirty="0" smtClean="0">
                <a:latin typeface="Calibri" panose="020F0502020204030204" pitchFamily="34" charset="0"/>
                <a:cs typeface="Calibri" panose="020F0502020204030204" pitchFamily="34" charset="0"/>
              </a:rPr>
              <a:t>20232</a:t>
            </a:r>
            <a:r>
              <a:rPr lang="fr-FR" sz="3600" dirty="0">
                <a:latin typeface="Calibri" panose="020F0502020204030204" pitchFamily="34" charset="0"/>
                <a:cs typeface="Calibri" panose="020F0502020204030204" pitchFamily="34" charset="0"/>
              </a:rPr>
              <a:t/>
            </a:r>
            <a:br>
              <a:rPr lang="fr-FR" sz="3600" dirty="0">
                <a:latin typeface="Calibri" panose="020F0502020204030204" pitchFamily="34" charset="0"/>
                <a:cs typeface="Calibri" panose="020F0502020204030204" pitchFamily="34" charset="0"/>
              </a:rPr>
            </a:br>
            <a:r>
              <a:rPr lang="fr-FR" sz="3600" dirty="0">
                <a:latin typeface="Calibri" panose="020F0502020204030204" pitchFamily="34" charset="0"/>
                <a:cs typeface="Calibri" panose="020F0502020204030204" pitchFamily="34" charset="0"/>
              </a:rPr>
              <a:t>Synthèse des </a:t>
            </a:r>
            <a:r>
              <a:rPr lang="fr-FR" sz="3600" b="1" dirty="0" smtClean="0">
                <a:latin typeface="Calibri" panose="020F0502020204030204" pitchFamily="34" charset="0"/>
                <a:cs typeface="Calibri" panose="020F0502020204030204" pitchFamily="34" charset="0"/>
              </a:rPr>
              <a:t>observés</a:t>
            </a:r>
            <a:r>
              <a:rPr lang="fr-FR" sz="3600" dirty="0">
                <a:latin typeface="Calibri" panose="020F0502020204030204" pitchFamily="34" charset="0"/>
                <a:cs typeface="Calibri" panose="020F0502020204030204" pitchFamily="34" charset="0"/>
              </a:rPr>
              <a:t>. </a:t>
            </a:r>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endParaRPr lang="fr-FR" dirty="0">
              <a:latin typeface="Calibri" panose="020F0502020204030204" pitchFamily="34" charset="0"/>
              <a:cs typeface="Calibri" panose="020F0502020204030204" pitchFamily="34" charset="0"/>
            </a:endParaRPr>
          </a:p>
        </p:txBody>
      </p:sp>
      <p:sp>
        <p:nvSpPr>
          <p:cNvPr id="3" name="Espace réservé du texte 2"/>
          <p:cNvSpPr>
            <a:spLocks noGrp="1"/>
          </p:cNvSpPr>
          <p:nvPr>
            <p:ph type="body" idx="1"/>
          </p:nvPr>
        </p:nvSpPr>
        <p:spPr>
          <a:xfrm>
            <a:off x="677335" y="2430344"/>
            <a:ext cx="8596668" cy="3950653"/>
          </a:xfrm>
        </p:spPr>
        <p:txBody>
          <a:bodyPr>
            <a:normAutofit lnSpcReduction="10000"/>
          </a:bodyPr>
          <a:lstStyle/>
          <a:p>
            <a:r>
              <a:rPr lang="fr-FR" dirty="0">
                <a:latin typeface="Calibri" panose="020F0502020204030204" pitchFamily="34" charset="0"/>
                <a:cs typeface="Calibri" panose="020F0502020204030204" pitchFamily="34" charset="0"/>
              </a:rPr>
              <a:t>Nous avons </a:t>
            </a:r>
            <a:r>
              <a:rPr lang="fr-FR" dirty="0" smtClean="0">
                <a:latin typeface="Calibri" panose="020F0502020204030204" pitchFamily="34" charset="0"/>
                <a:cs typeface="Calibri" panose="020F0502020204030204" pitchFamily="34" charset="0"/>
              </a:rPr>
              <a:t>vu =</a:t>
            </a:r>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Des analyses </a:t>
            </a:r>
            <a:r>
              <a:rPr lang="fr-FR" dirty="0">
                <a:latin typeface="Calibri" panose="020F0502020204030204" pitchFamily="34" charset="0"/>
                <a:cs typeface="Calibri" panose="020F0502020204030204" pitchFamily="34" charset="0"/>
              </a:rPr>
              <a:t>de textes (l’art de la parole, discours de Hugo et de Badinter ; Platon, </a:t>
            </a:r>
            <a:r>
              <a:rPr lang="fr-FR" i="1" dirty="0">
                <a:latin typeface="Calibri" panose="020F0502020204030204" pitchFamily="34" charset="0"/>
                <a:cs typeface="Calibri" panose="020F0502020204030204" pitchFamily="34" charset="0"/>
              </a:rPr>
              <a:t>Gorgias </a:t>
            </a:r>
            <a:r>
              <a:rPr lang="fr-FR" dirty="0">
                <a:latin typeface="Calibri" panose="020F0502020204030204" pitchFamily="34" charset="0"/>
                <a:cs typeface="Calibri" panose="020F0502020204030204" pitchFamily="34" charset="0"/>
              </a:rPr>
              <a:t>; scène de </a:t>
            </a:r>
            <a:r>
              <a:rPr lang="fr-FR" i="1" dirty="0">
                <a:latin typeface="Calibri" panose="020F0502020204030204" pitchFamily="34" charset="0"/>
                <a:cs typeface="Calibri" panose="020F0502020204030204" pitchFamily="34" charset="0"/>
              </a:rPr>
              <a:t>Dom Juan</a:t>
            </a:r>
            <a:r>
              <a:rPr lang="fr-FR" dirty="0">
                <a:latin typeface="Calibri" panose="020F0502020204030204" pitchFamily="34" charset="0"/>
                <a:cs typeface="Calibri" panose="020F0502020204030204" pitchFamily="34" charset="0"/>
              </a:rPr>
              <a:t>), </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Du travail </a:t>
            </a:r>
            <a:r>
              <a:rPr lang="fr-FR" dirty="0">
                <a:latin typeface="Calibri" panose="020F0502020204030204" pitchFamily="34" charset="0"/>
                <a:cs typeface="Calibri" panose="020F0502020204030204" pitchFamily="34" charset="0"/>
              </a:rPr>
              <a:t>en groupe des élèves</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Une comparaison </a:t>
            </a:r>
            <a:r>
              <a:rPr lang="fr-FR" dirty="0">
                <a:latin typeface="Calibri" panose="020F0502020204030204" pitchFamily="34" charset="0"/>
                <a:cs typeface="Calibri" panose="020F0502020204030204" pitchFamily="34" charset="0"/>
              </a:rPr>
              <a:t>de textes littéraires et philosophiques sur un même thème</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Une réflexion </a:t>
            </a:r>
            <a:r>
              <a:rPr lang="fr-FR" dirty="0">
                <a:latin typeface="Calibri" panose="020F0502020204030204" pitchFamily="34" charset="0"/>
                <a:cs typeface="Calibri" panose="020F0502020204030204" pitchFamily="34" charset="0"/>
              </a:rPr>
              <a:t>sur la notion de culture</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Des diffusions </a:t>
            </a:r>
            <a:r>
              <a:rPr lang="fr-FR" dirty="0">
                <a:latin typeface="Calibri" panose="020F0502020204030204" pitchFamily="34" charset="0"/>
                <a:cs typeface="Calibri" panose="020F0502020204030204" pitchFamily="34" charset="0"/>
              </a:rPr>
              <a:t>d’extraits de </a:t>
            </a:r>
            <a:r>
              <a:rPr lang="fr-FR" dirty="0" smtClean="0">
                <a:latin typeface="Calibri" panose="020F0502020204030204" pitchFamily="34" charset="0"/>
                <a:cs typeface="Calibri" panose="020F0502020204030204" pitchFamily="34" charset="0"/>
              </a:rPr>
              <a:t>films avec </a:t>
            </a:r>
            <a:r>
              <a:rPr lang="fr-FR" dirty="0">
                <a:latin typeface="Calibri" panose="020F0502020204030204" pitchFamily="34" charset="0"/>
                <a:cs typeface="Calibri" panose="020F0502020204030204" pitchFamily="34" charset="0"/>
              </a:rPr>
              <a:t>retour réflexif</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Une analyse </a:t>
            </a:r>
            <a:r>
              <a:rPr lang="fr-FR" dirty="0">
                <a:latin typeface="Calibri" panose="020F0502020204030204" pitchFamily="34" charset="0"/>
                <a:cs typeface="Calibri" panose="020F0502020204030204" pitchFamily="34" charset="0"/>
              </a:rPr>
              <a:t>conceptuelle sur une notion philosophique</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Un débat </a:t>
            </a:r>
            <a:r>
              <a:rPr lang="fr-FR" dirty="0">
                <a:latin typeface="Calibri" panose="020F0502020204030204" pitchFamily="34" charset="0"/>
                <a:cs typeface="Calibri" panose="020F0502020204030204" pitchFamily="34" charset="0"/>
              </a:rPr>
              <a:t>à partir d’une </a:t>
            </a:r>
            <a:r>
              <a:rPr lang="fr-FR" dirty="0" smtClean="0">
                <a:latin typeface="Calibri" panose="020F0502020204030204" pitchFamily="34" charset="0"/>
                <a:cs typeface="Calibri" panose="020F0502020204030204" pitchFamily="34" charset="0"/>
              </a:rPr>
              <a:t>question</a:t>
            </a:r>
            <a:br>
              <a:rPr lang="fr-FR" dirty="0" smtClean="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De courts exposés sur des extraits d’œuvre </a:t>
            </a:r>
            <a:br>
              <a:rPr lang="fr-FR" dirty="0" smtClean="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Une remise de </a:t>
            </a:r>
            <a:r>
              <a:rPr lang="fr-FR" dirty="0" smtClean="0">
                <a:latin typeface="Calibri" panose="020F0502020204030204" pitchFamily="34" charset="0"/>
                <a:cs typeface="Calibri" panose="020F0502020204030204" pitchFamily="34" charset="0"/>
              </a:rPr>
              <a:t>devoir et une correction d’essai</a:t>
            </a:r>
            <a:endParaRPr lang="fr-FR" dirty="0" smtClean="0">
              <a:latin typeface="Calibri" panose="020F0502020204030204" pitchFamily="34" charset="0"/>
              <a:cs typeface="Calibri" panose="020F0502020204030204" pitchFamily="34" charset="0"/>
            </a:endParaRPr>
          </a:p>
          <a:p>
            <a:r>
              <a:rPr lang="fr-FR" dirty="0" smtClean="0">
                <a:latin typeface="Calibri" panose="020F0502020204030204" pitchFamily="34" charset="0"/>
                <a:cs typeface="Calibri" panose="020F0502020204030204" pitchFamily="34" charset="0"/>
              </a:rPr>
              <a:t>Des cahiers d’élèves : cahiers uniques pour </a:t>
            </a:r>
            <a:r>
              <a:rPr lang="fr-FR" dirty="0" err="1" smtClean="0">
                <a:latin typeface="Calibri" panose="020F0502020204030204" pitchFamily="34" charset="0"/>
                <a:cs typeface="Calibri" panose="020F0502020204030204" pitchFamily="34" charset="0"/>
              </a:rPr>
              <a:t>HLP</a:t>
            </a:r>
            <a:r>
              <a:rPr lang="fr-FR" dirty="0" smtClean="0">
                <a:latin typeface="Calibri" panose="020F0502020204030204" pitchFamily="34" charset="0"/>
                <a:cs typeface="Calibri" panose="020F0502020204030204" pitchFamily="34" charset="0"/>
              </a:rPr>
              <a:t> ou cahiers distincts par discipline</a:t>
            </a:r>
          </a:p>
          <a:p>
            <a:r>
              <a:rPr lang="fr-FR" dirty="0" smtClean="0">
                <a:latin typeface="Calibri" panose="020F0502020204030204" pitchFamily="34" charset="0"/>
                <a:cs typeface="Calibri" panose="020F0502020204030204" pitchFamily="34" charset="0"/>
              </a:rPr>
              <a:t>Nous avons entendu parler de réunions parents-professeurs en binômes HLP</a:t>
            </a:r>
            <a:br>
              <a:rPr lang="fr-FR" dirty="0" smtClean="0">
                <a:latin typeface="Calibri" panose="020F0502020204030204" pitchFamily="34" charset="0"/>
                <a:cs typeface="Calibri" panose="020F0502020204030204" pitchFamily="34" charset="0"/>
              </a:rPr>
            </a:br>
            <a:r>
              <a:rPr lang="fr-FR" b="1" u="sng" dirty="0" smtClean="0">
                <a:latin typeface="Calibri" panose="020F0502020204030204" pitchFamily="34" charset="0"/>
                <a:cs typeface="Calibri" panose="020F0502020204030204" pitchFamily="34" charset="0"/>
              </a:rPr>
              <a:t>Nous </a:t>
            </a:r>
            <a:r>
              <a:rPr lang="fr-FR" b="1" u="sng" dirty="0" smtClean="0">
                <a:latin typeface="Calibri" panose="020F0502020204030204" pitchFamily="34" charset="0"/>
                <a:cs typeface="Calibri" panose="020F0502020204030204" pitchFamily="34" charset="0"/>
              </a:rPr>
              <a:t>avons vu un seul exercice d’écriture </a:t>
            </a:r>
            <a:r>
              <a:rPr lang="fr-FR" b="1" u="sng" smtClean="0">
                <a:latin typeface="Calibri" panose="020F0502020204030204" pitchFamily="34" charset="0"/>
                <a:cs typeface="Calibri" panose="020F0502020204030204" pitchFamily="34" charset="0"/>
              </a:rPr>
              <a:t>en </a:t>
            </a:r>
            <a:r>
              <a:rPr lang="fr-FR" b="1" u="sng" smtClean="0">
                <a:latin typeface="Calibri" panose="020F0502020204030204" pitchFamily="34" charset="0"/>
                <a:cs typeface="Calibri" panose="020F0502020204030204" pitchFamily="34" charset="0"/>
              </a:rPr>
              <a:t>classe</a:t>
            </a:r>
            <a:r>
              <a:rPr lang="fr-FR" smtClean="0">
                <a:latin typeface="Calibri" panose="020F0502020204030204" pitchFamily="34" charset="0"/>
                <a:cs typeface="Calibri" panose="020F0502020204030204" pitchFamily="34" charset="0"/>
              </a:rPr>
              <a:t> </a:t>
            </a:r>
            <a:endParaRPr lang="fr-FR" dirty="0">
              <a:latin typeface="Calibri" panose="020F0502020204030204" pitchFamily="34" charset="0"/>
              <a:cs typeface="Calibri" panose="020F0502020204030204" pitchFamily="34"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3030283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0398" y="2348170"/>
            <a:ext cx="8596668" cy="1518436"/>
          </a:xfrm>
        </p:spPr>
        <p:txBody>
          <a:bodyPr>
            <a:normAutofit fontScale="90000"/>
          </a:bodyPr>
          <a:lstStyle/>
          <a:p>
            <a:pPr algn="ctr"/>
            <a:r>
              <a:rPr lang="fr-FR" sz="4400" dirty="0" smtClean="0">
                <a:latin typeface="Calibri" panose="020F0502020204030204" pitchFamily="34" charset="0"/>
                <a:cs typeface="Calibri" panose="020F0502020204030204" pitchFamily="34" charset="0"/>
              </a:rPr>
              <a:t>Compagnonnage Littérature-Philosophie Le sujet de l’épreuve de spécialité HLP</a:t>
            </a:r>
            <a:endParaRPr lang="fr-FR" sz="4400" dirty="0">
              <a:latin typeface="Calibri" panose="020F0502020204030204" pitchFamily="34" charset="0"/>
              <a:cs typeface="Calibri" panose="020F0502020204030204" pitchFamily="34" charset="0"/>
            </a:endParaRPr>
          </a:p>
        </p:txBody>
      </p:sp>
      <p:sp>
        <p:nvSpPr>
          <p:cNvPr id="4" name="Espace réservé du texte 3"/>
          <p:cNvSpPr>
            <a:spLocks noGrp="1"/>
          </p:cNvSpPr>
          <p:nvPr>
            <p:ph type="body" idx="1"/>
          </p:nvPr>
        </p:nvSpPr>
        <p:spPr>
          <a:xfrm>
            <a:off x="690398" y="4253128"/>
            <a:ext cx="8596668" cy="1794974"/>
          </a:xfrm>
        </p:spPr>
        <p:txBody>
          <a:bodyPr>
            <a:noAutofit/>
          </a:bodyPr>
          <a:lstStyle/>
          <a:p>
            <a:pPr marL="342900" indent="-342900">
              <a:buFontTx/>
              <a:buChar char="-"/>
            </a:pPr>
            <a:r>
              <a:rPr lang="fr-FR" sz="2400" dirty="0">
                <a:latin typeface="Calibri" panose="020F0502020204030204" pitchFamily="34" charset="0"/>
                <a:cs typeface="Calibri" panose="020F0502020204030204" pitchFamily="34" charset="0"/>
              </a:rPr>
              <a:t>Français Tronc commun et Philosophie Tronc commun VS Humanités littérature Philosophie Spécialité</a:t>
            </a:r>
          </a:p>
          <a:p>
            <a:pPr marL="342900" indent="-342900">
              <a:buFontTx/>
              <a:buChar char="-"/>
            </a:pPr>
            <a:r>
              <a:rPr lang="fr-FR" sz="2400" dirty="0">
                <a:latin typeface="Calibri" panose="020F0502020204030204" pitchFamily="34" charset="0"/>
                <a:cs typeface="Calibri" panose="020F0502020204030204" pitchFamily="34" charset="0"/>
              </a:rPr>
              <a:t>La </a:t>
            </a:r>
            <a:r>
              <a:rPr lang="fr-FR" sz="2400" dirty="0" smtClean="0">
                <a:latin typeface="Calibri" panose="020F0502020204030204" pitchFamily="34" charset="0"/>
                <a:cs typeface="Calibri" panose="020F0502020204030204" pitchFamily="34" charset="0"/>
              </a:rPr>
              <a:t>question </a:t>
            </a:r>
            <a:r>
              <a:rPr lang="fr-FR" sz="2400" dirty="0">
                <a:latin typeface="Calibri" panose="020F0502020204030204" pitchFamily="34" charset="0"/>
                <a:cs typeface="Calibri" panose="020F0502020204030204" pitchFamily="34" charset="0"/>
              </a:rPr>
              <a:t>d’interprétation</a:t>
            </a:r>
          </a:p>
          <a:p>
            <a:pPr marL="342900" indent="-342900">
              <a:buFontTx/>
              <a:buChar char="-"/>
            </a:pPr>
            <a:r>
              <a:rPr lang="fr-FR" sz="2400" dirty="0">
                <a:latin typeface="Calibri" panose="020F0502020204030204" pitchFamily="34" charset="0"/>
                <a:cs typeface="Calibri" panose="020F0502020204030204" pitchFamily="34" charset="0"/>
              </a:rPr>
              <a:t>Gros plan sur l’ESSAI</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2252081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65268" y="609600"/>
            <a:ext cx="4585063" cy="735874"/>
          </a:xfrm>
        </p:spPr>
        <p:txBody>
          <a:bodyPr>
            <a:normAutofit fontScale="90000"/>
          </a:bodyPr>
          <a:lstStyle/>
          <a:p>
            <a:pPr lvl="0" algn="ctr"/>
            <a:r>
              <a:rPr lang="fr-FR" sz="2700" u="sng" dirty="0">
                <a:latin typeface="Calibri" panose="020F0502020204030204" pitchFamily="34" charset="0"/>
                <a:cs typeface="Calibri" panose="020F0502020204030204" pitchFamily="34" charset="0"/>
              </a:rPr>
              <a:t>Contenu de ce </a:t>
            </a:r>
            <a:r>
              <a:rPr lang="fr-FR" sz="2700" u="sng" dirty="0" smtClean="0">
                <a:latin typeface="Calibri" panose="020F0502020204030204" pitchFamily="34" charset="0"/>
                <a:cs typeface="Calibri" panose="020F0502020204030204" pitchFamily="34" charset="0"/>
              </a:rPr>
              <a:t>webinaire</a:t>
            </a:r>
            <a:br>
              <a:rPr lang="fr-FR" sz="2700" u="sng" dirty="0" smtClean="0">
                <a:latin typeface="Calibri" panose="020F0502020204030204" pitchFamily="34" charset="0"/>
                <a:cs typeface="Calibri" panose="020F0502020204030204" pitchFamily="34" charset="0"/>
              </a:rPr>
            </a:br>
            <a:r>
              <a:rPr lang="fr-FR" sz="2700" u="sng" dirty="0">
                <a:latin typeface="Calibri" panose="020F0502020204030204" pitchFamily="34" charset="0"/>
                <a:cs typeface="Calibri" panose="020F0502020204030204" pitchFamily="34" charset="0"/>
              </a:rPr>
              <a:t/>
            </a:r>
            <a:br>
              <a:rPr lang="fr-FR" sz="2700" u="sng" dirty="0">
                <a:latin typeface="Calibri" panose="020F0502020204030204" pitchFamily="34" charset="0"/>
                <a:cs typeface="Calibri" panose="020F0502020204030204" pitchFamily="34" charset="0"/>
              </a:rPr>
            </a:br>
            <a:r>
              <a:rPr lang="fr-FR" sz="2700" u="sng" dirty="0" smtClean="0">
                <a:latin typeface="Calibri" panose="020F0502020204030204" pitchFamily="34" charset="0"/>
                <a:cs typeface="Calibri" panose="020F0502020204030204" pitchFamily="34" charset="0"/>
              </a:rPr>
              <a:t/>
            </a:r>
            <a:br>
              <a:rPr lang="fr-FR" sz="2700" u="sng" dirty="0" smtClean="0">
                <a:latin typeface="Calibri" panose="020F0502020204030204" pitchFamily="34" charset="0"/>
                <a:cs typeface="Calibri" panose="020F0502020204030204" pitchFamily="34" charset="0"/>
              </a:rPr>
            </a:br>
            <a:r>
              <a:rPr lang="fr-FR" sz="2700" u="sng" dirty="0">
                <a:latin typeface="Calibri" panose="020F0502020204030204" pitchFamily="34" charset="0"/>
                <a:cs typeface="Calibri" panose="020F0502020204030204" pitchFamily="34" charset="0"/>
              </a:rPr>
              <a:t/>
            </a:r>
            <a:br>
              <a:rPr lang="fr-FR" sz="2700" u="sng" dirty="0">
                <a:latin typeface="Calibri" panose="020F0502020204030204" pitchFamily="34" charset="0"/>
                <a:cs typeface="Calibri" panose="020F0502020204030204" pitchFamily="34" charset="0"/>
              </a:rPr>
            </a:br>
            <a:r>
              <a:rPr lang="fr-FR" sz="2700" dirty="0" smtClean="0">
                <a:latin typeface="Calibri" panose="020F0502020204030204" pitchFamily="34" charset="0"/>
                <a:cs typeface="Calibri" panose="020F0502020204030204" pitchFamily="34" charset="0"/>
              </a:rPr>
              <a:t/>
            </a:r>
            <a:br>
              <a:rPr lang="fr-FR" sz="2700" dirty="0" smtClean="0">
                <a:latin typeface="Calibri" panose="020F0502020204030204" pitchFamily="34" charset="0"/>
                <a:cs typeface="Calibri" panose="020F0502020204030204" pitchFamily="34" charset="0"/>
              </a:rPr>
            </a:br>
            <a:r>
              <a:rPr lang="fr-FR" dirty="0"/>
              <a:t/>
            </a:r>
            <a:br>
              <a:rPr lang="fr-FR" dirty="0"/>
            </a:br>
            <a:r>
              <a:rPr lang="fr-FR" dirty="0" smtClean="0"/>
              <a:t/>
            </a:r>
            <a:br>
              <a:rPr lang="fr-FR" dirty="0" smtClean="0"/>
            </a:br>
            <a:r>
              <a:rPr lang="fr-FR" dirty="0" smtClean="0"/>
              <a:t> </a:t>
            </a:r>
            <a:endParaRPr lang="fr-FR" sz="4400" dirty="0"/>
          </a:p>
        </p:txBody>
      </p:sp>
      <p:sp>
        <p:nvSpPr>
          <p:cNvPr id="5" name="Espace réservé du contenu 4"/>
          <p:cNvSpPr>
            <a:spLocks noGrp="1"/>
          </p:cNvSpPr>
          <p:nvPr>
            <p:ph idx="1"/>
          </p:nvPr>
        </p:nvSpPr>
        <p:spPr/>
        <p:txBody>
          <a:bodyPr>
            <a:normAutofit fontScale="92500" lnSpcReduction="10000"/>
          </a:bodyPr>
          <a:lstStyle/>
          <a:p>
            <a:pPr>
              <a:buFont typeface="Wingdings" panose="05000000000000000000" pitchFamily="2" charset="2"/>
              <a:buChar char="Ø"/>
            </a:pPr>
            <a:r>
              <a:rPr lang="fr-FR" dirty="0" smtClean="0">
                <a:latin typeface="Calibri" panose="020F0502020204030204" pitchFamily="34" charset="0"/>
                <a:cs typeface="Calibri" panose="020F0502020204030204" pitchFamily="34" charset="0"/>
              </a:rPr>
              <a:t>Retour </a:t>
            </a:r>
            <a:r>
              <a:rPr lang="fr-FR" dirty="0">
                <a:latin typeface="Calibri" panose="020F0502020204030204" pitchFamily="34" charset="0"/>
                <a:cs typeface="Calibri" panose="020F0502020204030204" pitchFamily="34" charset="0"/>
              </a:rPr>
              <a:t>sur la session 23 / Session </a:t>
            </a:r>
            <a:r>
              <a:rPr lang="fr-FR" dirty="0" smtClean="0">
                <a:latin typeface="Calibri" panose="020F0502020204030204" pitchFamily="34" charset="0"/>
                <a:cs typeface="Calibri" panose="020F0502020204030204" pitchFamily="34" charset="0"/>
              </a:rPr>
              <a:t>24</a:t>
            </a:r>
          </a:p>
          <a:p>
            <a:pPr>
              <a:buFont typeface="Wingdings" panose="05000000000000000000" pitchFamily="2" charset="2"/>
              <a:buChar char="Ø"/>
            </a:pPr>
            <a:r>
              <a:rPr lang="fr-FR" dirty="0" smtClean="0">
                <a:latin typeface="Calibri" panose="020F0502020204030204" pitchFamily="34" charset="0"/>
                <a:cs typeface="Calibri" panose="020F0502020204030204" pitchFamily="34" charset="0"/>
              </a:rPr>
              <a:t>Des </a:t>
            </a:r>
            <a:r>
              <a:rPr lang="fr-FR" dirty="0">
                <a:latin typeface="Calibri" panose="020F0502020204030204" pitchFamily="34" charset="0"/>
                <a:cs typeface="Calibri" panose="020F0502020204030204" pitchFamily="34" charset="0"/>
              </a:rPr>
              <a:t>ressources en </a:t>
            </a:r>
            <a:r>
              <a:rPr lang="fr-FR" dirty="0" smtClean="0">
                <a:latin typeface="Calibri" panose="020F0502020204030204" pitchFamily="34" charset="0"/>
                <a:cs typeface="Calibri" panose="020F0502020204030204" pitchFamily="34" charset="0"/>
              </a:rPr>
              <a:t>ligne</a:t>
            </a:r>
          </a:p>
          <a:p>
            <a:pPr>
              <a:buFont typeface="Wingdings" panose="05000000000000000000" pitchFamily="2" charset="2"/>
              <a:buChar char="Ø"/>
            </a:pPr>
            <a:r>
              <a:rPr lang="fr-FR" u="sng" dirty="0" smtClean="0">
                <a:latin typeface="Calibri" panose="020F0502020204030204" pitchFamily="34" charset="0"/>
                <a:cs typeface="Calibri" panose="020F0502020204030204" pitchFamily="34" charset="0"/>
              </a:rPr>
              <a:t>HLP :  </a:t>
            </a:r>
            <a:r>
              <a:rPr lang="fr-FR" u="sng" dirty="0">
                <a:latin typeface="Calibri" panose="020F0502020204030204" pitchFamily="34" charset="0"/>
                <a:cs typeface="Calibri" panose="020F0502020204030204" pitchFamily="34" charset="0"/>
              </a:rPr>
              <a:t>une pensée en mouvement</a:t>
            </a:r>
            <a:r>
              <a:rPr lang="fr-FR" dirty="0">
                <a:latin typeface="Calibri" panose="020F0502020204030204" pitchFamily="34" charset="0"/>
                <a:cs typeface="Calibri" panose="020F0502020204030204" pitchFamily="34" charset="0"/>
              </a:rPr>
              <a:t/>
            </a:r>
            <a:br>
              <a:rPr lang="fr-FR" dirty="0">
                <a:latin typeface="Calibri" panose="020F0502020204030204" pitchFamily="34" charset="0"/>
                <a:cs typeface="Calibri" panose="020F0502020204030204" pitchFamily="34" charset="0"/>
              </a:rPr>
            </a:br>
            <a:r>
              <a:rPr lang="fr-FR" dirty="0">
                <a:latin typeface="Calibri" panose="020F0502020204030204" pitchFamily="34" charset="0"/>
                <a:cs typeface="Calibri" panose="020F0502020204030204" pitchFamily="34" charset="0"/>
              </a:rPr>
              <a:t>- Lecture d’une copie notée 20</a:t>
            </a:r>
            <a:br>
              <a:rPr lang="fr-FR" dirty="0">
                <a:latin typeface="Calibri" panose="020F0502020204030204" pitchFamily="34" charset="0"/>
                <a:cs typeface="Calibri" panose="020F0502020204030204" pitchFamily="34" charset="0"/>
              </a:rPr>
            </a:br>
            <a:r>
              <a:rPr lang="fr-FR" dirty="0">
                <a:latin typeface="Calibri" panose="020F0502020204030204" pitchFamily="34" charset="0"/>
                <a:cs typeface="Calibri" panose="020F0502020204030204" pitchFamily="34" charset="0"/>
              </a:rPr>
              <a:t>- Singularité de cette discipline HLP telle que formulée dans le Guide de l’évaluation 2023</a:t>
            </a:r>
            <a:br>
              <a:rPr lang="fr-FR" dirty="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  </a:t>
            </a:r>
            <a:r>
              <a:rPr lang="fr-FR" b="1" dirty="0" smtClean="0">
                <a:latin typeface="Calibri" panose="020F0502020204030204" pitchFamily="34" charset="0"/>
                <a:cs typeface="Calibri" panose="020F0502020204030204" pitchFamily="34" charset="0"/>
              </a:rPr>
              <a:t>Le compagnonnage Littérature-Philosophie</a:t>
            </a:r>
          </a:p>
          <a:p>
            <a:pPr marL="0" indent="0">
              <a:buNone/>
            </a:pPr>
            <a:r>
              <a:rPr lang="fr-FR" dirty="0">
                <a:latin typeface="Calibri" panose="020F0502020204030204" pitchFamily="34" charset="0"/>
                <a:cs typeface="Calibri" panose="020F0502020204030204" pitchFamily="34" charset="0"/>
              </a:rPr>
              <a:t>	</a:t>
            </a:r>
            <a:r>
              <a:rPr lang="fr-FR" dirty="0" smtClean="0">
                <a:latin typeface="Calibri" panose="020F0502020204030204" pitchFamily="34" charset="0"/>
                <a:cs typeface="Calibri" panose="020F0502020204030204" pitchFamily="34" charset="0"/>
              </a:rPr>
              <a:t>Tour </a:t>
            </a:r>
            <a:r>
              <a:rPr lang="fr-FR" dirty="0">
                <a:latin typeface="Calibri" panose="020F0502020204030204" pitchFamily="34" charset="0"/>
                <a:cs typeface="Calibri" panose="020F0502020204030204" pitchFamily="34" charset="0"/>
              </a:rPr>
              <a:t>des équipes HLP 2023 : Synthèse des </a:t>
            </a:r>
            <a:r>
              <a:rPr lang="fr-FR" b="1" dirty="0">
                <a:latin typeface="Calibri" panose="020F0502020204030204" pitchFamily="34" charset="0"/>
                <a:cs typeface="Calibri" panose="020F0502020204030204" pitchFamily="34" charset="0"/>
              </a:rPr>
              <a:t>observés lors de nos visites croisées</a:t>
            </a:r>
            <a:r>
              <a:rPr lang="fr-FR" dirty="0" smtClean="0">
                <a:latin typeface="Calibri" panose="020F0502020204030204" pitchFamily="34" charset="0"/>
                <a:cs typeface="Calibri" panose="020F0502020204030204" pitchFamily="34" charset="0"/>
              </a:rPr>
              <a:t>.</a:t>
            </a:r>
          </a:p>
          <a:p>
            <a:pPr marL="0" indent="0">
              <a:buNone/>
            </a:pPr>
            <a:r>
              <a:rPr lang="fr-FR" dirty="0" smtClean="0">
                <a:latin typeface="Calibri" panose="020F0502020204030204" pitchFamily="34" charset="0"/>
                <a:cs typeface="Calibri" panose="020F0502020204030204" pitchFamily="34" charset="0"/>
              </a:rPr>
              <a:t>	L’épreuve </a:t>
            </a:r>
            <a:r>
              <a:rPr lang="fr-FR" dirty="0">
                <a:latin typeface="Calibri" panose="020F0502020204030204" pitchFamily="34" charset="0"/>
                <a:cs typeface="Calibri" panose="020F0502020204030204" pitchFamily="34" charset="0"/>
              </a:rPr>
              <a:t>d’examen</a:t>
            </a:r>
          </a:p>
          <a:p>
            <a:pPr marL="0" indent="0">
              <a:buNone/>
            </a:pPr>
            <a:r>
              <a:rPr lang="fr-FR" dirty="0" smtClean="0">
                <a:latin typeface="Calibri" panose="020F0502020204030204" pitchFamily="34" charset="0"/>
                <a:cs typeface="Calibri" panose="020F0502020204030204" pitchFamily="34" charset="0"/>
              </a:rPr>
              <a:t>	L’enseignement </a:t>
            </a:r>
            <a:r>
              <a:rPr lang="fr-FR" dirty="0">
                <a:latin typeface="Calibri" panose="020F0502020204030204" pitchFamily="34" charset="0"/>
                <a:cs typeface="Calibri" panose="020F0502020204030204" pitchFamily="34" charset="0"/>
              </a:rPr>
              <a:t>des Humanités</a:t>
            </a:r>
          </a:p>
          <a:p>
            <a:pPr marL="0" indent="0">
              <a:buNone/>
            </a:pPr>
            <a:r>
              <a:rPr lang="fr-FR" dirty="0" smtClean="0">
                <a:latin typeface="Calibri" panose="020F0502020204030204" pitchFamily="34" charset="0"/>
                <a:cs typeface="Calibri" panose="020F0502020204030204" pitchFamily="34" charset="0"/>
              </a:rPr>
              <a:t>	Pratiques de classe : deux scénarios de compagnonnage Lettres-Philosophie :</a:t>
            </a:r>
          </a:p>
          <a:p>
            <a:pPr lvl="0"/>
            <a:r>
              <a:rPr lang="fr-FR" sz="1500" u="sng" dirty="0"/>
              <a:t>Première </a:t>
            </a:r>
            <a:r>
              <a:rPr lang="fr-FR" sz="1500" dirty="0"/>
              <a:t>Les Représentations du Monde :  décrire, figurer, imaginer ; XVe – XVIIIe</a:t>
            </a:r>
          </a:p>
          <a:p>
            <a:pPr lvl="0"/>
            <a:r>
              <a:rPr lang="fr-FR" sz="1500" u="sng" dirty="0" smtClean="0"/>
              <a:t>Terminale</a:t>
            </a:r>
            <a:r>
              <a:rPr lang="fr-FR" sz="1500" dirty="0"/>
              <a:t>, L’Humanité en question : l'humain et ses limites ;   XX-XXIe</a:t>
            </a:r>
          </a:p>
          <a:p>
            <a:pPr marL="0" indent="0">
              <a:buNone/>
            </a:pPr>
            <a:endParaRPr lang="fr-FR" dirty="0">
              <a:latin typeface="Calibri" panose="020F0502020204030204" pitchFamily="34" charset="0"/>
              <a:cs typeface="Calibri" panose="020F0502020204030204" pitchFamily="34" charset="0"/>
            </a:endParaRPr>
          </a:p>
          <a:p>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683248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dirty="0" smtClean="0"/>
              <a:t>Comment ne pas confondre les disciplines de tronc commun et l’enseignement de spécialité ? </a:t>
            </a:r>
            <a:endParaRPr lang="fr-FR" sz="2800" dirty="0"/>
          </a:p>
        </p:txBody>
      </p:sp>
      <p:sp>
        <p:nvSpPr>
          <p:cNvPr id="3" name="Espace réservé du contenu 2"/>
          <p:cNvSpPr>
            <a:spLocks noGrp="1"/>
          </p:cNvSpPr>
          <p:nvPr>
            <p:ph idx="1"/>
          </p:nvPr>
        </p:nvSpPr>
        <p:spPr/>
        <p:txBody>
          <a:bodyPr>
            <a:normAutofit fontScale="85000" lnSpcReduction="10000"/>
          </a:bodyPr>
          <a:lstStyle/>
          <a:p>
            <a:pPr algn="just"/>
            <a:r>
              <a:rPr lang="fr-FR" dirty="0" smtClean="0"/>
              <a:t>Il faut poser définitivement </a:t>
            </a:r>
            <a:r>
              <a:rPr lang="fr-FR" dirty="0"/>
              <a:t>que </a:t>
            </a:r>
            <a:r>
              <a:rPr lang="fr-FR" dirty="0" err="1"/>
              <a:t>HLP</a:t>
            </a:r>
            <a:r>
              <a:rPr lang="fr-FR" dirty="0"/>
              <a:t> n’est pas le tronc commun. </a:t>
            </a:r>
            <a:r>
              <a:rPr lang="fr-FR" dirty="0" smtClean="0"/>
              <a:t>Les programmes sont différents ; les </a:t>
            </a:r>
            <a:r>
              <a:rPr lang="fr-FR" dirty="0"/>
              <a:t>attendus </a:t>
            </a:r>
            <a:r>
              <a:rPr lang="fr-FR" dirty="0" smtClean="0"/>
              <a:t>sont différents ; les </a:t>
            </a:r>
            <a:r>
              <a:rPr lang="fr-FR" dirty="0"/>
              <a:t>exercices </a:t>
            </a:r>
            <a:r>
              <a:rPr lang="fr-FR" dirty="0" smtClean="0"/>
              <a:t>sont de </a:t>
            </a:r>
            <a:r>
              <a:rPr lang="fr-FR" dirty="0"/>
              <a:t>nature différente</a:t>
            </a:r>
            <a:r>
              <a:rPr lang="fr-FR" dirty="0" smtClean="0"/>
              <a:t>.</a:t>
            </a:r>
          </a:p>
          <a:p>
            <a:pPr algn="just"/>
            <a:r>
              <a:rPr lang="fr-FR" b="1" dirty="0"/>
              <a:t>En tronc commun</a:t>
            </a:r>
            <a:r>
              <a:rPr lang="fr-FR" dirty="0"/>
              <a:t>, (lettres aussi bien que philosophie) : la discipline en jeu est à elle-même sa propre fin. L’objectif disciplinaire s’impose </a:t>
            </a:r>
            <a:r>
              <a:rPr lang="fr-FR" b="1" dirty="0"/>
              <a:t>objectivement</a:t>
            </a:r>
            <a:r>
              <a:rPr lang="fr-FR" dirty="0"/>
              <a:t> à l’élève pour qu’il construise les compétences attendues dans la discipline. On fait des Lettres pour l’amour des Lettres et de la Philosophie pour l’amour de la Philosophie. Donc les exercices développent (autant que possible) la totalité des compétences disciplinaires attendues. </a:t>
            </a:r>
            <a:endParaRPr lang="fr-FR" dirty="0" smtClean="0"/>
          </a:p>
          <a:p>
            <a:pPr algn="just"/>
            <a:r>
              <a:rPr lang="fr-FR" b="1" dirty="0"/>
              <a:t>En </a:t>
            </a:r>
            <a:r>
              <a:rPr lang="fr-FR" b="1" dirty="0" err="1"/>
              <a:t>HLP</a:t>
            </a:r>
            <a:r>
              <a:rPr lang="fr-FR" dirty="0"/>
              <a:t>, les disciplines sont au service d’un objectif transdisciplinaire : les Humanités. Cet enseignement est destiné à cultiver </a:t>
            </a:r>
            <a:r>
              <a:rPr lang="fr-FR" b="1" dirty="0"/>
              <a:t>subjectivement</a:t>
            </a:r>
            <a:r>
              <a:rPr lang="fr-FR" dirty="0"/>
              <a:t> l’élève. « Il leur propose une approche nouvelle de grandes questions de culture et une initiation à une réflexion </a:t>
            </a:r>
            <a:r>
              <a:rPr lang="fr-FR" b="1" i="1" dirty="0" smtClean="0"/>
              <a:t>personnelle </a:t>
            </a:r>
            <a:r>
              <a:rPr lang="fr-FR" dirty="0" smtClean="0"/>
              <a:t>» La </a:t>
            </a:r>
            <a:r>
              <a:rPr lang="fr-FR" dirty="0"/>
              <a:t>culture qui est construite doit être personnelle, c’est-à-dire faire sens </a:t>
            </a:r>
            <a:r>
              <a:rPr lang="fr-FR" i="1" dirty="0"/>
              <a:t>pour l’élève</a:t>
            </a:r>
            <a:r>
              <a:rPr lang="fr-FR" dirty="0"/>
              <a:t>. On fait donc des Lettres pour l’amour des Humanités et de la Philosophie pour l’amour des Humanités. Ce qui veut dire que l’on ne cherche pas à développer la totalité des compétences disciplinaires mais plutôt celles qui sont au service de l’objectif commun : trouver du sens / donner du sens / produire du sens</a:t>
            </a:r>
            <a:r>
              <a:rPr lang="fr-FR" dirty="0" smtClean="0"/>
              <a:t>.</a:t>
            </a:r>
            <a:endParaRPr lang="fr-FR" dirty="0"/>
          </a:p>
        </p:txBody>
      </p:sp>
    </p:spTree>
    <p:extLst>
      <p:ext uri="{BB962C8B-B14F-4D97-AF65-F5344CB8AC3E}">
        <p14:creationId xmlns:p14="http://schemas.microsoft.com/office/powerpoint/2010/main" val="690708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La question d’interprétation</a:t>
            </a:r>
            <a:br>
              <a:rPr lang="fr-FR" dirty="0" smtClean="0"/>
            </a:br>
            <a:r>
              <a:rPr lang="fr-FR" dirty="0" smtClean="0"/>
              <a:t>et l’essai</a:t>
            </a:r>
            <a:endParaRPr lang="fr-FR" dirty="0"/>
          </a:p>
        </p:txBody>
      </p:sp>
      <p:sp>
        <p:nvSpPr>
          <p:cNvPr id="3" name="Espace réservé du contenu 2"/>
          <p:cNvSpPr>
            <a:spLocks noGrp="1"/>
          </p:cNvSpPr>
          <p:nvPr>
            <p:ph idx="1"/>
          </p:nvPr>
        </p:nvSpPr>
        <p:spPr/>
        <p:txBody>
          <a:bodyPr>
            <a:normAutofit fontScale="85000" lnSpcReduction="10000"/>
          </a:bodyPr>
          <a:lstStyle/>
          <a:p>
            <a:endParaRPr lang="fr-FR" dirty="0" smtClean="0"/>
          </a:p>
          <a:p>
            <a:pPr algn="just"/>
            <a:r>
              <a:rPr lang="fr-FR" dirty="0"/>
              <a:t>L’interprétation suit le fil directeur d’une question qui traverse le texte. </a:t>
            </a:r>
            <a:r>
              <a:rPr lang="fr-FR" b="1" dirty="0" smtClean="0"/>
              <a:t>On n’attend pas </a:t>
            </a:r>
            <a:r>
              <a:rPr lang="fr-FR" b="1" dirty="0"/>
              <a:t>d’explication complète ! </a:t>
            </a:r>
            <a:r>
              <a:rPr lang="fr-FR" dirty="0"/>
              <a:t>Au contraire, un choix d’éléments signifiants dans le texte. Il s’agit de dégager un sens du texte, perçu subjectivement par l’élève et assumé. </a:t>
            </a:r>
            <a:r>
              <a:rPr lang="fr-FR" dirty="0" smtClean="0"/>
              <a:t>Le parcours choisi par un élève ne sera pas celui d’un autre. </a:t>
            </a:r>
          </a:p>
          <a:p>
            <a:pPr algn="just"/>
            <a:r>
              <a:rPr lang="fr-FR" dirty="0"/>
              <a:t>L</a:t>
            </a:r>
            <a:r>
              <a:rPr lang="fr-FR" dirty="0" smtClean="0"/>
              <a:t>’« </a:t>
            </a:r>
            <a:r>
              <a:rPr lang="fr-FR" dirty="0"/>
              <a:t>essai » est un exercice d’argumentation ordonnée à la fois plus bref et plus libre que la dissertation. L’important est qu’il </a:t>
            </a:r>
            <a:r>
              <a:rPr lang="fr-FR" b="1" dirty="0"/>
              <a:t>rende compte d’une pensée personnelle, progressive et ordonnée, appuyée sur des références et des exemples précis</a:t>
            </a:r>
            <a:r>
              <a:rPr lang="fr-FR" dirty="0"/>
              <a:t>. Quelle qu’en soit la forme, elle permet aux candidats de développer leur réponse à la question posée sans se perdre en conjectures sur le sens de cette dernière. Cette pensée en première personne leur permet également de </a:t>
            </a:r>
            <a:r>
              <a:rPr lang="fr-FR" b="1" dirty="0"/>
              <a:t>développer une réflexion adossée à ce que disent les œuvres</a:t>
            </a:r>
            <a:r>
              <a:rPr lang="fr-FR" dirty="0"/>
              <a:t> et les textes et à </a:t>
            </a:r>
            <a:r>
              <a:rPr lang="fr-FR" b="1" dirty="0"/>
              <a:t>ce qu’ils permettent de comprendre des réalités du monde</a:t>
            </a:r>
            <a:r>
              <a:rPr lang="fr-FR" dirty="0"/>
              <a:t>. Le propos progresse librement, mais avec ordre, selon les contraintes logiques identifiées par son auteur</a:t>
            </a:r>
            <a:r>
              <a:rPr lang="fr-FR" dirty="0" smtClean="0"/>
              <a:t>.</a:t>
            </a:r>
          </a:p>
          <a:p>
            <a:pPr algn="just"/>
            <a:r>
              <a:rPr lang="fr-FR" dirty="0"/>
              <a:t>Attention aux manuels </a:t>
            </a:r>
            <a:r>
              <a:rPr lang="fr-FR" dirty="0" err="1"/>
              <a:t>HLP</a:t>
            </a:r>
            <a:r>
              <a:rPr lang="fr-FR" dirty="0"/>
              <a:t> ! Ils misent trop souvent sur le savoir encyclopédique et proposent des plans formels et inadaptés pour l’essai ou l’interprétation. </a:t>
            </a:r>
            <a:endParaRPr lang="fr-FR" dirty="0" smtClean="0"/>
          </a:p>
          <a:p>
            <a:pPr algn="just"/>
            <a:endParaRPr lang="fr-FR" dirty="0"/>
          </a:p>
        </p:txBody>
      </p:sp>
    </p:spTree>
    <p:extLst>
      <p:ext uri="{BB962C8B-B14F-4D97-AF65-F5344CB8AC3E}">
        <p14:creationId xmlns:p14="http://schemas.microsoft.com/office/powerpoint/2010/main" val="2810578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Extrait d’un webinaire sur l’essai</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r>
              <a:rPr lang="fr-FR" u="sng" dirty="0">
                <a:hlinkClick r:id="rId2"/>
              </a:rPr>
              <a:t>https://bbb-adm-scalelite.visio.education.fr/playback/video/467fb53527588309f5097e42dbeeb5233657aa23-1700581763210/</a:t>
            </a:r>
            <a:endParaRPr lang="fr-FR" dirty="0"/>
          </a:p>
          <a:p>
            <a:endParaRPr lang="fr-FR" dirty="0"/>
          </a:p>
        </p:txBody>
      </p:sp>
    </p:spTree>
    <p:extLst>
      <p:ext uri="{BB962C8B-B14F-4D97-AF65-F5344CB8AC3E}">
        <p14:creationId xmlns:p14="http://schemas.microsoft.com/office/powerpoint/2010/main" val="4174936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Analyse d’une très bonne copie</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r>
              <a:rPr lang="fr-FR" dirty="0" smtClean="0"/>
              <a:t>Qualités de la copie :</a:t>
            </a:r>
          </a:p>
          <a:p>
            <a:r>
              <a:rPr lang="fr-FR" dirty="0" smtClean="0"/>
              <a:t>Une vraie interprétation qui ne cherche pas à ressembler à une explication ou à une analyse complète.</a:t>
            </a:r>
          </a:p>
          <a:p>
            <a:r>
              <a:rPr lang="fr-FR" dirty="0" smtClean="0"/>
              <a:t>Un essai qui répond vraiment à la question posée et ne mobilise pas de références non-pertinentes.</a:t>
            </a:r>
            <a:endParaRPr lang="fr-FR" dirty="0"/>
          </a:p>
        </p:txBody>
      </p:sp>
    </p:spTree>
    <p:extLst>
      <p:ext uri="{BB962C8B-B14F-4D97-AF65-F5344CB8AC3E}">
        <p14:creationId xmlns:p14="http://schemas.microsoft.com/office/powerpoint/2010/main" val="3905341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5" y="2700868"/>
            <a:ext cx="8596668" cy="1492310"/>
          </a:xfrm>
        </p:spPr>
        <p:txBody>
          <a:bodyPr>
            <a:normAutofit fontScale="90000"/>
          </a:bodyPr>
          <a:lstStyle/>
          <a:p>
            <a:pPr algn="ctr"/>
            <a:r>
              <a:rPr lang="fr-FR" sz="4400" dirty="0" smtClean="0">
                <a:latin typeface="Calibri" panose="020F0502020204030204" pitchFamily="34" charset="0"/>
                <a:cs typeface="Calibri" panose="020F0502020204030204" pitchFamily="34" charset="0"/>
              </a:rPr>
              <a:t>Compagnonnage Littérature-Philosophie </a:t>
            </a:r>
            <a:br>
              <a:rPr lang="fr-FR" sz="4400" dirty="0" smtClean="0">
                <a:latin typeface="Calibri" panose="020F0502020204030204" pitchFamily="34" charset="0"/>
                <a:cs typeface="Calibri" panose="020F0502020204030204" pitchFamily="34" charset="0"/>
              </a:rPr>
            </a:br>
            <a:r>
              <a:rPr lang="fr-FR" dirty="0" smtClean="0">
                <a:latin typeface="Calibri" panose="020F0502020204030204" pitchFamily="34" charset="0"/>
                <a:cs typeface="Calibri" panose="020F0502020204030204" pitchFamily="34" charset="0"/>
              </a:rPr>
              <a:t>L’enseignement des Humanités</a:t>
            </a:r>
            <a:endParaRPr lang="fr-FR" sz="4400" dirty="0">
              <a:latin typeface="Calibri" panose="020F0502020204030204" pitchFamily="34" charset="0"/>
              <a:cs typeface="Calibri" panose="020F0502020204030204" pitchFamily="34" charset="0"/>
            </a:endParaRPr>
          </a:p>
        </p:txBody>
      </p:sp>
      <p:sp>
        <p:nvSpPr>
          <p:cNvPr id="3" name="Espace réservé du texte 2"/>
          <p:cNvSpPr>
            <a:spLocks noGrp="1"/>
          </p:cNvSpPr>
          <p:nvPr>
            <p:ph type="body" idx="1"/>
          </p:nvPr>
        </p:nvSpPr>
        <p:spPr>
          <a:xfrm>
            <a:off x="677335" y="4527447"/>
            <a:ext cx="8596668" cy="1912541"/>
          </a:xfrm>
        </p:spPr>
        <p:txBody>
          <a:bodyPr>
            <a:normAutofit/>
          </a:bodyPr>
          <a:lstStyle/>
          <a:p>
            <a:pPr marL="342900" indent="-342900">
              <a:buFontTx/>
              <a:buChar char="-"/>
            </a:pPr>
            <a:r>
              <a:rPr lang="fr-FR" dirty="0" smtClean="0"/>
              <a:t>La nécessaire orientation commune</a:t>
            </a:r>
          </a:p>
          <a:p>
            <a:pPr marL="342900" indent="-342900">
              <a:buFontTx/>
              <a:buChar char="-"/>
            </a:pPr>
            <a:r>
              <a:rPr lang="fr-FR" dirty="0" smtClean="0"/>
              <a:t>De la difficulté de s’entendre</a:t>
            </a:r>
          </a:p>
          <a:p>
            <a:pPr marL="342900" indent="-342900">
              <a:buFontTx/>
              <a:buChar char="-"/>
            </a:pPr>
            <a:r>
              <a:rPr lang="fr-FR" dirty="0" smtClean="0"/>
              <a:t>Un support commun : le texte</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2837344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Une orientation commune</a:t>
            </a:r>
            <a:br>
              <a:rPr lang="fr-FR" dirty="0" smtClean="0"/>
            </a:br>
            <a:endParaRPr lang="fr-FR" dirty="0"/>
          </a:p>
        </p:txBody>
      </p:sp>
      <p:sp>
        <p:nvSpPr>
          <p:cNvPr id="3" name="Espace réservé du contenu 2"/>
          <p:cNvSpPr>
            <a:spLocks noGrp="1"/>
          </p:cNvSpPr>
          <p:nvPr>
            <p:ph idx="1"/>
          </p:nvPr>
        </p:nvSpPr>
        <p:spPr/>
        <p:txBody>
          <a:bodyPr/>
          <a:lstStyle/>
          <a:p>
            <a:r>
              <a:rPr lang="fr-FR" dirty="0"/>
              <a:t>I</a:t>
            </a:r>
            <a:r>
              <a:rPr lang="fr-FR" dirty="0" smtClean="0"/>
              <a:t>l </a:t>
            </a:r>
            <a:r>
              <a:rPr lang="fr-FR" dirty="0"/>
              <a:t>faut prévoir une orientation </a:t>
            </a:r>
            <a:r>
              <a:rPr lang="fr-FR" dirty="0" smtClean="0"/>
              <a:t>commune aux Lettres et à la Philosophie, </a:t>
            </a:r>
            <a:r>
              <a:rPr lang="fr-FR" dirty="0"/>
              <a:t>à un ou plusieurs moments de l’année, idéalement tout au long de l’année. </a:t>
            </a:r>
            <a:endParaRPr lang="fr-FR" dirty="0" smtClean="0"/>
          </a:p>
          <a:p>
            <a:r>
              <a:rPr lang="fr-FR" dirty="0" smtClean="0"/>
              <a:t>Il existe des difficultés réelles mais pas insurmontables: </a:t>
            </a:r>
          </a:p>
          <a:p>
            <a:r>
              <a:rPr lang="fr-FR" dirty="0" smtClean="0"/>
              <a:t>Le </a:t>
            </a:r>
            <a:r>
              <a:rPr lang="fr-FR" dirty="0"/>
              <a:t>problème d’attribution tardive des services qui rend difficile une concertation avant le début d’année. Oui mais une fois l’année engagée, on peut faire le point et préparer quelque chose de commun pour la progression ultérieure. </a:t>
            </a:r>
            <a:endParaRPr lang="fr-FR" dirty="0" smtClean="0"/>
          </a:p>
          <a:p>
            <a:r>
              <a:rPr lang="fr-FR" dirty="0" smtClean="0"/>
              <a:t>Le problème </a:t>
            </a:r>
            <a:r>
              <a:rPr lang="fr-FR" dirty="0"/>
              <a:t>du temps de concertation. C’est une réalité, mais de toute façon il faut du temps en amont des cours pour les préparer. Le problème est plutôt la volonté de travailler ensemble. </a:t>
            </a:r>
          </a:p>
        </p:txBody>
      </p:sp>
    </p:spTree>
    <p:extLst>
      <p:ext uri="{BB962C8B-B14F-4D97-AF65-F5344CB8AC3E}">
        <p14:creationId xmlns:p14="http://schemas.microsoft.com/office/powerpoint/2010/main" val="2734050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5116" y="397164"/>
            <a:ext cx="8596668" cy="1320800"/>
          </a:xfrm>
        </p:spPr>
        <p:txBody>
          <a:bodyPr/>
          <a:lstStyle/>
          <a:p>
            <a:pPr algn="ctr"/>
            <a:r>
              <a:rPr lang="fr-FR" dirty="0" smtClean="0"/>
              <a:t/>
            </a:r>
            <a:br>
              <a:rPr lang="fr-FR" dirty="0" smtClean="0"/>
            </a:br>
            <a:r>
              <a:rPr lang="fr-FR" dirty="0" smtClean="0"/>
              <a:t>- </a:t>
            </a:r>
            <a:r>
              <a:rPr lang="fr-FR" dirty="0"/>
              <a:t>de la difficulté de s’entendre -</a:t>
            </a:r>
          </a:p>
        </p:txBody>
      </p:sp>
      <p:sp>
        <p:nvSpPr>
          <p:cNvPr id="3" name="Espace réservé du contenu 2"/>
          <p:cNvSpPr>
            <a:spLocks noGrp="1"/>
          </p:cNvSpPr>
          <p:nvPr>
            <p:ph idx="1"/>
          </p:nvPr>
        </p:nvSpPr>
        <p:spPr/>
        <p:txBody>
          <a:bodyPr>
            <a:normAutofit fontScale="92500"/>
          </a:bodyPr>
          <a:lstStyle/>
          <a:p>
            <a:r>
              <a:rPr lang="fr-FR" dirty="0"/>
              <a:t>Le vrai problème </a:t>
            </a:r>
            <a:r>
              <a:rPr lang="fr-FR" dirty="0" smtClean="0"/>
              <a:t>est </a:t>
            </a:r>
            <a:r>
              <a:rPr lang="fr-FR" dirty="0"/>
              <a:t>celui de la compréhension mutuelle. Nous avons besoin d’apprendre la langue de l’autre. Nous utilisons des termes différents, mais même lorsque nous utilisons les mêmes termes, nous ne les définissons pas toujours de la même manière. Et surtout, nous avons des habitudes mentales qui nous ont donné des réflexes pas toujours adaptés</a:t>
            </a:r>
            <a:r>
              <a:rPr lang="fr-FR" dirty="0" smtClean="0"/>
              <a:t>. Il y a beaucoup d’implicite dans nos pratiques.  </a:t>
            </a:r>
            <a:r>
              <a:rPr lang="fr-FR" dirty="0"/>
              <a:t>Il faut aller vers l’autre et sortir de sa zone de confort. Pour que les élèves comprennent que les deux disciplines sont complémentaires, il faut que les professeurs comprennent d’abord que la discipline de l’autre est capable de les ouvrir à de nouveaux horizons, et de renouveler leur approche des sujets. Cela ne veut pas dire qu’il faut se mettre à faire le cours de l’autre. </a:t>
            </a:r>
            <a:endParaRPr lang="fr-FR" dirty="0" smtClean="0"/>
          </a:p>
          <a:p>
            <a:r>
              <a:rPr lang="fr-FR" dirty="0" smtClean="0"/>
              <a:t>Ici</a:t>
            </a:r>
            <a:r>
              <a:rPr lang="fr-FR" dirty="0"/>
              <a:t>, danger : à moins d’avoir fait un double cursus, nous ne sommes pas immédiatement compétents dans le champ disciplinaire de l’autre. Ce n’est donc pas de cette manière qu’il faut envisager la collaboration. En revanche, il faut être à l’écoute et dépasser la prétention à savoir déjà ce que pense l’autre. </a:t>
            </a:r>
          </a:p>
          <a:p>
            <a:endParaRPr lang="fr-FR" dirty="0"/>
          </a:p>
        </p:txBody>
      </p:sp>
    </p:spTree>
    <p:extLst>
      <p:ext uri="{BB962C8B-B14F-4D97-AF65-F5344CB8AC3E}">
        <p14:creationId xmlns:p14="http://schemas.microsoft.com/office/powerpoint/2010/main" val="3277644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 travail du texte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L’écriture </a:t>
            </a:r>
            <a:r>
              <a:rPr lang="fr-FR" dirty="0"/>
              <a:t>littéraire dit quelque chose de spécifique. Elle travaille le sens dans le matériau textuel sans prétendre s’en abstraire. Il y a une épaisseur du </a:t>
            </a:r>
            <a:r>
              <a:rPr lang="fr-FR" dirty="0" smtClean="0"/>
              <a:t>texte qui dit quelque chose par elle-même. La </a:t>
            </a:r>
            <a:r>
              <a:rPr lang="fr-FR" dirty="0"/>
              <a:t>tendance philosophique à l’abstraction est déroutée par cette manière de faire. </a:t>
            </a:r>
            <a:r>
              <a:rPr lang="fr-FR" dirty="0" smtClean="0"/>
              <a:t>Il </a:t>
            </a:r>
            <a:r>
              <a:rPr lang="fr-FR" dirty="0"/>
              <a:t>y aura donc une plus grande richesse de sens dans le texte littéraire que dans le texte philosophique. On le constate d’ailleurs dans la pratique. Une analyse de texte philosophique se prolonge rarement à l’infini, sauf sans le cas où le philosophe est aussi un véritable écrivain : Platon, Montaigne, Pascal, Rousseau, etc. En revanche, le texte véritablement littéraire ouvre sur des commentaires infinis. </a:t>
            </a:r>
            <a:endParaRPr lang="fr-FR" dirty="0" smtClean="0"/>
          </a:p>
        </p:txBody>
      </p:sp>
    </p:spTree>
    <p:extLst>
      <p:ext uri="{BB962C8B-B14F-4D97-AF65-F5344CB8AC3E}">
        <p14:creationId xmlns:p14="http://schemas.microsoft.com/office/powerpoint/2010/main" val="1202476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ctr"/>
            <a:r>
              <a:rPr lang="fr-FR" sz="4000" dirty="0" smtClean="0">
                <a:latin typeface="Calibri" panose="020F0502020204030204" pitchFamily="34" charset="0"/>
                <a:cs typeface="Calibri" panose="020F0502020204030204" pitchFamily="34" charset="0"/>
              </a:rPr>
              <a:t>Compagnonnage Littérature-Philosophie </a:t>
            </a:r>
            <a:br>
              <a:rPr lang="fr-FR" sz="4000" dirty="0" smtClean="0">
                <a:latin typeface="Calibri" panose="020F0502020204030204" pitchFamily="34" charset="0"/>
                <a:cs typeface="Calibri" panose="020F0502020204030204" pitchFamily="34" charset="0"/>
              </a:rPr>
            </a:br>
            <a:r>
              <a:rPr lang="fr-FR" sz="4000" dirty="0" smtClean="0">
                <a:latin typeface="Calibri" panose="020F0502020204030204" pitchFamily="34" charset="0"/>
                <a:cs typeface="Calibri" panose="020F0502020204030204" pitchFamily="34" charset="0"/>
              </a:rPr>
              <a:t>Pratiques de classe : exemple </a:t>
            </a:r>
            <a:endParaRPr lang="fr-FR" sz="4000" dirty="0">
              <a:latin typeface="Calibri" panose="020F0502020204030204" pitchFamily="34" charset="0"/>
              <a:cs typeface="Calibri" panose="020F0502020204030204" pitchFamily="34" charset="0"/>
            </a:endParaRPr>
          </a:p>
        </p:txBody>
      </p:sp>
      <p:sp>
        <p:nvSpPr>
          <p:cNvPr id="4" name="Sous-titre 3"/>
          <p:cNvSpPr>
            <a:spLocks noGrp="1"/>
          </p:cNvSpPr>
          <p:nvPr>
            <p:ph type="subTitle" idx="1"/>
          </p:nvPr>
        </p:nvSpPr>
        <p:spPr>
          <a:xfrm>
            <a:off x="1075993" y="4508033"/>
            <a:ext cx="7766936" cy="1644573"/>
          </a:xfrm>
        </p:spPr>
        <p:txBody>
          <a:bodyPr>
            <a:noAutofit/>
          </a:bodyPr>
          <a:lstStyle/>
          <a:p>
            <a:pPr algn="just"/>
            <a:r>
              <a:rPr lang="fr-FR" sz="2000" b="1" dirty="0" smtClean="0">
                <a:latin typeface="Calibri" panose="020F0502020204030204" pitchFamily="34" charset="0"/>
                <a:cs typeface="Calibri" panose="020F0502020204030204" pitchFamily="34" charset="0"/>
              </a:rPr>
              <a:t>Scénario en </a:t>
            </a:r>
            <a:r>
              <a:rPr lang="fr-FR" sz="2000" b="1" dirty="0">
                <a:latin typeface="Calibri" panose="020F0502020204030204" pitchFamily="34" charset="0"/>
                <a:cs typeface="Calibri" panose="020F0502020204030204" pitchFamily="34" charset="0"/>
              </a:rPr>
              <a:t>1</a:t>
            </a:r>
            <a:r>
              <a:rPr lang="fr-FR" sz="2000" b="1" baseline="30000" dirty="0">
                <a:latin typeface="Calibri" panose="020F0502020204030204" pitchFamily="34" charset="0"/>
                <a:cs typeface="Calibri" panose="020F0502020204030204" pitchFamily="34" charset="0"/>
              </a:rPr>
              <a:t>ère</a:t>
            </a:r>
            <a:r>
              <a:rPr lang="fr-FR" sz="2000" dirty="0">
                <a:latin typeface="Calibri" panose="020F0502020204030204" pitchFamily="34" charset="0"/>
                <a:cs typeface="Calibri" panose="020F0502020204030204" pitchFamily="34" charset="0"/>
              </a:rPr>
              <a:t> : </a:t>
            </a:r>
            <a:r>
              <a:rPr lang="fr-FR" sz="2000" dirty="0" smtClean="0">
                <a:latin typeface="Calibri" panose="020F0502020204030204" pitchFamily="34" charset="0"/>
                <a:cs typeface="Calibri" panose="020F0502020204030204" pitchFamily="34" charset="0"/>
              </a:rPr>
              <a:t>Les </a:t>
            </a:r>
            <a:r>
              <a:rPr lang="fr-FR" sz="2000" dirty="0">
                <a:latin typeface="Calibri" panose="020F0502020204030204" pitchFamily="34" charset="0"/>
                <a:cs typeface="Calibri" panose="020F0502020204030204" pitchFamily="34" charset="0"/>
              </a:rPr>
              <a:t>représentations du monde : « </a:t>
            </a:r>
            <a:r>
              <a:rPr lang="fr-FR" sz="2000" dirty="0" smtClean="0">
                <a:latin typeface="Calibri" panose="020F0502020204030204" pitchFamily="34" charset="0"/>
                <a:cs typeface="Calibri" panose="020F0502020204030204" pitchFamily="34" charset="0"/>
              </a:rPr>
              <a:t>décrire, figurer, </a:t>
            </a:r>
            <a:r>
              <a:rPr lang="fr-FR" sz="2000" dirty="0">
                <a:latin typeface="Calibri" panose="020F0502020204030204" pitchFamily="34" charset="0"/>
                <a:cs typeface="Calibri" panose="020F0502020204030204" pitchFamily="34" charset="0"/>
              </a:rPr>
              <a:t>imaginer ». </a:t>
            </a:r>
            <a:endParaRPr lang="fr-FR" sz="2000" dirty="0" smtClean="0">
              <a:latin typeface="Calibri" panose="020F0502020204030204" pitchFamily="34" charset="0"/>
              <a:cs typeface="Calibri" panose="020F0502020204030204" pitchFamily="34" charset="0"/>
            </a:endParaRPr>
          </a:p>
          <a:p>
            <a:pPr algn="just"/>
            <a:r>
              <a:rPr lang="fr-FR" sz="2000" dirty="0" smtClean="0">
                <a:latin typeface="Calibri" panose="020F0502020204030204" pitchFamily="34" charset="0"/>
                <a:cs typeface="Calibri" panose="020F0502020204030204" pitchFamily="34" charset="0"/>
              </a:rPr>
              <a:t>Proposition </a:t>
            </a:r>
            <a:r>
              <a:rPr lang="fr-FR" sz="2000" dirty="0">
                <a:latin typeface="Calibri" panose="020F0502020204030204" pitchFamily="34" charset="0"/>
                <a:cs typeface="Calibri" panose="020F0502020204030204" pitchFamily="34" charset="0"/>
              </a:rPr>
              <a:t>de fil directeur : Comment l'homme peut-il "habiter un monde" dont les repères anciens ont </a:t>
            </a:r>
            <a:r>
              <a:rPr lang="fr-FR" sz="2000" dirty="0" smtClean="0">
                <a:latin typeface="Calibri" panose="020F0502020204030204" pitchFamily="34" charset="0"/>
                <a:cs typeface="Calibri" panose="020F0502020204030204" pitchFamily="34" charset="0"/>
              </a:rPr>
              <a:t>disparu ; </a:t>
            </a:r>
            <a:r>
              <a:rPr lang="fr-FR" sz="2000" dirty="0">
                <a:latin typeface="Calibri" panose="020F0502020204030204" pitchFamily="34" charset="0"/>
                <a:cs typeface="Calibri" panose="020F0502020204030204" pitchFamily="34" charset="0"/>
              </a:rPr>
              <a:t>voyages dans un espace infini et mouvant. </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689457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pPr algn="ctr"/>
            <a:r>
              <a:rPr lang="fr-FR" sz="4000" dirty="0" smtClean="0">
                <a:latin typeface="Calibri" panose="020F0502020204030204" pitchFamily="34" charset="0"/>
                <a:cs typeface="Calibri" panose="020F0502020204030204" pitchFamily="34" charset="0"/>
              </a:rPr>
              <a:t>Compagnonnage Littérature-Philosophie </a:t>
            </a:r>
            <a:br>
              <a:rPr lang="fr-FR" sz="4000" dirty="0" smtClean="0">
                <a:latin typeface="Calibri" panose="020F0502020204030204" pitchFamily="34" charset="0"/>
                <a:cs typeface="Calibri" panose="020F0502020204030204" pitchFamily="34" charset="0"/>
              </a:rPr>
            </a:br>
            <a:r>
              <a:rPr lang="fr-FR" sz="4000" dirty="0" smtClean="0">
                <a:latin typeface="Calibri" panose="020F0502020204030204" pitchFamily="34" charset="0"/>
                <a:cs typeface="Calibri" panose="020F0502020204030204" pitchFamily="34" charset="0"/>
              </a:rPr>
              <a:t>Pratiques de classe : exemple </a:t>
            </a:r>
            <a:endParaRPr lang="fr-FR" sz="4000" dirty="0">
              <a:latin typeface="Calibri" panose="020F0502020204030204" pitchFamily="34" charset="0"/>
              <a:cs typeface="Calibri" panose="020F0502020204030204" pitchFamily="34" charset="0"/>
            </a:endParaRPr>
          </a:p>
        </p:txBody>
      </p:sp>
      <p:sp>
        <p:nvSpPr>
          <p:cNvPr id="4" name="Sous-titre 3"/>
          <p:cNvSpPr>
            <a:spLocks noGrp="1"/>
          </p:cNvSpPr>
          <p:nvPr>
            <p:ph type="subTitle" idx="1"/>
          </p:nvPr>
        </p:nvSpPr>
        <p:spPr>
          <a:xfrm>
            <a:off x="1075993" y="4508033"/>
            <a:ext cx="7766936" cy="1644573"/>
          </a:xfrm>
        </p:spPr>
        <p:txBody>
          <a:bodyPr>
            <a:noAutofit/>
          </a:bodyPr>
          <a:lstStyle/>
          <a:p>
            <a:pPr algn="just"/>
            <a:r>
              <a:rPr lang="fr-FR" sz="2000" b="1" dirty="0" smtClean="0">
                <a:latin typeface="Calibri" panose="020F0502020204030204" pitchFamily="34" charset="0"/>
                <a:cs typeface="Calibri" panose="020F0502020204030204" pitchFamily="34" charset="0"/>
              </a:rPr>
              <a:t>Scénario en Terminale : </a:t>
            </a:r>
            <a:r>
              <a:rPr lang="fr-FR" dirty="0" smtClean="0"/>
              <a:t>L’humanité </a:t>
            </a:r>
            <a:r>
              <a:rPr lang="fr-FR" dirty="0"/>
              <a:t>en question : « l’humain et ses limites ». </a:t>
            </a:r>
            <a:endParaRPr lang="fr-FR" dirty="0" smtClean="0"/>
          </a:p>
          <a:p>
            <a:pPr algn="just"/>
            <a:r>
              <a:rPr lang="fr-FR" dirty="0" smtClean="0"/>
              <a:t>Proposition </a:t>
            </a:r>
            <a:r>
              <a:rPr lang="fr-FR" dirty="0"/>
              <a:t>de fil directeur :  </a:t>
            </a:r>
            <a:r>
              <a:rPr lang="fr-FR" dirty="0" smtClean="0"/>
              <a:t>Faut-il accepter ou refuser les limites de notre condition humaine ? Ou bien existe-t-il un moyen de les transcender en restant pleinement humains, peut-être même en accomplissant notre humanité ? </a:t>
            </a:r>
            <a:endParaRPr lang="fr-FR" sz="2000" dirty="0">
              <a:latin typeface="Calibri" panose="020F0502020204030204" pitchFamily="34" charset="0"/>
              <a:cs typeface="Calibri" panose="020F0502020204030204" pitchFamily="34" charset="0"/>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11823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90056" y="3483428"/>
            <a:ext cx="7706459" cy="1320800"/>
          </a:xfrm>
        </p:spPr>
        <p:txBody>
          <a:bodyPr/>
          <a:lstStyle/>
          <a:p>
            <a:r>
              <a:rPr lang="fr-FR" dirty="0">
                <a:latin typeface="Calibri" panose="020F0502020204030204" pitchFamily="34" charset="0"/>
                <a:cs typeface="Calibri" panose="020F0502020204030204" pitchFamily="34" charset="0"/>
              </a:rPr>
              <a:t>Retour sur la session 23 / Session 24</a:t>
            </a: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11912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2612570" y="609600"/>
            <a:ext cx="6661431" cy="709749"/>
          </a:xfrm>
        </p:spPr>
        <p:txBody>
          <a:bodyPr/>
          <a:lstStyle/>
          <a:p>
            <a:r>
              <a:rPr lang="fr-FR" dirty="0" smtClean="0"/>
              <a:t>Rappel des sujets mars 23</a:t>
            </a:r>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263061391"/>
              </p:ext>
            </p:extLst>
          </p:nvPr>
        </p:nvGraphicFramePr>
        <p:xfrm>
          <a:off x="677863" y="2160588"/>
          <a:ext cx="8596795" cy="3597698"/>
        </p:xfrm>
        <a:graphic>
          <a:graphicData uri="http://schemas.openxmlformats.org/drawingml/2006/table">
            <a:tbl>
              <a:tblPr firstRow="1" firstCol="1" bandRow="1">
                <a:tableStyleId>{5C22544A-7EE6-4342-B048-85BDC9FD1C3A}</a:tableStyleId>
              </a:tblPr>
              <a:tblGrid>
                <a:gridCol w="1232212">
                  <a:extLst>
                    <a:ext uri="{9D8B030D-6E8A-4147-A177-3AD203B41FA5}">
                      <a16:colId xmlns:a16="http://schemas.microsoft.com/office/drawing/2014/main" val="494491037"/>
                    </a:ext>
                  </a:extLst>
                </a:gridCol>
                <a:gridCol w="4501482">
                  <a:extLst>
                    <a:ext uri="{9D8B030D-6E8A-4147-A177-3AD203B41FA5}">
                      <a16:colId xmlns:a16="http://schemas.microsoft.com/office/drawing/2014/main" val="1021162088"/>
                    </a:ext>
                  </a:extLst>
                </a:gridCol>
                <a:gridCol w="2863101">
                  <a:extLst>
                    <a:ext uri="{9D8B030D-6E8A-4147-A177-3AD203B41FA5}">
                      <a16:colId xmlns:a16="http://schemas.microsoft.com/office/drawing/2014/main" val="1705209482"/>
                    </a:ext>
                  </a:extLst>
                </a:gridCol>
              </a:tblGrid>
              <a:tr h="183938">
                <a:tc>
                  <a:txBody>
                    <a:bodyPr/>
                    <a:lstStyle/>
                    <a:p>
                      <a:pPr algn="just">
                        <a:spcAft>
                          <a:spcPts val="0"/>
                        </a:spcAft>
                      </a:pPr>
                      <a:r>
                        <a:rPr lang="fr-FR" sz="10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265" marR="68265" marT="0" marB="0"/>
                </a:tc>
                <a:tc>
                  <a:txBody>
                    <a:bodyPr/>
                    <a:lstStyle/>
                    <a:p>
                      <a:pPr algn="just">
                        <a:spcAft>
                          <a:spcPts val="0"/>
                        </a:spcAft>
                      </a:pPr>
                      <a:r>
                        <a:rPr lang="fr-FR" sz="1000">
                          <a:effectLst/>
                        </a:rPr>
                        <a:t>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68265" marR="68265" marT="0" marB="0"/>
                </a:tc>
                <a:tc>
                  <a:txBody>
                    <a:bodyPr/>
                    <a:lstStyle/>
                    <a:p>
                      <a:pPr algn="just"/>
                      <a:r>
                        <a:rPr lang="fr-FR" sz="1000">
                          <a:effectLst/>
                        </a:rPr>
                        <a:t> </a:t>
                      </a:r>
                      <a:endParaRPr lang="fr-FR"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265" marR="68265" marT="0" marB="0"/>
                </a:tc>
                <a:extLst>
                  <a:ext uri="{0D108BD9-81ED-4DB2-BD59-A6C34878D82A}">
                    <a16:rowId xmlns:a16="http://schemas.microsoft.com/office/drawing/2014/main" val="2957120724"/>
                  </a:ext>
                </a:extLst>
              </a:tr>
              <a:tr h="735751">
                <a:tc rowSpan="2">
                  <a:txBody>
                    <a:bodyPr/>
                    <a:lstStyle/>
                    <a:p>
                      <a:pPr algn="just">
                        <a:spcAft>
                          <a:spcPts val="0"/>
                        </a:spcAft>
                      </a:pPr>
                      <a:r>
                        <a:rPr lang="fr-FR" sz="1600">
                          <a:effectLst/>
                          <a:latin typeface="Calibri" panose="020F0502020204030204" pitchFamily="34" charset="0"/>
                          <a:cs typeface="Calibri" panose="020F0502020204030204" pitchFamily="34" charset="0"/>
                        </a:rPr>
                        <a:t>Jour 1</a:t>
                      </a:r>
                    </a:p>
                    <a:p>
                      <a:pPr algn="just">
                        <a:spcAft>
                          <a:spcPts val="0"/>
                        </a:spcAft>
                      </a:pPr>
                      <a:r>
                        <a:rPr lang="fr-FR" sz="1600">
                          <a:effectLst/>
                          <a:latin typeface="Calibri" panose="020F0502020204030204" pitchFamily="34" charset="0"/>
                          <a:cs typeface="Calibri" panose="020F0502020204030204" pitchFamily="34" charset="0"/>
                        </a:rPr>
                        <a:t> </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265" marR="68265"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Texte = Octave Mirbeau, Le Journal d’une femme de chambre, ch. VII (1900)</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265" marR="68265" marT="0" marB="0"/>
                </a:tc>
                <a:tc>
                  <a:txBody>
                    <a:bodyPr/>
                    <a:lstStyle/>
                    <a:p>
                      <a:pPr algn="just"/>
                      <a:r>
                        <a:rPr lang="fr-FR" sz="1600" u="sng" dirty="0">
                          <a:effectLst/>
                          <a:latin typeface="Calibri" panose="020F0502020204030204" pitchFamily="34" charset="0"/>
                          <a:cs typeface="Calibri" panose="020F0502020204030204" pitchFamily="34" charset="0"/>
                        </a:rPr>
                        <a:t>Interprétation littéraire </a:t>
                      </a:r>
                      <a:r>
                        <a:rPr lang="fr-FR" sz="1600" dirty="0">
                          <a:effectLst/>
                          <a:latin typeface="Calibri" panose="020F0502020204030204" pitchFamily="34" charset="0"/>
                          <a:cs typeface="Calibri" panose="020F0502020204030204" pitchFamily="34" charset="0"/>
                        </a:rPr>
                        <a:t>: Dans cet extrait, comment la poésie permet-elle à l’héroïne de « redevenir un être nouveau ? </a:t>
                      </a:r>
                      <a:endParaRPr lang="fr-F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265" marR="68265" marT="0" marB="0"/>
                </a:tc>
                <a:extLst>
                  <a:ext uri="{0D108BD9-81ED-4DB2-BD59-A6C34878D82A}">
                    <a16:rowId xmlns:a16="http://schemas.microsoft.com/office/drawing/2014/main" val="1282135863"/>
                  </a:ext>
                </a:extLst>
              </a:tr>
              <a:tr h="367876">
                <a:tc vMerge="1">
                  <a:txBody>
                    <a:bodyPr/>
                    <a:lstStyle/>
                    <a:p>
                      <a:endParaRPr lang="fr-FR"/>
                    </a:p>
                  </a:txBody>
                  <a:tcPr/>
                </a:tc>
                <a:tc>
                  <a:txBody>
                    <a:bodyPr/>
                    <a:lstStyle/>
                    <a:p>
                      <a:pPr algn="just">
                        <a:spcAft>
                          <a:spcPts val="0"/>
                        </a:spcAft>
                      </a:pPr>
                      <a:r>
                        <a:rPr lang="fr-FR" sz="1600">
                          <a:effectLst/>
                          <a:latin typeface="Calibri" panose="020F0502020204030204" pitchFamily="34" charset="0"/>
                          <a:cs typeface="Calibri" panose="020F0502020204030204" pitchFamily="34" charset="0"/>
                        </a:rPr>
                        <a:t>Thème au programme = Les expressions de la sensibilité.</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265" marR="68265" marT="0" marB="0"/>
                </a:tc>
                <a:tc>
                  <a:txBody>
                    <a:bodyPr/>
                    <a:lstStyle/>
                    <a:p>
                      <a:pPr algn="just"/>
                      <a:r>
                        <a:rPr lang="fr-FR" sz="1600" u="sng" dirty="0">
                          <a:effectLst/>
                          <a:latin typeface="Calibri" panose="020F0502020204030204" pitchFamily="34" charset="0"/>
                          <a:cs typeface="Calibri" panose="020F0502020204030204" pitchFamily="34" charset="0"/>
                        </a:rPr>
                        <a:t>Essai philosophique </a:t>
                      </a:r>
                      <a:r>
                        <a:rPr lang="fr-FR" sz="1600" dirty="0">
                          <a:effectLst/>
                          <a:latin typeface="Calibri" panose="020F0502020204030204" pitchFamily="34" charset="0"/>
                          <a:cs typeface="Calibri" panose="020F0502020204030204" pitchFamily="34" charset="0"/>
                        </a:rPr>
                        <a:t>: Le savoir nuit-il à la sensibilité ?</a:t>
                      </a:r>
                      <a:endParaRPr lang="fr-F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265" marR="68265" marT="0" marB="0"/>
                </a:tc>
                <a:extLst>
                  <a:ext uri="{0D108BD9-81ED-4DB2-BD59-A6C34878D82A}">
                    <a16:rowId xmlns:a16="http://schemas.microsoft.com/office/drawing/2014/main" val="3995340351"/>
                  </a:ext>
                </a:extLst>
              </a:tr>
              <a:tr h="735751">
                <a:tc rowSpan="2">
                  <a:txBody>
                    <a:bodyPr/>
                    <a:lstStyle/>
                    <a:p>
                      <a:pPr algn="just">
                        <a:spcAft>
                          <a:spcPts val="0"/>
                        </a:spcAft>
                      </a:pPr>
                      <a:r>
                        <a:rPr lang="fr-FR" sz="1600">
                          <a:effectLst/>
                          <a:latin typeface="Calibri" panose="020F0502020204030204" pitchFamily="34" charset="0"/>
                          <a:cs typeface="Calibri" panose="020F0502020204030204" pitchFamily="34" charset="0"/>
                        </a:rPr>
                        <a:t>Jour 2</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265" marR="68265" marT="0" marB="0"/>
                </a:tc>
                <a:tc>
                  <a:txBody>
                    <a:bodyPr/>
                    <a:lstStyle/>
                    <a:p>
                      <a:pPr algn="just"/>
                      <a:r>
                        <a:rPr lang="fr-FR" sz="1600">
                          <a:effectLst/>
                          <a:latin typeface="Calibri" panose="020F0502020204030204" pitchFamily="34" charset="0"/>
                          <a:cs typeface="Calibri" panose="020F0502020204030204" pitchFamily="34" charset="0"/>
                        </a:rPr>
                        <a:t>Texte = Nietzsche, Aurore (1881), trad. Éric Blondel.</a:t>
                      </a:r>
                      <a:endParaRPr lang="fr-FR" sz="1600">
                        <a:effectLst/>
                        <a:latin typeface="Calibri" panose="020F0502020204030204" pitchFamily="34" charset="0"/>
                        <a:ea typeface="Times New Roman" panose="02020603050405020304" pitchFamily="18" charset="0"/>
                        <a:cs typeface="Calibri" panose="020F0502020204030204" pitchFamily="34" charset="0"/>
                      </a:endParaRPr>
                    </a:p>
                  </a:txBody>
                  <a:tcPr marL="68265" marR="68265" marT="0" marB="0"/>
                </a:tc>
                <a:tc>
                  <a:txBody>
                    <a:bodyPr/>
                    <a:lstStyle/>
                    <a:p>
                      <a:pPr algn="just">
                        <a:spcAft>
                          <a:spcPts val="0"/>
                        </a:spcAft>
                      </a:pPr>
                      <a:r>
                        <a:rPr lang="fr-FR" sz="1600" u="sng" dirty="0">
                          <a:effectLst/>
                          <a:latin typeface="Calibri" panose="020F0502020204030204" pitchFamily="34" charset="0"/>
                          <a:cs typeface="Calibri" panose="020F0502020204030204" pitchFamily="34" charset="0"/>
                        </a:rPr>
                        <a:t>Interprétation philosophique </a:t>
                      </a:r>
                      <a:r>
                        <a:rPr lang="fr-FR" sz="1600" dirty="0">
                          <a:effectLst/>
                          <a:latin typeface="Calibri" panose="020F0502020204030204" pitchFamily="34" charset="0"/>
                          <a:cs typeface="Calibri" panose="020F0502020204030204" pitchFamily="34" charset="0"/>
                        </a:rPr>
                        <a:t>: D’après ce texte pourquoi sommes-nous tous autre chose que ce que nous paraissons être ?</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68265" marR="68265" marT="0" marB="0"/>
                </a:tc>
                <a:extLst>
                  <a:ext uri="{0D108BD9-81ED-4DB2-BD59-A6C34878D82A}">
                    <a16:rowId xmlns:a16="http://schemas.microsoft.com/office/drawing/2014/main" val="2586216560"/>
                  </a:ext>
                </a:extLst>
              </a:tr>
              <a:tr h="551813">
                <a:tc vMerge="1">
                  <a:txBody>
                    <a:bodyPr/>
                    <a:lstStyle/>
                    <a:p>
                      <a:endParaRPr lang="fr-FR"/>
                    </a:p>
                  </a:txBody>
                  <a:tcPr/>
                </a:tc>
                <a:tc>
                  <a:txBody>
                    <a:bodyPr/>
                    <a:lstStyle/>
                    <a:p>
                      <a:pPr algn="just">
                        <a:spcAft>
                          <a:spcPts val="0"/>
                        </a:spcAft>
                      </a:pPr>
                      <a:r>
                        <a:rPr lang="fr-FR" sz="1600">
                          <a:effectLst/>
                          <a:latin typeface="Calibri" panose="020F0502020204030204" pitchFamily="34" charset="0"/>
                          <a:cs typeface="Calibri" panose="020F0502020204030204" pitchFamily="34" charset="0"/>
                        </a:rPr>
                        <a:t>Thème au programme = Les métamorphoses du moi.</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265" marR="68265" marT="0" marB="0"/>
                </a:tc>
                <a:tc>
                  <a:txBody>
                    <a:bodyPr/>
                    <a:lstStyle/>
                    <a:p>
                      <a:pPr algn="just"/>
                      <a:r>
                        <a:rPr lang="fr-FR" sz="1600" u="sng" dirty="0">
                          <a:effectLst/>
                          <a:latin typeface="Calibri" panose="020F0502020204030204" pitchFamily="34" charset="0"/>
                          <a:cs typeface="Calibri" panose="020F0502020204030204" pitchFamily="34" charset="0"/>
                        </a:rPr>
                        <a:t>Essai littéraire </a:t>
                      </a:r>
                      <a:r>
                        <a:rPr lang="fr-FR" sz="1600" dirty="0">
                          <a:effectLst/>
                          <a:latin typeface="Calibri" panose="020F0502020204030204" pitchFamily="34" charset="0"/>
                          <a:cs typeface="Calibri" panose="020F0502020204030204" pitchFamily="34" charset="0"/>
                        </a:rPr>
                        <a:t>: La littérature permet-elle de déchiffrer « l’alphabet […] de notre moi » ?</a:t>
                      </a:r>
                      <a:endParaRPr lang="fr-FR" sz="1600" dirty="0">
                        <a:effectLst/>
                        <a:latin typeface="Calibri" panose="020F0502020204030204" pitchFamily="34" charset="0"/>
                        <a:ea typeface="Times New Roman" panose="02020603050405020304" pitchFamily="18" charset="0"/>
                        <a:cs typeface="Calibri" panose="020F0502020204030204" pitchFamily="34" charset="0"/>
                      </a:endParaRPr>
                    </a:p>
                  </a:txBody>
                  <a:tcPr marL="68265" marR="68265" marT="0" marB="0"/>
                </a:tc>
                <a:extLst>
                  <a:ext uri="{0D108BD9-81ED-4DB2-BD59-A6C34878D82A}">
                    <a16:rowId xmlns:a16="http://schemas.microsoft.com/office/drawing/2014/main" val="1603206301"/>
                  </a:ext>
                </a:extLst>
              </a:tr>
            </a:tbl>
          </a:graphicData>
        </a:graphic>
      </p:graphicFrame>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399479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759" y="238471"/>
            <a:ext cx="1772738" cy="1691929"/>
          </a:xfrm>
          <a:prstGeom prst="rect">
            <a:avLst/>
          </a:prstGeom>
        </p:spPr>
      </p:pic>
      <p:sp>
        <p:nvSpPr>
          <p:cNvPr id="13" name="Titre 12"/>
          <p:cNvSpPr>
            <a:spLocks noGrp="1"/>
          </p:cNvSpPr>
          <p:nvPr>
            <p:ph type="title"/>
          </p:nvPr>
        </p:nvSpPr>
        <p:spPr>
          <a:xfrm>
            <a:off x="2181496" y="609600"/>
            <a:ext cx="7092505" cy="1320800"/>
          </a:xfrm>
        </p:spPr>
        <p:txBody>
          <a:bodyPr>
            <a:normAutofit/>
          </a:bodyPr>
          <a:lstStyle/>
          <a:p>
            <a:pPr algn="ctr"/>
            <a:r>
              <a:rPr lang="fr-FR" b="1" dirty="0"/>
              <a:t> </a:t>
            </a:r>
            <a:r>
              <a:rPr lang="fr-FR" sz="2200" b="1" dirty="0">
                <a:latin typeface="Calibri" panose="020F0502020204030204" pitchFamily="34" charset="0"/>
                <a:cs typeface="Calibri" panose="020F0502020204030204" pitchFamily="34" charset="0"/>
              </a:rPr>
              <a:t>Bilan de l’examen de la Spécialité Humanités, Littérature et Philosophie session 2023</a:t>
            </a:r>
          </a:p>
        </p:txBody>
      </p:sp>
      <p:graphicFrame>
        <p:nvGraphicFramePr>
          <p:cNvPr id="11" name="Espace réservé du contenu 10"/>
          <p:cNvGraphicFramePr>
            <a:graphicFrameLocks noGrp="1"/>
          </p:cNvGraphicFramePr>
          <p:nvPr>
            <p:ph idx="1"/>
            <p:extLst>
              <p:ext uri="{D42A27DB-BD31-4B8C-83A1-F6EECF244321}">
                <p14:modId xmlns:p14="http://schemas.microsoft.com/office/powerpoint/2010/main" val="1993230623"/>
              </p:ext>
            </p:extLst>
          </p:nvPr>
        </p:nvGraphicFramePr>
        <p:xfrm>
          <a:off x="677863" y="2160588"/>
          <a:ext cx="8596312" cy="147828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3524530360"/>
                    </a:ext>
                  </a:extLst>
                </a:gridCol>
                <a:gridCol w="4298156">
                  <a:extLst>
                    <a:ext uri="{9D8B030D-6E8A-4147-A177-3AD203B41FA5}">
                      <a16:colId xmlns:a16="http://schemas.microsoft.com/office/drawing/2014/main" val="2642925114"/>
                    </a:ext>
                  </a:extLst>
                </a:gridCol>
              </a:tblGrid>
              <a:tr h="0">
                <a:tc>
                  <a:txBody>
                    <a:bodyPr/>
                    <a:lstStyle/>
                    <a:p>
                      <a:endParaRPr lang="fr-FR" dirty="0"/>
                    </a:p>
                  </a:txBody>
                  <a:tcPr/>
                </a:tc>
                <a:tc>
                  <a:txBody>
                    <a:bodyPr/>
                    <a:lstStyle/>
                    <a:p>
                      <a:endParaRPr lang="fr-FR"/>
                    </a:p>
                  </a:txBody>
                  <a:tcPr/>
                </a:tc>
                <a:extLst>
                  <a:ext uri="{0D108BD9-81ED-4DB2-BD59-A6C34878D82A}">
                    <a16:rowId xmlns:a16="http://schemas.microsoft.com/office/drawing/2014/main" val="4098338880"/>
                  </a:ext>
                </a:extLst>
              </a:tr>
              <a:tr h="370840">
                <a:tc>
                  <a:txBody>
                    <a:bodyPr/>
                    <a:lstStyle/>
                    <a:p>
                      <a:pPr algn="just">
                        <a:spcAft>
                          <a:spcPts val="0"/>
                        </a:spcAft>
                      </a:pPr>
                      <a:r>
                        <a:rPr lang="fr-FR" sz="1800" b="1" dirty="0" smtClean="0">
                          <a:effectLst/>
                          <a:latin typeface="Calibri Light" panose="020F0302020204030204" pitchFamily="34" charset="0"/>
                          <a:ea typeface="Calibri" panose="020F0502020204030204" pitchFamily="34" charset="0"/>
                          <a:cs typeface="Times New Roman" panose="02020603050405020304" pitchFamily="18" charset="0"/>
                        </a:rPr>
                        <a:t>1788 </a:t>
                      </a:r>
                      <a:r>
                        <a:rPr lang="fr-FR" sz="1800" b="1" dirty="0">
                          <a:effectLst/>
                          <a:latin typeface="Calibri Light" panose="020F0302020204030204" pitchFamily="34" charset="0"/>
                          <a:ea typeface="Calibri" panose="020F0502020204030204" pitchFamily="34" charset="0"/>
                          <a:cs typeface="Times New Roman" panose="02020603050405020304" pitchFamily="18" charset="0"/>
                        </a:rPr>
                        <a:t>copies </a:t>
                      </a:r>
                      <a:r>
                        <a:rPr lang="fr-FR" sz="1800" b="1" dirty="0" smtClean="0">
                          <a:effectLst/>
                          <a:latin typeface="Calibri Light" panose="020F0302020204030204" pitchFamily="34" charset="0"/>
                          <a:ea typeface="Calibri" panose="020F0502020204030204" pitchFamily="34" charset="0"/>
                          <a:cs typeface="Times New Roman" panose="02020603050405020304" pitchFamily="18" charset="0"/>
                        </a:rPr>
                        <a:t>corrigées en</a:t>
                      </a:r>
                      <a:r>
                        <a:rPr lang="fr-FR" sz="1800" b="1" baseline="0" dirty="0" smtClean="0">
                          <a:effectLst/>
                          <a:latin typeface="Calibri Light" panose="020F0302020204030204" pitchFamily="34" charset="0"/>
                          <a:ea typeface="Calibri" panose="020F0502020204030204" pitchFamily="34" charset="0"/>
                          <a:cs typeface="Times New Roman" panose="02020603050405020304" pitchFamily="18" charset="0"/>
                        </a:rPr>
                        <a:t> académie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fr-FR" sz="1800" dirty="0">
                          <a:effectLst/>
                          <a:latin typeface="Calibri Light" panose="020F0302020204030204" pitchFamily="34" charset="0"/>
                          <a:ea typeface="Times New Roman" panose="02020603050405020304" pitchFamily="18" charset="0"/>
                          <a:cs typeface="Times New Roman" panose="02020603050405020304" pitchFamily="18" charset="0"/>
                        </a:rPr>
                        <a:t>moyenne générale </a:t>
                      </a:r>
                      <a:r>
                        <a:rPr lang="fr-FR" sz="1800" b="1" dirty="0" smtClean="0">
                          <a:effectLst/>
                          <a:latin typeface="Calibri Light" panose="020F0302020204030204" pitchFamily="34" charset="0"/>
                          <a:ea typeface="Times New Roman" panose="02020603050405020304" pitchFamily="18" charset="0"/>
                          <a:cs typeface="Times New Roman" panose="02020603050405020304" pitchFamily="18" charset="0"/>
                        </a:rPr>
                        <a:t>11,91</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7245762"/>
                  </a:ext>
                </a:extLst>
              </a:tr>
              <a:tr h="370840">
                <a:tc>
                  <a:txBody>
                    <a:bodyPr/>
                    <a:lstStyle/>
                    <a:p>
                      <a:pPr algn="just">
                        <a:spcAft>
                          <a:spcPts val="0"/>
                        </a:spcAft>
                      </a:pPr>
                      <a:r>
                        <a:rPr lang="fr-FR" sz="1800">
                          <a:effectLst/>
                          <a:latin typeface="Calibri Light" panose="020F0302020204030204" pitchFamily="34" charset="0"/>
                          <a:ea typeface="Times New Roman" panose="02020603050405020304" pitchFamily="18" charset="0"/>
                          <a:cs typeface="Times New Roman" panose="02020603050405020304" pitchFamily="18" charset="0"/>
                        </a:rPr>
                        <a:t>J1 (1019 copies)</a:t>
                      </a:r>
                      <a:endParaRPr lang="fr-F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fr-FR" sz="1800" b="1" dirty="0" smtClean="0">
                          <a:effectLst/>
                          <a:latin typeface="Calibri Light" panose="020F0302020204030204" pitchFamily="34" charset="0"/>
                          <a:ea typeface="Times New Roman" panose="02020603050405020304" pitchFamily="18" charset="0"/>
                          <a:cs typeface="Times New Roman" panose="02020603050405020304" pitchFamily="18" charset="0"/>
                        </a:rPr>
                        <a:t>11,87</a:t>
                      </a:r>
                      <a:r>
                        <a:rPr lang="fr-FR" sz="180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fr-FR" sz="1800" dirty="0">
                          <a:effectLst/>
                          <a:latin typeface="Calibri Light" panose="020F0302020204030204" pitchFamily="34" charset="0"/>
                          <a:ea typeface="Times New Roman" panose="02020603050405020304" pitchFamily="18" charset="0"/>
                          <a:cs typeface="Times New Roman" panose="02020603050405020304" pitchFamily="18" charset="0"/>
                        </a:rPr>
                        <a:t>pour le sujet 1</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9569385"/>
                  </a:ext>
                </a:extLst>
              </a:tr>
              <a:tr h="370840">
                <a:tc>
                  <a:txBody>
                    <a:bodyPr/>
                    <a:lstStyle/>
                    <a:p>
                      <a:pPr algn="just">
                        <a:spcAft>
                          <a:spcPts val="0"/>
                        </a:spcAft>
                      </a:pPr>
                      <a:r>
                        <a:rPr lang="fr-FR" sz="1800" dirty="0">
                          <a:effectLst/>
                          <a:latin typeface="Calibri Light" panose="020F0302020204030204" pitchFamily="34" charset="0"/>
                          <a:ea typeface="Times New Roman" panose="02020603050405020304" pitchFamily="18" charset="0"/>
                          <a:cs typeface="Times New Roman" panose="02020603050405020304" pitchFamily="18" charset="0"/>
                        </a:rPr>
                        <a:t>J2 (769 copies)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Aft>
                          <a:spcPts val="0"/>
                        </a:spcAft>
                      </a:pPr>
                      <a:r>
                        <a:rPr lang="fr-FR" sz="1800" b="1" dirty="0">
                          <a:effectLst/>
                          <a:latin typeface="Calibri Light" panose="020F0302020204030204" pitchFamily="34" charset="0"/>
                          <a:ea typeface="Times New Roman" panose="02020603050405020304" pitchFamily="18" charset="0"/>
                          <a:cs typeface="Times New Roman" panose="02020603050405020304" pitchFamily="18" charset="0"/>
                        </a:rPr>
                        <a:t>11,96</a:t>
                      </a:r>
                      <a:r>
                        <a:rPr lang="fr-FR" sz="1800" dirty="0">
                          <a:effectLst/>
                          <a:latin typeface="Calibri Light" panose="020F0302020204030204" pitchFamily="34" charset="0"/>
                          <a:ea typeface="Times New Roman" panose="02020603050405020304" pitchFamily="18" charset="0"/>
                          <a:cs typeface="Times New Roman" panose="02020603050405020304" pitchFamily="18" charset="0"/>
                        </a:rPr>
                        <a:t> pour le sujet 2</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4564253"/>
                  </a:ext>
                </a:extLst>
              </a:tr>
            </a:tbl>
          </a:graphicData>
        </a:graphic>
      </p:graphicFrame>
      <p:graphicFrame>
        <p:nvGraphicFramePr>
          <p:cNvPr id="12" name="Tableau 11"/>
          <p:cNvGraphicFramePr>
            <a:graphicFrameLocks noGrp="1"/>
          </p:cNvGraphicFramePr>
          <p:nvPr>
            <p:extLst>
              <p:ext uri="{D42A27DB-BD31-4B8C-83A1-F6EECF244321}">
                <p14:modId xmlns:p14="http://schemas.microsoft.com/office/powerpoint/2010/main" val="2242225510"/>
              </p:ext>
            </p:extLst>
          </p:nvPr>
        </p:nvGraphicFramePr>
        <p:xfrm>
          <a:off x="1037387" y="4807787"/>
          <a:ext cx="7845355" cy="1135812"/>
        </p:xfrm>
        <a:graphic>
          <a:graphicData uri="http://schemas.openxmlformats.org/drawingml/2006/table">
            <a:tbl>
              <a:tblPr firstRow="1" firstCol="1" bandRow="1">
                <a:tableStyleId>{5C22544A-7EE6-4342-B048-85BDC9FD1C3A}</a:tableStyleId>
              </a:tblPr>
              <a:tblGrid>
                <a:gridCol w="245678">
                  <a:extLst>
                    <a:ext uri="{9D8B030D-6E8A-4147-A177-3AD203B41FA5}">
                      <a16:colId xmlns:a16="http://schemas.microsoft.com/office/drawing/2014/main" val="790128500"/>
                    </a:ext>
                  </a:extLst>
                </a:gridCol>
                <a:gridCol w="268131">
                  <a:extLst>
                    <a:ext uri="{9D8B030D-6E8A-4147-A177-3AD203B41FA5}">
                      <a16:colId xmlns:a16="http://schemas.microsoft.com/office/drawing/2014/main" val="3665266486"/>
                    </a:ext>
                  </a:extLst>
                </a:gridCol>
                <a:gridCol w="268131">
                  <a:extLst>
                    <a:ext uri="{9D8B030D-6E8A-4147-A177-3AD203B41FA5}">
                      <a16:colId xmlns:a16="http://schemas.microsoft.com/office/drawing/2014/main" val="779732270"/>
                    </a:ext>
                  </a:extLst>
                </a:gridCol>
                <a:gridCol w="364911">
                  <a:extLst>
                    <a:ext uri="{9D8B030D-6E8A-4147-A177-3AD203B41FA5}">
                      <a16:colId xmlns:a16="http://schemas.microsoft.com/office/drawing/2014/main" val="2288298318"/>
                    </a:ext>
                  </a:extLst>
                </a:gridCol>
                <a:gridCol w="364911">
                  <a:extLst>
                    <a:ext uri="{9D8B030D-6E8A-4147-A177-3AD203B41FA5}">
                      <a16:colId xmlns:a16="http://schemas.microsoft.com/office/drawing/2014/main" val="1844293792"/>
                    </a:ext>
                  </a:extLst>
                </a:gridCol>
                <a:gridCol w="402989">
                  <a:extLst>
                    <a:ext uri="{9D8B030D-6E8A-4147-A177-3AD203B41FA5}">
                      <a16:colId xmlns:a16="http://schemas.microsoft.com/office/drawing/2014/main" val="2860313759"/>
                    </a:ext>
                  </a:extLst>
                </a:gridCol>
                <a:gridCol w="460899">
                  <a:extLst>
                    <a:ext uri="{9D8B030D-6E8A-4147-A177-3AD203B41FA5}">
                      <a16:colId xmlns:a16="http://schemas.microsoft.com/office/drawing/2014/main" val="742506446"/>
                    </a:ext>
                  </a:extLst>
                </a:gridCol>
                <a:gridCol w="498977">
                  <a:extLst>
                    <a:ext uri="{9D8B030D-6E8A-4147-A177-3AD203B41FA5}">
                      <a16:colId xmlns:a16="http://schemas.microsoft.com/office/drawing/2014/main" val="3111822151"/>
                    </a:ext>
                  </a:extLst>
                </a:gridCol>
                <a:gridCol w="498977">
                  <a:extLst>
                    <a:ext uri="{9D8B030D-6E8A-4147-A177-3AD203B41FA5}">
                      <a16:colId xmlns:a16="http://schemas.microsoft.com/office/drawing/2014/main" val="3077520162"/>
                    </a:ext>
                  </a:extLst>
                </a:gridCol>
                <a:gridCol w="498977">
                  <a:extLst>
                    <a:ext uri="{9D8B030D-6E8A-4147-A177-3AD203B41FA5}">
                      <a16:colId xmlns:a16="http://schemas.microsoft.com/office/drawing/2014/main" val="4223762990"/>
                    </a:ext>
                  </a:extLst>
                </a:gridCol>
                <a:gridCol w="460899">
                  <a:extLst>
                    <a:ext uri="{9D8B030D-6E8A-4147-A177-3AD203B41FA5}">
                      <a16:colId xmlns:a16="http://schemas.microsoft.com/office/drawing/2014/main" val="653190089"/>
                    </a:ext>
                  </a:extLst>
                </a:gridCol>
                <a:gridCol w="460899">
                  <a:extLst>
                    <a:ext uri="{9D8B030D-6E8A-4147-A177-3AD203B41FA5}">
                      <a16:colId xmlns:a16="http://schemas.microsoft.com/office/drawing/2014/main" val="2829693849"/>
                    </a:ext>
                  </a:extLst>
                </a:gridCol>
                <a:gridCol w="460899">
                  <a:extLst>
                    <a:ext uri="{9D8B030D-6E8A-4147-A177-3AD203B41FA5}">
                      <a16:colId xmlns:a16="http://schemas.microsoft.com/office/drawing/2014/main" val="3106375358"/>
                    </a:ext>
                  </a:extLst>
                </a:gridCol>
                <a:gridCol w="460899">
                  <a:extLst>
                    <a:ext uri="{9D8B030D-6E8A-4147-A177-3AD203B41FA5}">
                      <a16:colId xmlns:a16="http://schemas.microsoft.com/office/drawing/2014/main" val="2114998292"/>
                    </a:ext>
                  </a:extLst>
                </a:gridCol>
                <a:gridCol w="402989">
                  <a:extLst>
                    <a:ext uri="{9D8B030D-6E8A-4147-A177-3AD203B41FA5}">
                      <a16:colId xmlns:a16="http://schemas.microsoft.com/office/drawing/2014/main" val="1397241579"/>
                    </a:ext>
                  </a:extLst>
                </a:gridCol>
                <a:gridCol w="402989">
                  <a:extLst>
                    <a:ext uri="{9D8B030D-6E8A-4147-A177-3AD203B41FA5}">
                      <a16:colId xmlns:a16="http://schemas.microsoft.com/office/drawing/2014/main" val="1221491080"/>
                    </a:ext>
                  </a:extLst>
                </a:gridCol>
                <a:gridCol w="402989">
                  <a:extLst>
                    <a:ext uri="{9D8B030D-6E8A-4147-A177-3AD203B41FA5}">
                      <a16:colId xmlns:a16="http://schemas.microsoft.com/office/drawing/2014/main" val="1377898124"/>
                    </a:ext>
                  </a:extLst>
                </a:gridCol>
                <a:gridCol w="421710">
                  <a:extLst>
                    <a:ext uri="{9D8B030D-6E8A-4147-A177-3AD203B41FA5}">
                      <a16:colId xmlns:a16="http://schemas.microsoft.com/office/drawing/2014/main" val="2878616591"/>
                    </a:ext>
                  </a:extLst>
                </a:gridCol>
                <a:gridCol w="498501">
                  <a:extLst>
                    <a:ext uri="{9D8B030D-6E8A-4147-A177-3AD203B41FA5}">
                      <a16:colId xmlns:a16="http://schemas.microsoft.com/office/drawing/2014/main" val="873078534"/>
                    </a:ext>
                  </a:extLst>
                </a:gridCol>
              </a:tblGrid>
              <a:tr h="366391">
                <a:tc>
                  <a:txBody>
                    <a:bodyPr/>
                    <a:lstStyle/>
                    <a:p>
                      <a:pPr algn="just">
                        <a:spcAft>
                          <a:spcPts val="0"/>
                        </a:spcAft>
                      </a:pPr>
                      <a:r>
                        <a:rPr lang="fr-FR" sz="1400" dirty="0">
                          <a:effectLst/>
                          <a:latin typeface="Calibri" panose="020F0502020204030204" pitchFamily="34" charset="0"/>
                          <a:cs typeface="Calibri" panose="020F0502020204030204" pitchFamily="34" charset="0"/>
                        </a:rPr>
                        <a:t>2</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3</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4</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5</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6</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7</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8</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9</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10</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11</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13</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14</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15</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16</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17</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18</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19</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dirty="0">
                          <a:effectLst/>
                          <a:latin typeface="Calibri" panose="020F0502020204030204" pitchFamily="34" charset="0"/>
                          <a:cs typeface="Calibri" panose="020F0502020204030204" pitchFamily="34" charset="0"/>
                        </a:rPr>
                        <a:t>20</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44908458"/>
                  </a:ext>
                </a:extLst>
              </a:tr>
              <a:tr h="403030">
                <a:tc>
                  <a:txBody>
                    <a:bodyPr/>
                    <a:lstStyle/>
                    <a:p>
                      <a:pPr algn="r">
                        <a:spcAft>
                          <a:spcPts val="0"/>
                        </a:spcAft>
                      </a:pP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5</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22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42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92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129</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162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214</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187</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195</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175</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141</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146</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77</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78</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53</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r">
                        <a:spcAft>
                          <a:spcPts val="0"/>
                        </a:spcAft>
                      </a:pPr>
                      <a:r>
                        <a:rPr lang="fr-FR" sz="1400">
                          <a:effectLst/>
                          <a:latin typeface="Calibri" panose="020F0502020204030204" pitchFamily="34" charset="0"/>
                          <a:cs typeface="Calibri" panose="020F0502020204030204" pitchFamily="34" charset="0"/>
                        </a:rPr>
                        <a:t>41</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tc>
                  <a:txBody>
                    <a:bodyPr/>
                    <a:lstStyle/>
                    <a:p>
                      <a:pPr algn="l">
                        <a:spcAft>
                          <a:spcPts val="0"/>
                        </a:spcAft>
                      </a:pPr>
                      <a:r>
                        <a:rPr lang="fr-FR" sz="1400">
                          <a:effectLst/>
                          <a:latin typeface="Calibri" panose="020F0502020204030204" pitchFamily="34" charset="0"/>
                          <a:cs typeface="Calibri" panose="020F0502020204030204" pitchFamily="34" charset="0"/>
                        </a:rPr>
                        <a:t>25</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b"/>
                </a:tc>
                <a:extLst>
                  <a:ext uri="{0D108BD9-81ED-4DB2-BD59-A6C34878D82A}">
                    <a16:rowId xmlns:a16="http://schemas.microsoft.com/office/drawing/2014/main" val="888056767"/>
                  </a:ext>
                </a:extLst>
              </a:tr>
              <a:tr h="366391">
                <a:tc>
                  <a:txBody>
                    <a:bodyPr/>
                    <a:lstStyle/>
                    <a:p>
                      <a:pPr algn="just">
                        <a:spcAft>
                          <a:spcPts val="0"/>
                        </a:spcAft>
                      </a:pPr>
                      <a:r>
                        <a:rPr lang="fr-FR" sz="1400" dirty="0">
                          <a:effectLst/>
                          <a:latin typeface="Calibri" panose="020F0502020204030204" pitchFamily="34" charset="0"/>
                          <a:cs typeface="Calibri" panose="020F0502020204030204" pitchFamily="34" charset="0"/>
                        </a:rPr>
                        <a:t> </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 </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 </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 </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 </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5%</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7%</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9%</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dirty="0">
                          <a:effectLst/>
                          <a:latin typeface="Calibri" panose="020F0502020204030204" pitchFamily="34" charset="0"/>
                          <a:cs typeface="Calibri" panose="020F0502020204030204" pitchFamily="34" charset="0"/>
                        </a:rPr>
                        <a:t>12%</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dirty="0">
                          <a:effectLst/>
                          <a:latin typeface="Calibri" panose="020F0502020204030204" pitchFamily="34" charset="0"/>
                          <a:cs typeface="Calibri" panose="020F0502020204030204" pitchFamily="34" charset="0"/>
                        </a:rPr>
                        <a:t>11%</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11%</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9%</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8%</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8%</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4%</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4%</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2%</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a:effectLst/>
                          <a:latin typeface="Calibri" panose="020F0502020204030204" pitchFamily="34" charset="0"/>
                          <a:cs typeface="Calibri" panose="020F0502020204030204" pitchFamily="34" charset="0"/>
                        </a:rPr>
                        <a:t>3%</a:t>
                      </a:r>
                      <a:endParaRPr lang="fr-FR" sz="14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400" dirty="0">
                          <a:effectLst/>
                          <a:latin typeface="Calibri" panose="020F0502020204030204" pitchFamily="34" charset="0"/>
                          <a:cs typeface="Calibri" panose="020F0502020204030204" pitchFamily="34" charset="0"/>
                        </a:rPr>
                        <a:t>1,5%</a:t>
                      </a:r>
                      <a:endParaRPr lang="fr-FR" sz="14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126286252"/>
                  </a:ext>
                </a:extLst>
              </a:tr>
            </a:tbl>
          </a:graphicData>
        </a:graphic>
      </p:graphicFrame>
      <p:sp>
        <p:nvSpPr>
          <p:cNvPr id="14" name="Rectangle 13"/>
          <p:cNvSpPr/>
          <p:nvPr/>
        </p:nvSpPr>
        <p:spPr>
          <a:xfrm>
            <a:off x="2181497" y="4038661"/>
            <a:ext cx="4214295" cy="369332"/>
          </a:xfrm>
          <a:prstGeom prst="rect">
            <a:avLst/>
          </a:prstGeom>
        </p:spPr>
        <p:txBody>
          <a:bodyPr wrap="none">
            <a:spAutoFit/>
          </a:bodyPr>
          <a:lstStyle/>
          <a:p>
            <a:pPr algn="just">
              <a:spcAft>
                <a:spcPts val="0"/>
              </a:spcAft>
            </a:pPr>
            <a:r>
              <a:rPr lang="fr-FR" b="1" dirty="0">
                <a:latin typeface="Calibri Light" panose="020F0302020204030204" pitchFamily="34" charset="0"/>
                <a:ea typeface="Calibri" panose="020F0502020204030204" pitchFamily="34" charset="0"/>
              </a:rPr>
              <a:t>Répartition des notes écrit HLP session 2023</a:t>
            </a:r>
            <a:endParaRPr lang="fr-FR"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80189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p:txBody>
          <a:bodyPr/>
          <a:lstStyle/>
          <a:p>
            <a:r>
              <a:rPr lang="fr-FR" dirty="0" smtClean="0"/>
              <a:t>Le second groupe 2023 pour HLP: moyenne 11/20</a:t>
            </a: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graphicFrame>
        <p:nvGraphicFramePr>
          <p:cNvPr id="4" name="Tableau 3"/>
          <p:cNvGraphicFramePr>
            <a:graphicFrameLocks noGrp="1"/>
          </p:cNvGraphicFramePr>
          <p:nvPr>
            <p:extLst>
              <p:ext uri="{D42A27DB-BD31-4B8C-83A1-F6EECF244321}">
                <p14:modId xmlns:p14="http://schemas.microsoft.com/office/powerpoint/2010/main" val="937081780"/>
              </p:ext>
            </p:extLst>
          </p:nvPr>
        </p:nvGraphicFramePr>
        <p:xfrm>
          <a:off x="1214849" y="3252653"/>
          <a:ext cx="6777714" cy="1528428"/>
        </p:xfrm>
        <a:graphic>
          <a:graphicData uri="http://schemas.openxmlformats.org/drawingml/2006/table">
            <a:tbl>
              <a:tblPr firstRow="1" firstCol="1" bandRow="1">
                <a:tableStyleId>{5C22544A-7EE6-4342-B048-85BDC9FD1C3A}</a:tableStyleId>
              </a:tblPr>
              <a:tblGrid>
                <a:gridCol w="430866">
                  <a:extLst>
                    <a:ext uri="{9D8B030D-6E8A-4147-A177-3AD203B41FA5}">
                      <a16:colId xmlns:a16="http://schemas.microsoft.com/office/drawing/2014/main" val="495836881"/>
                    </a:ext>
                  </a:extLst>
                </a:gridCol>
                <a:gridCol w="430866">
                  <a:extLst>
                    <a:ext uri="{9D8B030D-6E8A-4147-A177-3AD203B41FA5}">
                      <a16:colId xmlns:a16="http://schemas.microsoft.com/office/drawing/2014/main" val="2342302488"/>
                    </a:ext>
                  </a:extLst>
                </a:gridCol>
                <a:gridCol w="475826">
                  <a:extLst>
                    <a:ext uri="{9D8B030D-6E8A-4147-A177-3AD203B41FA5}">
                      <a16:colId xmlns:a16="http://schemas.microsoft.com/office/drawing/2014/main" val="1681878703"/>
                    </a:ext>
                  </a:extLst>
                </a:gridCol>
                <a:gridCol w="544203">
                  <a:extLst>
                    <a:ext uri="{9D8B030D-6E8A-4147-A177-3AD203B41FA5}">
                      <a16:colId xmlns:a16="http://schemas.microsoft.com/office/drawing/2014/main" val="218759248"/>
                    </a:ext>
                  </a:extLst>
                </a:gridCol>
                <a:gridCol w="589163">
                  <a:extLst>
                    <a:ext uri="{9D8B030D-6E8A-4147-A177-3AD203B41FA5}">
                      <a16:colId xmlns:a16="http://schemas.microsoft.com/office/drawing/2014/main" val="4259457376"/>
                    </a:ext>
                  </a:extLst>
                </a:gridCol>
                <a:gridCol w="589163">
                  <a:extLst>
                    <a:ext uri="{9D8B030D-6E8A-4147-A177-3AD203B41FA5}">
                      <a16:colId xmlns:a16="http://schemas.microsoft.com/office/drawing/2014/main" val="3378166530"/>
                    </a:ext>
                  </a:extLst>
                </a:gridCol>
                <a:gridCol w="589163">
                  <a:extLst>
                    <a:ext uri="{9D8B030D-6E8A-4147-A177-3AD203B41FA5}">
                      <a16:colId xmlns:a16="http://schemas.microsoft.com/office/drawing/2014/main" val="863207802"/>
                    </a:ext>
                  </a:extLst>
                </a:gridCol>
                <a:gridCol w="544203">
                  <a:extLst>
                    <a:ext uri="{9D8B030D-6E8A-4147-A177-3AD203B41FA5}">
                      <a16:colId xmlns:a16="http://schemas.microsoft.com/office/drawing/2014/main" val="1770041403"/>
                    </a:ext>
                  </a:extLst>
                </a:gridCol>
                <a:gridCol w="544203">
                  <a:extLst>
                    <a:ext uri="{9D8B030D-6E8A-4147-A177-3AD203B41FA5}">
                      <a16:colId xmlns:a16="http://schemas.microsoft.com/office/drawing/2014/main" val="449130450"/>
                    </a:ext>
                  </a:extLst>
                </a:gridCol>
                <a:gridCol w="544203">
                  <a:extLst>
                    <a:ext uri="{9D8B030D-6E8A-4147-A177-3AD203B41FA5}">
                      <a16:colId xmlns:a16="http://schemas.microsoft.com/office/drawing/2014/main" val="3586208893"/>
                    </a:ext>
                  </a:extLst>
                </a:gridCol>
                <a:gridCol w="544203">
                  <a:extLst>
                    <a:ext uri="{9D8B030D-6E8A-4147-A177-3AD203B41FA5}">
                      <a16:colId xmlns:a16="http://schemas.microsoft.com/office/drawing/2014/main" val="3748844351"/>
                    </a:ext>
                  </a:extLst>
                </a:gridCol>
                <a:gridCol w="475826">
                  <a:extLst>
                    <a:ext uri="{9D8B030D-6E8A-4147-A177-3AD203B41FA5}">
                      <a16:colId xmlns:a16="http://schemas.microsoft.com/office/drawing/2014/main" val="179851725"/>
                    </a:ext>
                  </a:extLst>
                </a:gridCol>
                <a:gridCol w="475826">
                  <a:extLst>
                    <a:ext uri="{9D8B030D-6E8A-4147-A177-3AD203B41FA5}">
                      <a16:colId xmlns:a16="http://schemas.microsoft.com/office/drawing/2014/main" val="2742637981"/>
                    </a:ext>
                  </a:extLst>
                </a:gridCol>
              </a:tblGrid>
              <a:tr h="509476">
                <a:tc gridSpan="13">
                  <a:txBody>
                    <a:bodyPr/>
                    <a:lstStyle/>
                    <a:p>
                      <a:pPr algn="just">
                        <a:spcAft>
                          <a:spcPts val="0"/>
                        </a:spcAft>
                      </a:pPr>
                      <a:r>
                        <a:rPr lang="fr-FR" sz="1600" dirty="0">
                          <a:effectLst/>
                          <a:latin typeface="Calibri" panose="020F0502020204030204" pitchFamily="34" charset="0"/>
                          <a:cs typeface="Calibri" panose="020F0502020204030204" pitchFamily="34" charset="0"/>
                        </a:rPr>
                        <a:t>92 élèves ont choisi HLP au rattrapage en juillet 23 (90 élèves 2022.)  </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20584938"/>
                  </a:ext>
                </a:extLst>
              </a:tr>
              <a:tr h="509476">
                <a:tc>
                  <a:txBody>
                    <a:bodyPr/>
                    <a:lstStyle/>
                    <a:p>
                      <a:pPr algn="just">
                        <a:spcAft>
                          <a:spcPts val="0"/>
                        </a:spcAft>
                      </a:pPr>
                      <a:r>
                        <a:rPr lang="fr-FR" sz="1600">
                          <a:effectLst/>
                          <a:latin typeface="Calibri" panose="020F0502020204030204" pitchFamily="34" charset="0"/>
                          <a:cs typeface="Calibri" panose="020F0502020204030204" pitchFamily="34" charset="0"/>
                        </a:rPr>
                        <a:t>5</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6</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7</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8</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9</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10</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11</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12</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dirty="0">
                          <a:effectLst/>
                          <a:latin typeface="Calibri" panose="020F0502020204030204" pitchFamily="34" charset="0"/>
                          <a:cs typeface="Calibri" panose="020F0502020204030204" pitchFamily="34" charset="0"/>
                        </a:rPr>
                        <a:t>13</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14</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15</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16</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17</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645202092"/>
                  </a:ext>
                </a:extLst>
              </a:tr>
              <a:tr h="509476">
                <a:tc>
                  <a:txBody>
                    <a:bodyPr/>
                    <a:lstStyle/>
                    <a:p>
                      <a:pPr algn="just">
                        <a:spcAft>
                          <a:spcPts val="0"/>
                        </a:spcAft>
                      </a:pPr>
                      <a:r>
                        <a:rPr lang="fr-FR" sz="1600">
                          <a:effectLst/>
                          <a:latin typeface="Calibri" panose="020F0502020204030204" pitchFamily="34" charset="0"/>
                          <a:cs typeface="Calibri" panose="020F0502020204030204" pitchFamily="34" charset="0"/>
                        </a:rPr>
                        <a:t>1</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4</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11</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8</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7</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12</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24</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9</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4</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4</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a:effectLst/>
                          <a:latin typeface="Calibri" panose="020F0502020204030204" pitchFamily="34" charset="0"/>
                          <a:cs typeface="Calibri" panose="020F0502020204030204" pitchFamily="34" charset="0"/>
                        </a:rPr>
                        <a:t>3</a:t>
                      </a:r>
                      <a:endParaRPr lang="fr-FR"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600" dirty="0">
                          <a:effectLst/>
                          <a:latin typeface="Calibri" panose="020F0502020204030204" pitchFamily="34" charset="0"/>
                          <a:cs typeface="Calibri" panose="020F0502020204030204" pitchFamily="34" charset="0"/>
                        </a:rPr>
                        <a:t>1</a:t>
                      </a:r>
                      <a:endParaRPr lang="fr-FR"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81886457"/>
                  </a:ext>
                </a:extLst>
              </a:tr>
            </a:tbl>
          </a:graphicData>
        </a:graphic>
      </p:graphicFrame>
    </p:spTree>
    <p:extLst>
      <p:ext uri="{BB962C8B-B14F-4D97-AF65-F5344CB8AC3E}">
        <p14:creationId xmlns:p14="http://schemas.microsoft.com/office/powerpoint/2010/main" val="374522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38250" y="609600"/>
            <a:ext cx="6935751" cy="1320800"/>
          </a:xfrm>
        </p:spPr>
        <p:txBody>
          <a:bodyPr/>
          <a:lstStyle/>
          <a:p>
            <a:r>
              <a:rPr lang="fr-FR" dirty="0" smtClean="0"/>
              <a:t>Le Grand Oral spécialité HLP</a:t>
            </a: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
        <p:nvSpPr>
          <p:cNvPr id="9" name="Espace réservé du contenu 8"/>
          <p:cNvSpPr>
            <a:spLocks noGrp="1"/>
          </p:cNvSpPr>
          <p:nvPr>
            <p:ph idx="1"/>
          </p:nvPr>
        </p:nvSpPr>
        <p:spPr>
          <a:xfrm>
            <a:off x="677333" y="2160589"/>
            <a:ext cx="9132873" cy="4122645"/>
          </a:xfrm>
        </p:spPr>
        <p:txBody>
          <a:bodyPr/>
          <a:lstStyle/>
          <a:p>
            <a:r>
              <a:rPr lang="fr-FR" b="1" dirty="0"/>
              <a:t>712 candidats au GO ont été interrogés sur une question HLP</a:t>
            </a:r>
            <a:r>
              <a:rPr lang="fr-FR" dirty="0"/>
              <a:t> (604 en 2022), Spécialité seule ou bien croisement avec d’autres spécialités </a:t>
            </a:r>
          </a:p>
          <a:p>
            <a:r>
              <a:rPr lang="fr-FR" b="1" dirty="0"/>
              <a:t>La moyenne GO en HLP est de 13.95/20 </a:t>
            </a:r>
            <a:r>
              <a:rPr lang="fr-FR" dirty="0"/>
              <a:t>(13,78 en 2022)</a:t>
            </a:r>
          </a:p>
          <a:p>
            <a:r>
              <a:rPr lang="fr-FR" dirty="0"/>
              <a:t>Répartition des notes GO sur </a:t>
            </a:r>
            <a:r>
              <a:rPr lang="fr-FR" dirty="0" smtClean="0"/>
              <a:t>HLP</a:t>
            </a:r>
          </a:p>
          <a:p>
            <a:endParaRPr lang="fr-FR" dirty="0"/>
          </a:p>
          <a:p>
            <a:endParaRPr lang="fr-FR" dirty="0" smtClean="0"/>
          </a:p>
          <a:p>
            <a:endParaRPr lang="fr-FR" dirty="0"/>
          </a:p>
          <a:p>
            <a:endParaRPr lang="fr-FR" dirty="0" smtClean="0"/>
          </a:p>
          <a:p>
            <a:r>
              <a:rPr lang="fr-FR" dirty="0" smtClean="0"/>
              <a:t>10 absents</a:t>
            </a:r>
            <a:r>
              <a:rPr lang="fr-FR" dirty="0"/>
              <a:t>. </a:t>
            </a:r>
          </a:p>
          <a:p>
            <a:r>
              <a:rPr lang="fr-FR" dirty="0"/>
              <a:t>Moins de très bonnes notes, et quelques notes plus faibles qu’en 2022. </a:t>
            </a:r>
          </a:p>
          <a:p>
            <a:endParaRPr lang="fr-FR" dirty="0" smtClean="0"/>
          </a:p>
          <a:p>
            <a:pPr marL="0" indent="0">
              <a:buNone/>
            </a:pPr>
            <a:endParaRPr lang="fr-FR" dirty="0" smtClean="0"/>
          </a:p>
        </p:txBody>
      </p:sp>
      <p:graphicFrame>
        <p:nvGraphicFramePr>
          <p:cNvPr id="12" name="Tableau 11"/>
          <p:cNvGraphicFramePr>
            <a:graphicFrameLocks noGrp="1"/>
          </p:cNvGraphicFramePr>
          <p:nvPr>
            <p:extLst>
              <p:ext uri="{D42A27DB-BD31-4B8C-83A1-F6EECF244321}">
                <p14:modId xmlns:p14="http://schemas.microsoft.com/office/powerpoint/2010/main" val="4081228315"/>
              </p:ext>
            </p:extLst>
          </p:nvPr>
        </p:nvGraphicFramePr>
        <p:xfrm>
          <a:off x="809896" y="4029234"/>
          <a:ext cx="7132324" cy="960120"/>
        </p:xfrm>
        <a:graphic>
          <a:graphicData uri="http://schemas.openxmlformats.org/drawingml/2006/table">
            <a:tbl>
              <a:tblPr firstRow="1" firstCol="1" bandRow="1">
                <a:tableStyleId>{5C22544A-7EE6-4342-B048-85BDC9FD1C3A}</a:tableStyleId>
              </a:tblPr>
              <a:tblGrid>
                <a:gridCol w="412480">
                  <a:extLst>
                    <a:ext uri="{9D8B030D-6E8A-4147-A177-3AD203B41FA5}">
                      <a16:colId xmlns:a16="http://schemas.microsoft.com/office/drawing/2014/main" val="1873682743"/>
                    </a:ext>
                  </a:extLst>
                </a:gridCol>
                <a:gridCol w="412480">
                  <a:extLst>
                    <a:ext uri="{9D8B030D-6E8A-4147-A177-3AD203B41FA5}">
                      <a16:colId xmlns:a16="http://schemas.microsoft.com/office/drawing/2014/main" val="2201459303"/>
                    </a:ext>
                  </a:extLst>
                </a:gridCol>
                <a:gridCol w="412480">
                  <a:extLst>
                    <a:ext uri="{9D8B030D-6E8A-4147-A177-3AD203B41FA5}">
                      <a16:colId xmlns:a16="http://schemas.microsoft.com/office/drawing/2014/main" val="3747510377"/>
                    </a:ext>
                  </a:extLst>
                </a:gridCol>
                <a:gridCol w="471753">
                  <a:extLst>
                    <a:ext uri="{9D8B030D-6E8A-4147-A177-3AD203B41FA5}">
                      <a16:colId xmlns:a16="http://schemas.microsoft.com/office/drawing/2014/main" val="1949231838"/>
                    </a:ext>
                  </a:extLst>
                </a:gridCol>
                <a:gridCol w="510727">
                  <a:extLst>
                    <a:ext uri="{9D8B030D-6E8A-4147-A177-3AD203B41FA5}">
                      <a16:colId xmlns:a16="http://schemas.microsoft.com/office/drawing/2014/main" val="2698980896"/>
                    </a:ext>
                  </a:extLst>
                </a:gridCol>
                <a:gridCol w="510727">
                  <a:extLst>
                    <a:ext uri="{9D8B030D-6E8A-4147-A177-3AD203B41FA5}">
                      <a16:colId xmlns:a16="http://schemas.microsoft.com/office/drawing/2014/main" val="3665249335"/>
                    </a:ext>
                  </a:extLst>
                </a:gridCol>
                <a:gridCol w="510727">
                  <a:extLst>
                    <a:ext uri="{9D8B030D-6E8A-4147-A177-3AD203B41FA5}">
                      <a16:colId xmlns:a16="http://schemas.microsoft.com/office/drawing/2014/main" val="560515808"/>
                    </a:ext>
                  </a:extLst>
                </a:gridCol>
                <a:gridCol w="471753">
                  <a:extLst>
                    <a:ext uri="{9D8B030D-6E8A-4147-A177-3AD203B41FA5}">
                      <a16:colId xmlns:a16="http://schemas.microsoft.com/office/drawing/2014/main" val="3626464310"/>
                    </a:ext>
                  </a:extLst>
                </a:gridCol>
                <a:gridCol w="471753">
                  <a:extLst>
                    <a:ext uri="{9D8B030D-6E8A-4147-A177-3AD203B41FA5}">
                      <a16:colId xmlns:a16="http://schemas.microsoft.com/office/drawing/2014/main" val="4250244942"/>
                    </a:ext>
                  </a:extLst>
                </a:gridCol>
                <a:gridCol w="471753">
                  <a:extLst>
                    <a:ext uri="{9D8B030D-6E8A-4147-A177-3AD203B41FA5}">
                      <a16:colId xmlns:a16="http://schemas.microsoft.com/office/drawing/2014/main" val="2429599201"/>
                    </a:ext>
                  </a:extLst>
                </a:gridCol>
                <a:gridCol w="471753">
                  <a:extLst>
                    <a:ext uri="{9D8B030D-6E8A-4147-A177-3AD203B41FA5}">
                      <a16:colId xmlns:a16="http://schemas.microsoft.com/office/drawing/2014/main" val="2073567074"/>
                    </a:ext>
                  </a:extLst>
                </a:gridCol>
                <a:gridCol w="412480">
                  <a:extLst>
                    <a:ext uri="{9D8B030D-6E8A-4147-A177-3AD203B41FA5}">
                      <a16:colId xmlns:a16="http://schemas.microsoft.com/office/drawing/2014/main" val="2866020970"/>
                    </a:ext>
                  </a:extLst>
                </a:gridCol>
                <a:gridCol w="412480">
                  <a:extLst>
                    <a:ext uri="{9D8B030D-6E8A-4147-A177-3AD203B41FA5}">
                      <a16:colId xmlns:a16="http://schemas.microsoft.com/office/drawing/2014/main" val="2499377041"/>
                    </a:ext>
                  </a:extLst>
                </a:gridCol>
                <a:gridCol w="412480">
                  <a:extLst>
                    <a:ext uri="{9D8B030D-6E8A-4147-A177-3AD203B41FA5}">
                      <a16:colId xmlns:a16="http://schemas.microsoft.com/office/drawing/2014/main" val="2725283115"/>
                    </a:ext>
                  </a:extLst>
                </a:gridCol>
                <a:gridCol w="373505">
                  <a:extLst>
                    <a:ext uri="{9D8B030D-6E8A-4147-A177-3AD203B41FA5}">
                      <a16:colId xmlns:a16="http://schemas.microsoft.com/office/drawing/2014/main" val="4111496055"/>
                    </a:ext>
                  </a:extLst>
                </a:gridCol>
                <a:gridCol w="392993">
                  <a:extLst>
                    <a:ext uri="{9D8B030D-6E8A-4147-A177-3AD203B41FA5}">
                      <a16:colId xmlns:a16="http://schemas.microsoft.com/office/drawing/2014/main" val="3953942836"/>
                    </a:ext>
                  </a:extLst>
                </a:gridCol>
              </a:tblGrid>
              <a:tr h="0">
                <a:tc>
                  <a:txBody>
                    <a:bodyPr/>
                    <a:lstStyle/>
                    <a:p>
                      <a:pPr algn="just">
                        <a:lnSpc>
                          <a:spcPct val="150000"/>
                        </a:lnSpc>
                        <a:spcAft>
                          <a:spcPts val="0"/>
                        </a:spcAft>
                      </a:pPr>
                      <a:r>
                        <a:rPr lang="fr-FR" sz="1800" dirty="0" smtClean="0">
                          <a:effectLst/>
                          <a:latin typeface="Calibri" panose="020F0502020204030204" pitchFamily="34" charset="0"/>
                          <a:cs typeface="Calibri" panose="020F0502020204030204" pitchFamily="34" charset="0"/>
                        </a:rPr>
                        <a:t>5</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dirty="0">
                          <a:effectLst/>
                          <a:latin typeface="Calibri" panose="020F0502020204030204" pitchFamily="34" charset="0"/>
                          <a:cs typeface="Calibri" panose="020F0502020204030204" pitchFamily="34" charset="0"/>
                        </a:rPr>
                        <a:t>6</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7</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8</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dirty="0">
                          <a:effectLst/>
                          <a:latin typeface="Calibri" panose="020F0502020204030204" pitchFamily="34" charset="0"/>
                          <a:cs typeface="Calibri" panose="020F0502020204030204" pitchFamily="34" charset="0"/>
                        </a:rPr>
                        <a:t>9</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10</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11</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12</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dirty="0">
                          <a:effectLst/>
                          <a:latin typeface="Calibri" panose="020F0502020204030204" pitchFamily="34" charset="0"/>
                          <a:cs typeface="Calibri" panose="020F0502020204030204" pitchFamily="34" charset="0"/>
                        </a:rPr>
                        <a:t>13</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14</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15</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16</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17</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18</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19</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20</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36854855"/>
                  </a:ext>
                </a:extLst>
              </a:tr>
              <a:tr h="0">
                <a:tc>
                  <a:txBody>
                    <a:bodyPr/>
                    <a:lstStyle/>
                    <a:p>
                      <a:pPr algn="just">
                        <a:spcAft>
                          <a:spcPts val="0"/>
                        </a:spcAft>
                      </a:pPr>
                      <a:endParaRPr lang="fr-F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3</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19</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36</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26</a:t>
                      </a:r>
                    </a:p>
                    <a:p>
                      <a:pPr algn="just">
                        <a:spcAft>
                          <a:spcPts val="0"/>
                        </a:spcAft>
                      </a:pPr>
                      <a:r>
                        <a:rPr lang="fr-FR" sz="1800">
                          <a:effectLst/>
                          <a:latin typeface="Calibri" panose="020F0502020204030204" pitchFamily="34" charset="0"/>
                          <a:cs typeface="Calibri" panose="020F0502020204030204" pitchFamily="34" charset="0"/>
                        </a:rPr>
                        <a:t> </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31</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52</a:t>
                      </a:r>
                    </a:p>
                    <a:p>
                      <a:pPr algn="just">
                        <a:spcAft>
                          <a:spcPts val="0"/>
                        </a:spcAft>
                      </a:pPr>
                      <a:r>
                        <a:rPr lang="fr-FR" sz="1800">
                          <a:effectLst/>
                          <a:latin typeface="Calibri" panose="020F0502020204030204" pitchFamily="34" charset="0"/>
                          <a:cs typeface="Calibri" panose="020F0502020204030204" pitchFamily="34" charset="0"/>
                        </a:rPr>
                        <a:t> </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57</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75</a:t>
                      </a:r>
                    </a:p>
                    <a:p>
                      <a:pPr algn="just">
                        <a:spcAft>
                          <a:spcPts val="0"/>
                        </a:spcAft>
                      </a:pPr>
                      <a:r>
                        <a:rPr lang="fr-FR" sz="1800">
                          <a:effectLst/>
                          <a:latin typeface="Calibri" panose="020F0502020204030204" pitchFamily="34" charset="0"/>
                          <a:cs typeface="Calibri" panose="020F0502020204030204" pitchFamily="34" charset="0"/>
                        </a:rPr>
                        <a:t> </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87</a:t>
                      </a:r>
                    </a:p>
                    <a:p>
                      <a:pPr algn="just">
                        <a:spcAft>
                          <a:spcPts val="0"/>
                        </a:spcAft>
                      </a:pPr>
                      <a:r>
                        <a:rPr lang="fr-FR" sz="1800">
                          <a:effectLst/>
                          <a:latin typeface="Calibri" panose="020F0502020204030204" pitchFamily="34" charset="0"/>
                          <a:cs typeface="Calibri" panose="020F0502020204030204" pitchFamily="34" charset="0"/>
                        </a:rPr>
                        <a:t> </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61</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70</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50</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53</a:t>
                      </a:r>
                    </a:p>
                    <a:p>
                      <a:pPr algn="just">
                        <a:spcAft>
                          <a:spcPts val="0"/>
                        </a:spcAft>
                      </a:pPr>
                      <a:r>
                        <a:rPr lang="fr-FR" sz="1800">
                          <a:effectLst/>
                          <a:latin typeface="Calibri" panose="020F0502020204030204" pitchFamily="34" charset="0"/>
                          <a:cs typeface="Calibri" panose="020F0502020204030204" pitchFamily="34" charset="0"/>
                        </a:rPr>
                        <a:t> </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a:effectLst/>
                          <a:latin typeface="Calibri" panose="020F0502020204030204" pitchFamily="34" charset="0"/>
                          <a:cs typeface="Calibri" panose="020F0502020204030204" pitchFamily="34" charset="0"/>
                        </a:rPr>
                        <a:t>11</a:t>
                      </a:r>
                    </a:p>
                    <a:p>
                      <a:pPr algn="just">
                        <a:spcAft>
                          <a:spcPts val="0"/>
                        </a:spcAft>
                      </a:pPr>
                      <a:r>
                        <a:rPr lang="fr-FR" sz="1800">
                          <a:effectLst/>
                          <a:latin typeface="Calibri" panose="020F0502020204030204" pitchFamily="34" charset="0"/>
                          <a:cs typeface="Calibri" panose="020F0502020204030204" pitchFamily="34" charset="0"/>
                        </a:rPr>
                        <a:t> </a:t>
                      </a:r>
                      <a:endParaRPr lang="fr-FR" sz="18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just">
                        <a:spcAft>
                          <a:spcPts val="0"/>
                        </a:spcAft>
                      </a:pPr>
                      <a:r>
                        <a:rPr lang="fr-FR" sz="1800" dirty="0">
                          <a:effectLst/>
                          <a:latin typeface="Calibri" panose="020F0502020204030204" pitchFamily="34" charset="0"/>
                          <a:cs typeface="Calibri" panose="020F0502020204030204" pitchFamily="34" charset="0"/>
                        </a:rPr>
                        <a:t>65</a:t>
                      </a:r>
                      <a:endParaRPr lang="fr-FR"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548406195"/>
                  </a:ext>
                </a:extLst>
              </a:tr>
            </a:tbl>
          </a:graphicData>
        </a:graphic>
      </p:graphicFrame>
    </p:spTree>
    <p:extLst>
      <p:ext uri="{BB962C8B-B14F-4D97-AF65-F5344CB8AC3E}">
        <p14:creationId xmlns:p14="http://schemas.microsoft.com/office/powerpoint/2010/main" val="3443622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73828" y="609600"/>
            <a:ext cx="6400173" cy="1320800"/>
          </a:xfrm>
        </p:spPr>
        <p:txBody>
          <a:bodyPr>
            <a:normAutofit/>
          </a:bodyPr>
          <a:lstStyle/>
          <a:p>
            <a:pPr algn="ctr"/>
            <a:r>
              <a:rPr lang="fr-FR" dirty="0" smtClean="0">
                <a:latin typeface="Calibri" panose="020F0502020204030204" pitchFamily="34" charset="0"/>
                <a:cs typeface="Calibri" panose="020F0502020204030204" pitchFamily="34" charset="0"/>
              </a:rPr>
              <a:t>MODIFICATION des contours de l’épreuve HLP session 2024</a:t>
            </a:r>
            <a:endParaRPr lang="fr-FR"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677334" y="2377439"/>
            <a:ext cx="8596668" cy="4101737"/>
          </a:xfrm>
        </p:spPr>
        <p:txBody>
          <a:bodyPr>
            <a:normAutofit fontScale="77500" lnSpcReduction="20000"/>
          </a:bodyPr>
          <a:lstStyle/>
          <a:p>
            <a:r>
              <a:rPr lang="fr-FR" sz="2800" dirty="0">
                <a:latin typeface="Calibri" panose="020F0502020204030204" pitchFamily="34" charset="0"/>
                <a:cs typeface="Calibri" panose="020F0502020204030204" pitchFamily="34" charset="0"/>
              </a:rPr>
              <a:t>Les candidats seront désormais évalués</a:t>
            </a:r>
            <a:r>
              <a:rPr lang="fr-FR" sz="2800" b="1" dirty="0">
                <a:latin typeface="Calibri" panose="020F0502020204030204" pitchFamily="34" charset="0"/>
                <a:cs typeface="Calibri" panose="020F0502020204030204" pitchFamily="34" charset="0"/>
              </a:rPr>
              <a:t> sur l’intégralité des programmes d’enseignement</a:t>
            </a:r>
            <a:r>
              <a:rPr lang="fr-FR" sz="2800" dirty="0">
                <a:latin typeface="Calibri" panose="020F0502020204030204" pitchFamily="34" charset="0"/>
                <a:cs typeface="Calibri" panose="020F0502020204030204" pitchFamily="34" charset="0"/>
              </a:rPr>
              <a:t> lors des </a:t>
            </a:r>
            <a:r>
              <a:rPr lang="fr-FR" sz="2800" u="sng" dirty="0">
                <a:latin typeface="Calibri" panose="020F0502020204030204" pitchFamily="34" charset="0"/>
                <a:cs typeface="Calibri" panose="020F0502020204030204" pitchFamily="34" charset="0"/>
              </a:rPr>
              <a:t>épreuves de spécialité</a:t>
            </a:r>
            <a:r>
              <a:rPr lang="fr-FR" sz="2800" dirty="0">
                <a:latin typeface="Calibri" panose="020F0502020204030204" pitchFamily="34" charset="0"/>
                <a:cs typeface="Calibri" panose="020F0502020204030204" pitchFamily="34" charset="0"/>
              </a:rPr>
              <a:t> et des</a:t>
            </a:r>
            <a:r>
              <a:rPr lang="fr-FR" sz="2800" u="sng" dirty="0">
                <a:latin typeface="Calibri" panose="020F0502020204030204" pitchFamily="34" charset="0"/>
                <a:cs typeface="Calibri" panose="020F0502020204030204" pitchFamily="34" charset="0"/>
              </a:rPr>
              <a:t> épreuves de contrôle</a:t>
            </a:r>
            <a:r>
              <a:rPr lang="fr-FR" sz="2800" dirty="0">
                <a:latin typeface="Calibri" panose="020F0502020204030204" pitchFamily="34" charset="0"/>
                <a:cs typeface="Calibri" panose="020F0502020204030204" pitchFamily="34" charset="0"/>
              </a:rPr>
              <a:t>.</a:t>
            </a:r>
          </a:p>
          <a:p>
            <a:endParaRPr lang="fr-FR" sz="2800" b="1" u="sng" dirty="0" smtClean="0">
              <a:latin typeface="Calibri" panose="020F0502020204030204" pitchFamily="34" charset="0"/>
              <a:cs typeface="Calibri" panose="020F0502020204030204" pitchFamily="34" charset="0"/>
            </a:endParaRPr>
          </a:p>
          <a:p>
            <a:r>
              <a:rPr lang="fr-FR" sz="2800" b="1" u="sng" dirty="0" smtClean="0">
                <a:latin typeface="Calibri" panose="020F0502020204030204" pitchFamily="34" charset="0"/>
                <a:cs typeface="Calibri" panose="020F0502020204030204" pitchFamily="34" charset="0"/>
              </a:rPr>
              <a:t>Grand </a:t>
            </a:r>
            <a:r>
              <a:rPr lang="fr-FR" sz="2800" b="1" u="sng" dirty="0">
                <a:latin typeface="Calibri" panose="020F0502020204030204" pitchFamily="34" charset="0"/>
                <a:cs typeface="Calibri" panose="020F0502020204030204" pitchFamily="34" charset="0"/>
              </a:rPr>
              <a:t>oral : </a:t>
            </a:r>
            <a:r>
              <a:rPr lang="fr-FR" sz="2800" dirty="0">
                <a:latin typeface="Calibri" panose="020F0502020204030204" pitchFamily="34" charset="0"/>
                <a:cs typeface="Calibri" panose="020F0502020204030204" pitchFamily="34" charset="0"/>
              </a:rPr>
              <a:t/>
            </a:r>
            <a:br>
              <a:rPr lang="fr-FR" sz="2800" dirty="0">
                <a:latin typeface="Calibri" panose="020F0502020204030204" pitchFamily="34" charset="0"/>
                <a:cs typeface="Calibri" panose="020F0502020204030204" pitchFamily="34" charset="0"/>
              </a:rPr>
            </a:br>
            <a:r>
              <a:rPr lang="fr-FR" sz="2800" dirty="0" smtClean="0">
                <a:latin typeface="Calibri" panose="020F0502020204030204" pitchFamily="34" charset="0"/>
                <a:cs typeface="Calibri" panose="020F0502020204030204" pitchFamily="34" charset="0"/>
              </a:rPr>
              <a:t>La </a:t>
            </a:r>
            <a:r>
              <a:rPr lang="fr-FR" sz="2800" dirty="0">
                <a:latin typeface="Calibri" panose="020F0502020204030204" pitchFamily="34" charset="0"/>
                <a:cs typeface="Calibri" panose="020F0502020204030204" pitchFamily="34" charset="0"/>
              </a:rPr>
              <a:t>durée du Grand oral est maintenue à 20 minutes. La troisième partie de l’épreuve, d’une durée de 5 minutes, consistant en un échange sur le projet d'orientation du candidat, est supprimée.</a:t>
            </a:r>
            <a:r>
              <a:rPr lang="fr-FR" sz="2800" b="1" dirty="0">
                <a:latin typeface="Calibri" panose="020F0502020204030204" pitchFamily="34" charset="0"/>
                <a:cs typeface="Calibri" panose="020F0502020204030204" pitchFamily="34" charset="0"/>
              </a:rPr>
              <a:t> Les deux parties restantes de l’épreuve seront désormais d’une durée égale de 10 minutes. Il sera donné au candidat la possibilité d’utiliser un tableau durant le second temps de l’épreuve</a:t>
            </a:r>
            <a:r>
              <a:rPr lang="fr-FR" sz="2800" b="1" dirty="0" smtClean="0">
                <a:latin typeface="Calibri" panose="020F0502020204030204" pitchFamily="34" charset="0"/>
                <a:cs typeface="Calibri" panose="020F0502020204030204" pitchFamily="34" charset="0"/>
              </a:rPr>
              <a:t>.</a:t>
            </a:r>
          </a:p>
          <a:p>
            <a:r>
              <a:rPr lang="fr-FR" sz="2800" b="1" dirty="0" smtClean="0">
                <a:latin typeface="Calibri" panose="020F0502020204030204" pitchFamily="34" charset="0"/>
                <a:cs typeface="Calibri" panose="020F0502020204030204" pitchFamily="34" charset="0"/>
                <a:hlinkClick r:id="rId2"/>
              </a:rPr>
              <a:t>https://eduscol.education.fr/document/52920/download</a:t>
            </a:r>
            <a:endParaRPr lang="fr-FR" sz="2800" b="1" dirty="0" smtClean="0">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247701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78777" y="609600"/>
            <a:ext cx="5590904" cy="1320800"/>
          </a:xfrm>
        </p:spPr>
        <p:txBody>
          <a:bodyPr/>
          <a:lstStyle/>
          <a:p>
            <a:pPr algn="ctr"/>
            <a:r>
              <a:rPr lang="fr-FR" dirty="0" smtClean="0">
                <a:latin typeface="Calibri" panose="020F0502020204030204" pitchFamily="34" charset="0"/>
                <a:cs typeface="Calibri" panose="020F0502020204030204" pitchFamily="34" charset="0"/>
              </a:rPr>
              <a:t>Calendrier annoncé</a:t>
            </a:r>
            <a:endParaRPr lang="fr-FR"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677334" y="3043646"/>
            <a:ext cx="8596668" cy="2997716"/>
          </a:xfrm>
        </p:spPr>
        <p:txBody>
          <a:bodyPr>
            <a:normAutofit/>
          </a:bodyPr>
          <a:lstStyle/>
          <a:p>
            <a:r>
              <a:rPr lang="fr-FR" sz="2800" dirty="0">
                <a:latin typeface="Calibri" panose="020F0502020204030204" pitchFamily="34" charset="0"/>
                <a:cs typeface="Calibri" panose="020F0502020204030204" pitchFamily="34" charset="0"/>
              </a:rPr>
              <a:t>Épreuves de spécialités les 19, 20 et 21 </a:t>
            </a:r>
            <a:r>
              <a:rPr lang="fr-FR" sz="2800" b="1" dirty="0" smtClean="0">
                <a:latin typeface="Calibri" panose="020F0502020204030204" pitchFamily="34" charset="0"/>
                <a:cs typeface="Calibri" panose="020F0502020204030204" pitchFamily="34" charset="0"/>
              </a:rPr>
              <a:t>juin 2024.</a:t>
            </a:r>
          </a:p>
          <a:p>
            <a:r>
              <a:rPr lang="fr-FR" sz="2800" dirty="0">
                <a:latin typeface="Calibri" panose="020F0502020204030204" pitchFamily="34" charset="0"/>
                <a:cs typeface="Calibri" panose="020F0502020204030204" pitchFamily="34" charset="0"/>
              </a:rPr>
              <a:t>C</a:t>
            </a:r>
            <a:r>
              <a:rPr lang="fr-FR" sz="2800" dirty="0" smtClean="0">
                <a:latin typeface="Calibri" panose="020F0502020204030204" pitchFamily="34" charset="0"/>
                <a:cs typeface="Calibri" panose="020F0502020204030204" pitchFamily="34" charset="0"/>
              </a:rPr>
              <a:t>orrections HLP du </a:t>
            </a:r>
            <a:r>
              <a:rPr lang="fr-FR" sz="2800" dirty="0">
                <a:latin typeface="Calibri" panose="020F0502020204030204" pitchFamily="34" charset="0"/>
                <a:cs typeface="Calibri" panose="020F0502020204030204" pitchFamily="34" charset="0"/>
              </a:rPr>
              <a:t>24 juin au 3 juillet</a:t>
            </a:r>
            <a:r>
              <a:rPr lang="fr-FR" dirty="0">
                <a:latin typeface="Calibri" panose="020F0502020204030204" pitchFamily="34" charset="0"/>
                <a:cs typeface="Calibri" panose="020F0502020204030204" pitchFamily="34" charset="0"/>
              </a:rPr>
              <a:t> </a:t>
            </a:r>
            <a:endParaRPr lang="fr-FR" sz="2800" dirty="0">
              <a:latin typeface="Calibri" panose="020F0502020204030204" pitchFamily="34" charset="0"/>
              <a:cs typeface="Calibri" panose="020F0502020204030204" pitchFamily="34" charset="0"/>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011" y="398780"/>
            <a:ext cx="1772738" cy="1691929"/>
          </a:xfrm>
          <a:prstGeom prst="rect">
            <a:avLst/>
          </a:prstGeom>
        </p:spPr>
      </p:pic>
    </p:spTree>
    <p:extLst>
      <p:ext uri="{BB962C8B-B14F-4D97-AF65-F5344CB8AC3E}">
        <p14:creationId xmlns:p14="http://schemas.microsoft.com/office/powerpoint/2010/main" val="1506089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1170</TotalTime>
  <Words>2330</Words>
  <Application>Microsoft Office PowerPoint</Application>
  <PresentationFormat>Grand écran</PresentationFormat>
  <Paragraphs>249</Paragraphs>
  <Slides>29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29</vt:i4>
      </vt:variant>
    </vt:vector>
  </HeadingPairs>
  <TitlesOfParts>
    <vt:vector size="37" baseType="lpstr">
      <vt:lpstr>Arial</vt:lpstr>
      <vt:lpstr>Calibri</vt:lpstr>
      <vt:lpstr>Calibri Light</vt:lpstr>
      <vt:lpstr>Times New Roman</vt:lpstr>
      <vt:lpstr>Trebuchet MS</vt:lpstr>
      <vt:lpstr>Wingdings</vt:lpstr>
      <vt:lpstr>Wingdings 3</vt:lpstr>
      <vt:lpstr>Facette</vt:lpstr>
      <vt:lpstr>La spécialité HLP : Identité et singularité   Une pensée en mouvement. </vt:lpstr>
      <vt:lpstr>Contenu de ce webinaire        </vt:lpstr>
      <vt:lpstr>Retour sur la session 23 / Session 24</vt:lpstr>
      <vt:lpstr>Rappel des sujets mars 23</vt:lpstr>
      <vt:lpstr> Bilan de l’examen de la Spécialité Humanités, Littérature et Philosophie session 2023</vt:lpstr>
      <vt:lpstr>Présentation PowerPoint</vt:lpstr>
      <vt:lpstr>Le Grand Oral spécialité HLP</vt:lpstr>
      <vt:lpstr>MODIFICATION des contours de l’épreuve HLP session 2024</vt:lpstr>
      <vt:lpstr>Calendrier annoncé</vt:lpstr>
      <vt:lpstr>La Préparation du Grand Oral</vt:lpstr>
      <vt:lpstr>Des ressources en ligne</vt:lpstr>
      <vt:lpstr>Annales indexées de tous les sujets des épreuves  HLP  </vt:lpstr>
      <vt:lpstr>La première lettre ÉduNum consacrée à la spécialité HLP https://eduscol.education.fr/document/53994/download?attachment</vt:lpstr>
      <vt:lpstr>HLP identité et singularité de cette spécialité</vt:lpstr>
      <vt:lpstr>Guide de l’évaluation des apprentissages et des acquis des élèves au lycée général et technologique novembre 2023 https://eduscol.education.fr/document/5470/download</vt:lpstr>
      <vt:lpstr>Qu’en est-il du compagnonnage Littérature-Philosophie ? </vt:lpstr>
      <vt:lpstr>Compagnonnage Littérature-Philosophie  Le tour des équipes HLP</vt:lpstr>
      <vt:lpstr>Tour des équipes HLP 20232 Synthèse des observés.  </vt:lpstr>
      <vt:lpstr>Compagnonnage Littérature-Philosophie Le sujet de l’épreuve de spécialité HLP</vt:lpstr>
      <vt:lpstr>Comment ne pas confondre les disciplines de tronc commun et l’enseignement de spécialité ? </vt:lpstr>
      <vt:lpstr>La question d’interprétation et l’essai</vt:lpstr>
      <vt:lpstr>Extrait d’un webinaire sur l’essai</vt:lpstr>
      <vt:lpstr>Analyse d’une très bonne copie</vt:lpstr>
      <vt:lpstr>Compagnonnage Littérature-Philosophie  L’enseignement des Humanités</vt:lpstr>
      <vt:lpstr>Une orientation commune </vt:lpstr>
      <vt:lpstr> - de la difficulté de s’entendre -</vt:lpstr>
      <vt:lpstr>Le travail du texte</vt:lpstr>
      <vt:lpstr>Compagnonnage Littérature-Philosophie  Pratiques de classe : exemple </vt:lpstr>
      <vt:lpstr>Compagnonnage Littérature-Philosophie  Pratiques de classe : exemple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attendus de l’épreuve de spécialité HLP</dc:title>
  <dc:creator>abelliard</dc:creator>
  <cp:lastModifiedBy>abelliard</cp:lastModifiedBy>
  <cp:revision>229</cp:revision>
  <dcterms:created xsi:type="dcterms:W3CDTF">2022-11-24T06:37:10Z</dcterms:created>
  <dcterms:modified xsi:type="dcterms:W3CDTF">2024-01-12T17:07:38Z</dcterms:modified>
</cp:coreProperties>
</file>