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56" r:id="rId4"/>
    <p:sldId id="257" r:id="rId5"/>
    <p:sldId id="258" r:id="rId6"/>
    <p:sldId id="259" r:id="rId7"/>
    <p:sldId id="263" r:id="rId8"/>
    <p:sldId id="262" r:id="rId9"/>
    <p:sldId id="261" r:id="rId10"/>
    <p:sldId id="260"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5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5295C2-96C1-42DE-8FC6-1EC3E4804D7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386160A-CCFC-46E9-8227-C4B9FBE0C7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4EAD64D-FDB1-4DA2-93BF-2E31D85B1D77}"/>
              </a:ext>
            </a:extLst>
          </p:cNvPr>
          <p:cNvSpPr>
            <a:spLocks noGrp="1"/>
          </p:cNvSpPr>
          <p:nvPr>
            <p:ph type="dt" sz="half" idx="10"/>
          </p:nvPr>
        </p:nvSpPr>
        <p:spPr/>
        <p:txBody>
          <a:bodyPr/>
          <a:lstStyle/>
          <a:p>
            <a:fld id="{F883D507-3DB5-4248-96FD-5FD2B4A49420}"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F8085ADD-2773-49D9-A834-DE5D801149C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2C514A-811A-483D-B651-639382423585}"/>
              </a:ext>
            </a:extLst>
          </p:cNvPr>
          <p:cNvSpPr>
            <a:spLocks noGrp="1"/>
          </p:cNvSpPr>
          <p:nvPr>
            <p:ph type="sldNum" sz="quarter" idx="12"/>
          </p:nvPr>
        </p:nvSpPr>
        <p:spPr/>
        <p:txBody>
          <a:bodyPr/>
          <a:lstStyle/>
          <a:p>
            <a:fld id="{E92D2046-DF00-4C41-A4A6-0167D6EE49F1}" type="slidenum">
              <a:rPr lang="fr-FR" smtClean="0"/>
              <a:t>‹N°›</a:t>
            </a:fld>
            <a:endParaRPr lang="fr-FR"/>
          </a:p>
        </p:txBody>
      </p:sp>
    </p:spTree>
    <p:extLst>
      <p:ext uri="{BB962C8B-B14F-4D97-AF65-F5344CB8AC3E}">
        <p14:creationId xmlns:p14="http://schemas.microsoft.com/office/powerpoint/2010/main" val="41302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40D8B6-E27F-455C-B2DC-A3B6C40EC57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AAEA24D-79C3-49C2-BED0-D68D18977D1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F667AB0-4AF8-4235-B5C9-B449F95B32CC}"/>
              </a:ext>
            </a:extLst>
          </p:cNvPr>
          <p:cNvSpPr>
            <a:spLocks noGrp="1"/>
          </p:cNvSpPr>
          <p:nvPr>
            <p:ph type="dt" sz="half" idx="10"/>
          </p:nvPr>
        </p:nvSpPr>
        <p:spPr/>
        <p:txBody>
          <a:bodyPr/>
          <a:lstStyle/>
          <a:p>
            <a:fld id="{F883D507-3DB5-4248-96FD-5FD2B4A49420}"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CA230CE7-0491-464F-A84F-65E9834FB5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7629DE-34C2-4CD9-8341-24C3C3905A93}"/>
              </a:ext>
            </a:extLst>
          </p:cNvPr>
          <p:cNvSpPr>
            <a:spLocks noGrp="1"/>
          </p:cNvSpPr>
          <p:nvPr>
            <p:ph type="sldNum" sz="quarter" idx="12"/>
          </p:nvPr>
        </p:nvSpPr>
        <p:spPr/>
        <p:txBody>
          <a:bodyPr/>
          <a:lstStyle/>
          <a:p>
            <a:fld id="{E92D2046-DF00-4C41-A4A6-0167D6EE49F1}" type="slidenum">
              <a:rPr lang="fr-FR" smtClean="0"/>
              <a:t>‹N°›</a:t>
            </a:fld>
            <a:endParaRPr lang="fr-FR"/>
          </a:p>
        </p:txBody>
      </p:sp>
    </p:spTree>
    <p:extLst>
      <p:ext uri="{BB962C8B-B14F-4D97-AF65-F5344CB8AC3E}">
        <p14:creationId xmlns:p14="http://schemas.microsoft.com/office/powerpoint/2010/main" val="67124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E7CD85-EEC1-4086-890C-DCA477F3B8E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44683AA-C83A-4280-A8CD-846DA801E56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DF0AC5C-D655-4C27-8480-3425F42DA9DF}"/>
              </a:ext>
            </a:extLst>
          </p:cNvPr>
          <p:cNvSpPr>
            <a:spLocks noGrp="1"/>
          </p:cNvSpPr>
          <p:nvPr>
            <p:ph type="dt" sz="half" idx="10"/>
          </p:nvPr>
        </p:nvSpPr>
        <p:spPr/>
        <p:txBody>
          <a:bodyPr/>
          <a:lstStyle/>
          <a:p>
            <a:fld id="{F883D507-3DB5-4248-96FD-5FD2B4A49420}"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8883A58B-D990-4406-B21C-88AA782484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85EA8A-1091-41F6-9120-A51D3D1A4396}"/>
              </a:ext>
            </a:extLst>
          </p:cNvPr>
          <p:cNvSpPr>
            <a:spLocks noGrp="1"/>
          </p:cNvSpPr>
          <p:nvPr>
            <p:ph type="sldNum" sz="quarter" idx="12"/>
          </p:nvPr>
        </p:nvSpPr>
        <p:spPr/>
        <p:txBody>
          <a:bodyPr/>
          <a:lstStyle/>
          <a:p>
            <a:fld id="{E92D2046-DF00-4C41-A4A6-0167D6EE49F1}" type="slidenum">
              <a:rPr lang="fr-FR" smtClean="0"/>
              <a:t>‹N°›</a:t>
            </a:fld>
            <a:endParaRPr lang="fr-FR"/>
          </a:p>
        </p:txBody>
      </p:sp>
    </p:spTree>
    <p:extLst>
      <p:ext uri="{BB962C8B-B14F-4D97-AF65-F5344CB8AC3E}">
        <p14:creationId xmlns:p14="http://schemas.microsoft.com/office/powerpoint/2010/main" val="3705201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B9591F-3F67-4F15-ADA4-9A10A545BB6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CF24533-4093-471A-8302-2A35E6CF387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69529D8-7096-4780-9460-67406C76D6CF}"/>
              </a:ext>
            </a:extLst>
          </p:cNvPr>
          <p:cNvSpPr>
            <a:spLocks noGrp="1"/>
          </p:cNvSpPr>
          <p:nvPr>
            <p:ph type="dt" sz="half" idx="10"/>
          </p:nvPr>
        </p:nvSpPr>
        <p:spPr/>
        <p:txBody>
          <a:bodyPr/>
          <a:lstStyle/>
          <a:p>
            <a:fld id="{F883D507-3DB5-4248-96FD-5FD2B4A49420}"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66C6492A-C322-4F8E-8C2C-C2CE12165FD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F5DEE3-0E54-43FA-BEBB-AAAE966DB8D0}"/>
              </a:ext>
            </a:extLst>
          </p:cNvPr>
          <p:cNvSpPr>
            <a:spLocks noGrp="1"/>
          </p:cNvSpPr>
          <p:nvPr>
            <p:ph type="sldNum" sz="quarter" idx="12"/>
          </p:nvPr>
        </p:nvSpPr>
        <p:spPr/>
        <p:txBody>
          <a:bodyPr/>
          <a:lstStyle/>
          <a:p>
            <a:fld id="{E92D2046-DF00-4C41-A4A6-0167D6EE49F1}" type="slidenum">
              <a:rPr lang="fr-FR" smtClean="0"/>
              <a:t>‹N°›</a:t>
            </a:fld>
            <a:endParaRPr lang="fr-FR"/>
          </a:p>
        </p:txBody>
      </p:sp>
    </p:spTree>
    <p:extLst>
      <p:ext uri="{BB962C8B-B14F-4D97-AF65-F5344CB8AC3E}">
        <p14:creationId xmlns:p14="http://schemas.microsoft.com/office/powerpoint/2010/main" val="2888711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71B6B5-AB6C-4177-9EC2-2B305434D06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1EB8458-06AA-44E7-B931-B7D084A9A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5568591-D840-49F8-AFF8-74A39B291DCA}"/>
              </a:ext>
            </a:extLst>
          </p:cNvPr>
          <p:cNvSpPr>
            <a:spLocks noGrp="1"/>
          </p:cNvSpPr>
          <p:nvPr>
            <p:ph type="dt" sz="half" idx="10"/>
          </p:nvPr>
        </p:nvSpPr>
        <p:spPr/>
        <p:txBody>
          <a:bodyPr/>
          <a:lstStyle/>
          <a:p>
            <a:fld id="{F883D507-3DB5-4248-96FD-5FD2B4A49420}"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D139725E-1445-4759-BB92-F87AFF404D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CB82919-E918-41A2-B2F3-038FEF69051B}"/>
              </a:ext>
            </a:extLst>
          </p:cNvPr>
          <p:cNvSpPr>
            <a:spLocks noGrp="1"/>
          </p:cNvSpPr>
          <p:nvPr>
            <p:ph type="sldNum" sz="quarter" idx="12"/>
          </p:nvPr>
        </p:nvSpPr>
        <p:spPr/>
        <p:txBody>
          <a:bodyPr/>
          <a:lstStyle/>
          <a:p>
            <a:fld id="{E92D2046-DF00-4C41-A4A6-0167D6EE49F1}" type="slidenum">
              <a:rPr lang="fr-FR" smtClean="0"/>
              <a:t>‹N°›</a:t>
            </a:fld>
            <a:endParaRPr lang="fr-FR"/>
          </a:p>
        </p:txBody>
      </p:sp>
    </p:spTree>
    <p:extLst>
      <p:ext uri="{BB962C8B-B14F-4D97-AF65-F5344CB8AC3E}">
        <p14:creationId xmlns:p14="http://schemas.microsoft.com/office/powerpoint/2010/main" val="3929144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85F96E-7D6C-421D-A5F2-12CAFE0776E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AF04097-8F24-4B38-9B29-DF572269273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986E2F3-0090-4DA3-A344-D71CB069134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5B4BD9A-89F0-483E-B5A9-19C8FFBDA5D8}"/>
              </a:ext>
            </a:extLst>
          </p:cNvPr>
          <p:cNvSpPr>
            <a:spLocks noGrp="1"/>
          </p:cNvSpPr>
          <p:nvPr>
            <p:ph type="dt" sz="half" idx="10"/>
          </p:nvPr>
        </p:nvSpPr>
        <p:spPr/>
        <p:txBody>
          <a:bodyPr/>
          <a:lstStyle/>
          <a:p>
            <a:fld id="{F883D507-3DB5-4248-96FD-5FD2B4A49420}" type="datetimeFigureOut">
              <a:rPr lang="fr-FR" smtClean="0"/>
              <a:t>05/05/2025</a:t>
            </a:fld>
            <a:endParaRPr lang="fr-FR"/>
          </a:p>
        </p:txBody>
      </p:sp>
      <p:sp>
        <p:nvSpPr>
          <p:cNvPr id="6" name="Espace réservé du pied de page 5">
            <a:extLst>
              <a:ext uri="{FF2B5EF4-FFF2-40B4-BE49-F238E27FC236}">
                <a16:creationId xmlns:a16="http://schemas.microsoft.com/office/drawing/2014/main" id="{D15EEDCC-3396-4042-9324-180218C8CE7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CFCBB3C-4513-4CA9-983A-F55DFF774672}"/>
              </a:ext>
            </a:extLst>
          </p:cNvPr>
          <p:cNvSpPr>
            <a:spLocks noGrp="1"/>
          </p:cNvSpPr>
          <p:nvPr>
            <p:ph type="sldNum" sz="quarter" idx="12"/>
          </p:nvPr>
        </p:nvSpPr>
        <p:spPr/>
        <p:txBody>
          <a:bodyPr/>
          <a:lstStyle/>
          <a:p>
            <a:fld id="{E92D2046-DF00-4C41-A4A6-0167D6EE49F1}" type="slidenum">
              <a:rPr lang="fr-FR" smtClean="0"/>
              <a:t>‹N°›</a:t>
            </a:fld>
            <a:endParaRPr lang="fr-FR"/>
          </a:p>
        </p:txBody>
      </p:sp>
    </p:spTree>
    <p:extLst>
      <p:ext uri="{BB962C8B-B14F-4D97-AF65-F5344CB8AC3E}">
        <p14:creationId xmlns:p14="http://schemas.microsoft.com/office/powerpoint/2010/main" val="3796174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FEE9E5-A065-49A6-A482-719A32E5F24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1115BBE-99A3-4CE0-B819-1E5F9A59E0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0A90EB6-0138-4FDA-9463-FDE37C55905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988D256-AFB9-470E-949D-7E98C29704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85981D3-9AAD-4E37-9415-99B4324A05F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C9B6FDD-C7C6-40EB-87D1-1E1A7C274942}"/>
              </a:ext>
            </a:extLst>
          </p:cNvPr>
          <p:cNvSpPr>
            <a:spLocks noGrp="1"/>
          </p:cNvSpPr>
          <p:nvPr>
            <p:ph type="dt" sz="half" idx="10"/>
          </p:nvPr>
        </p:nvSpPr>
        <p:spPr/>
        <p:txBody>
          <a:bodyPr/>
          <a:lstStyle/>
          <a:p>
            <a:fld id="{F883D507-3DB5-4248-96FD-5FD2B4A49420}" type="datetimeFigureOut">
              <a:rPr lang="fr-FR" smtClean="0"/>
              <a:t>05/05/2025</a:t>
            </a:fld>
            <a:endParaRPr lang="fr-FR"/>
          </a:p>
        </p:txBody>
      </p:sp>
      <p:sp>
        <p:nvSpPr>
          <p:cNvPr id="8" name="Espace réservé du pied de page 7">
            <a:extLst>
              <a:ext uri="{FF2B5EF4-FFF2-40B4-BE49-F238E27FC236}">
                <a16:creationId xmlns:a16="http://schemas.microsoft.com/office/drawing/2014/main" id="{8EA98A1F-818F-4E5B-837B-4F12F23C073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4107A09-A54E-477A-A9E3-69176EB9764D}"/>
              </a:ext>
            </a:extLst>
          </p:cNvPr>
          <p:cNvSpPr>
            <a:spLocks noGrp="1"/>
          </p:cNvSpPr>
          <p:nvPr>
            <p:ph type="sldNum" sz="quarter" idx="12"/>
          </p:nvPr>
        </p:nvSpPr>
        <p:spPr/>
        <p:txBody>
          <a:bodyPr/>
          <a:lstStyle/>
          <a:p>
            <a:fld id="{E92D2046-DF00-4C41-A4A6-0167D6EE49F1}" type="slidenum">
              <a:rPr lang="fr-FR" smtClean="0"/>
              <a:t>‹N°›</a:t>
            </a:fld>
            <a:endParaRPr lang="fr-FR"/>
          </a:p>
        </p:txBody>
      </p:sp>
    </p:spTree>
    <p:extLst>
      <p:ext uri="{BB962C8B-B14F-4D97-AF65-F5344CB8AC3E}">
        <p14:creationId xmlns:p14="http://schemas.microsoft.com/office/powerpoint/2010/main" val="5494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39CD2B-EB7F-4705-A3CE-B315FBC609F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E983730-6ED1-4000-9318-2DD02483B462}"/>
              </a:ext>
            </a:extLst>
          </p:cNvPr>
          <p:cNvSpPr>
            <a:spLocks noGrp="1"/>
          </p:cNvSpPr>
          <p:nvPr>
            <p:ph type="dt" sz="half" idx="10"/>
          </p:nvPr>
        </p:nvSpPr>
        <p:spPr/>
        <p:txBody>
          <a:bodyPr/>
          <a:lstStyle/>
          <a:p>
            <a:fld id="{F883D507-3DB5-4248-96FD-5FD2B4A49420}" type="datetimeFigureOut">
              <a:rPr lang="fr-FR" smtClean="0"/>
              <a:t>05/05/2025</a:t>
            </a:fld>
            <a:endParaRPr lang="fr-FR"/>
          </a:p>
        </p:txBody>
      </p:sp>
      <p:sp>
        <p:nvSpPr>
          <p:cNvPr id="4" name="Espace réservé du pied de page 3">
            <a:extLst>
              <a:ext uri="{FF2B5EF4-FFF2-40B4-BE49-F238E27FC236}">
                <a16:creationId xmlns:a16="http://schemas.microsoft.com/office/drawing/2014/main" id="{BE308CC7-B868-4197-A4C9-4B97A0585E9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2236C8B-E4E3-4AEE-B3B8-CA1FA2A0D6F2}"/>
              </a:ext>
            </a:extLst>
          </p:cNvPr>
          <p:cNvSpPr>
            <a:spLocks noGrp="1"/>
          </p:cNvSpPr>
          <p:nvPr>
            <p:ph type="sldNum" sz="quarter" idx="12"/>
          </p:nvPr>
        </p:nvSpPr>
        <p:spPr/>
        <p:txBody>
          <a:bodyPr/>
          <a:lstStyle/>
          <a:p>
            <a:fld id="{E92D2046-DF00-4C41-A4A6-0167D6EE49F1}" type="slidenum">
              <a:rPr lang="fr-FR" smtClean="0"/>
              <a:t>‹N°›</a:t>
            </a:fld>
            <a:endParaRPr lang="fr-FR"/>
          </a:p>
        </p:txBody>
      </p:sp>
    </p:spTree>
    <p:extLst>
      <p:ext uri="{BB962C8B-B14F-4D97-AF65-F5344CB8AC3E}">
        <p14:creationId xmlns:p14="http://schemas.microsoft.com/office/powerpoint/2010/main" val="2985885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F82AD2C-10E7-4801-9185-2B92884E2E31}"/>
              </a:ext>
            </a:extLst>
          </p:cNvPr>
          <p:cNvSpPr>
            <a:spLocks noGrp="1"/>
          </p:cNvSpPr>
          <p:nvPr>
            <p:ph type="dt" sz="half" idx="10"/>
          </p:nvPr>
        </p:nvSpPr>
        <p:spPr/>
        <p:txBody>
          <a:bodyPr/>
          <a:lstStyle/>
          <a:p>
            <a:fld id="{F883D507-3DB5-4248-96FD-5FD2B4A49420}" type="datetimeFigureOut">
              <a:rPr lang="fr-FR" smtClean="0"/>
              <a:t>05/05/2025</a:t>
            </a:fld>
            <a:endParaRPr lang="fr-FR"/>
          </a:p>
        </p:txBody>
      </p:sp>
      <p:sp>
        <p:nvSpPr>
          <p:cNvPr id="3" name="Espace réservé du pied de page 2">
            <a:extLst>
              <a:ext uri="{FF2B5EF4-FFF2-40B4-BE49-F238E27FC236}">
                <a16:creationId xmlns:a16="http://schemas.microsoft.com/office/drawing/2014/main" id="{E235DFDB-1B11-43A1-A898-5407A131589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99B6085-D629-4D2A-983D-45362C1B1104}"/>
              </a:ext>
            </a:extLst>
          </p:cNvPr>
          <p:cNvSpPr>
            <a:spLocks noGrp="1"/>
          </p:cNvSpPr>
          <p:nvPr>
            <p:ph type="sldNum" sz="quarter" idx="12"/>
          </p:nvPr>
        </p:nvSpPr>
        <p:spPr/>
        <p:txBody>
          <a:bodyPr/>
          <a:lstStyle/>
          <a:p>
            <a:fld id="{E92D2046-DF00-4C41-A4A6-0167D6EE49F1}" type="slidenum">
              <a:rPr lang="fr-FR" smtClean="0"/>
              <a:t>‹N°›</a:t>
            </a:fld>
            <a:endParaRPr lang="fr-FR"/>
          </a:p>
        </p:txBody>
      </p:sp>
    </p:spTree>
    <p:extLst>
      <p:ext uri="{BB962C8B-B14F-4D97-AF65-F5344CB8AC3E}">
        <p14:creationId xmlns:p14="http://schemas.microsoft.com/office/powerpoint/2010/main" val="220544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BD6A6D-2882-4B74-A647-27666E4DB96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690B92A-4138-43FB-B5D0-DECFC4C308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9D91F09-EB0A-41D0-8000-835061083C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36FEFC2-30BC-4473-BC98-2F934010F124}"/>
              </a:ext>
            </a:extLst>
          </p:cNvPr>
          <p:cNvSpPr>
            <a:spLocks noGrp="1"/>
          </p:cNvSpPr>
          <p:nvPr>
            <p:ph type="dt" sz="half" idx="10"/>
          </p:nvPr>
        </p:nvSpPr>
        <p:spPr/>
        <p:txBody>
          <a:bodyPr/>
          <a:lstStyle/>
          <a:p>
            <a:fld id="{F883D507-3DB5-4248-96FD-5FD2B4A49420}" type="datetimeFigureOut">
              <a:rPr lang="fr-FR" smtClean="0"/>
              <a:t>05/05/2025</a:t>
            </a:fld>
            <a:endParaRPr lang="fr-FR"/>
          </a:p>
        </p:txBody>
      </p:sp>
      <p:sp>
        <p:nvSpPr>
          <p:cNvPr id="6" name="Espace réservé du pied de page 5">
            <a:extLst>
              <a:ext uri="{FF2B5EF4-FFF2-40B4-BE49-F238E27FC236}">
                <a16:creationId xmlns:a16="http://schemas.microsoft.com/office/drawing/2014/main" id="{BFC3FADF-238B-4F59-9418-04753C6370D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8B24D69-689C-402B-A063-89B95F5173E8}"/>
              </a:ext>
            </a:extLst>
          </p:cNvPr>
          <p:cNvSpPr>
            <a:spLocks noGrp="1"/>
          </p:cNvSpPr>
          <p:nvPr>
            <p:ph type="sldNum" sz="quarter" idx="12"/>
          </p:nvPr>
        </p:nvSpPr>
        <p:spPr/>
        <p:txBody>
          <a:bodyPr/>
          <a:lstStyle/>
          <a:p>
            <a:fld id="{E92D2046-DF00-4C41-A4A6-0167D6EE49F1}" type="slidenum">
              <a:rPr lang="fr-FR" smtClean="0"/>
              <a:t>‹N°›</a:t>
            </a:fld>
            <a:endParaRPr lang="fr-FR"/>
          </a:p>
        </p:txBody>
      </p:sp>
    </p:spTree>
    <p:extLst>
      <p:ext uri="{BB962C8B-B14F-4D97-AF65-F5344CB8AC3E}">
        <p14:creationId xmlns:p14="http://schemas.microsoft.com/office/powerpoint/2010/main" val="224489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613C2C-A218-41EF-89DC-EE95ACF249C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5EE313A-3BA3-468D-9D39-E89C8C2282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743DF1B-A52A-4ECF-9615-D95C7ED11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38C9A86-CAB9-441A-8C62-CBC47FA8D5C5}"/>
              </a:ext>
            </a:extLst>
          </p:cNvPr>
          <p:cNvSpPr>
            <a:spLocks noGrp="1"/>
          </p:cNvSpPr>
          <p:nvPr>
            <p:ph type="dt" sz="half" idx="10"/>
          </p:nvPr>
        </p:nvSpPr>
        <p:spPr/>
        <p:txBody>
          <a:bodyPr/>
          <a:lstStyle/>
          <a:p>
            <a:fld id="{F883D507-3DB5-4248-96FD-5FD2B4A49420}" type="datetimeFigureOut">
              <a:rPr lang="fr-FR" smtClean="0"/>
              <a:t>05/05/2025</a:t>
            </a:fld>
            <a:endParaRPr lang="fr-FR"/>
          </a:p>
        </p:txBody>
      </p:sp>
      <p:sp>
        <p:nvSpPr>
          <p:cNvPr id="6" name="Espace réservé du pied de page 5">
            <a:extLst>
              <a:ext uri="{FF2B5EF4-FFF2-40B4-BE49-F238E27FC236}">
                <a16:creationId xmlns:a16="http://schemas.microsoft.com/office/drawing/2014/main" id="{6CE16439-BF4D-4AD6-B4DE-16EDBD8057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C8B3E2E-EB67-4901-BACE-39D89461E45B}"/>
              </a:ext>
            </a:extLst>
          </p:cNvPr>
          <p:cNvSpPr>
            <a:spLocks noGrp="1"/>
          </p:cNvSpPr>
          <p:nvPr>
            <p:ph type="sldNum" sz="quarter" idx="12"/>
          </p:nvPr>
        </p:nvSpPr>
        <p:spPr/>
        <p:txBody>
          <a:bodyPr/>
          <a:lstStyle/>
          <a:p>
            <a:fld id="{E92D2046-DF00-4C41-A4A6-0167D6EE49F1}" type="slidenum">
              <a:rPr lang="fr-FR" smtClean="0"/>
              <a:t>‹N°›</a:t>
            </a:fld>
            <a:endParaRPr lang="fr-FR"/>
          </a:p>
        </p:txBody>
      </p:sp>
    </p:spTree>
    <p:extLst>
      <p:ext uri="{BB962C8B-B14F-4D97-AF65-F5344CB8AC3E}">
        <p14:creationId xmlns:p14="http://schemas.microsoft.com/office/powerpoint/2010/main" val="2863309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9709B84-F8C5-4ABF-89F9-BA1D78020C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85C58BE-76D0-4413-9D78-90D62F4B34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03849B1-8217-4DC5-BB48-05BF07277F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3D507-3DB5-4248-96FD-5FD2B4A49420}"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58D14B2F-553F-4D70-9733-B2F7555081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087D165-D951-4B87-8EC6-10C1A44088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D2046-DF00-4C41-A4A6-0167D6EE49F1}" type="slidenum">
              <a:rPr lang="fr-FR" smtClean="0"/>
              <a:t>‹N°›</a:t>
            </a:fld>
            <a:endParaRPr lang="fr-FR"/>
          </a:p>
        </p:txBody>
      </p:sp>
    </p:spTree>
    <p:extLst>
      <p:ext uri="{BB962C8B-B14F-4D97-AF65-F5344CB8AC3E}">
        <p14:creationId xmlns:p14="http://schemas.microsoft.com/office/powerpoint/2010/main" val="3160908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inkedin.com/in/ACoAAD9lkewBLb6YSP6gAHHqkxH-20PeUu7-qX8" TargetMode="External"/><Relationship Id="rId2" Type="http://schemas.openxmlformats.org/officeDocument/2006/relationships/hyperlink" Target="https://www.linkedin.com/in/ACoAAEKbO4EBWmU5dtymmntD31WeuRAllqlxgw8"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E988B1-849B-4E39-A252-99BA4A6DAEED}"/>
              </a:ext>
            </a:extLst>
          </p:cNvPr>
          <p:cNvSpPr>
            <a:spLocks noGrp="1"/>
          </p:cNvSpPr>
          <p:nvPr>
            <p:ph type="title"/>
          </p:nvPr>
        </p:nvSpPr>
        <p:spPr>
          <a:xfrm>
            <a:off x="-7430" y="0"/>
            <a:ext cx="12199430" cy="1325563"/>
          </a:xfrm>
        </p:spPr>
        <p:txBody>
          <a:bodyPr>
            <a:normAutofit/>
          </a:bodyPr>
          <a:lstStyle/>
          <a:p>
            <a:r>
              <a:rPr lang="fr-FR" sz="4000" dirty="0"/>
              <a:t>L’ENIB s’engage pour L’égalité femmes-hommes et lutte contre toutes formes de discrimination.</a:t>
            </a:r>
          </a:p>
        </p:txBody>
      </p:sp>
      <p:sp>
        <p:nvSpPr>
          <p:cNvPr id="3" name="Espace réservé du contenu 2">
            <a:extLst>
              <a:ext uri="{FF2B5EF4-FFF2-40B4-BE49-F238E27FC236}">
                <a16:creationId xmlns:a16="http://schemas.microsoft.com/office/drawing/2014/main" id="{2CAFE742-170D-48E6-AA30-51ED81BCFDCF}"/>
              </a:ext>
            </a:extLst>
          </p:cNvPr>
          <p:cNvSpPr>
            <a:spLocks noGrp="1"/>
          </p:cNvSpPr>
          <p:nvPr>
            <p:ph idx="1"/>
          </p:nvPr>
        </p:nvSpPr>
        <p:spPr>
          <a:xfrm>
            <a:off x="70104" y="1625359"/>
            <a:ext cx="12121896" cy="4351338"/>
          </a:xfrm>
        </p:spPr>
        <p:txBody>
          <a:bodyPr>
            <a:normAutofit/>
          </a:bodyPr>
          <a:lstStyle/>
          <a:p>
            <a:pPr>
              <a:buFont typeface="Arial" panose="020B0604020202020204" pitchFamily="34" charset="0"/>
              <a:buChar char="•"/>
            </a:pPr>
            <a:r>
              <a:rPr lang="fr-FR" sz="2400" dirty="0"/>
              <a:t>Tous nos élèves participent aux ateliers de sensibilisation à la diversité.</a:t>
            </a:r>
          </a:p>
          <a:p>
            <a:pPr>
              <a:buFont typeface="Arial" panose="020B0604020202020204" pitchFamily="34" charset="0"/>
              <a:buChar char="•"/>
            </a:pPr>
            <a:r>
              <a:rPr lang="fr-FR" sz="2400" dirty="0"/>
              <a:t>Une des priorités de l’école est de former de plus en plus de femmes ingénieures. </a:t>
            </a:r>
          </a:p>
          <a:p>
            <a:pPr>
              <a:buFont typeface="Arial" panose="020B0604020202020204" pitchFamily="34" charset="0"/>
              <a:buChar char="•"/>
            </a:pPr>
            <a:r>
              <a:rPr lang="fr-FR" sz="2400" dirty="0"/>
              <a:t>Chaque année, l’école participe aux actions nationales « femmes ingénieuses ».</a:t>
            </a:r>
          </a:p>
          <a:p>
            <a:pPr>
              <a:buFont typeface="Arial" panose="020B0604020202020204" pitchFamily="34" charset="0"/>
              <a:buChar char="•"/>
            </a:pPr>
            <a:r>
              <a:rPr lang="fr-FR" sz="2400" dirty="0"/>
              <a:t>Depuis 2012, l’école participe à l’opération « 100 femmes 100 métiers – Ingénieure demain ! » et encourage les jeunes filles aux nombreuses opportunités et carrières professionnelles qui leurs sont ouvertes après un diplôme d’ingénieur.</a:t>
            </a:r>
          </a:p>
          <a:p>
            <a:pPr>
              <a:buFont typeface="Arial" panose="020B0604020202020204" pitchFamily="34" charset="0"/>
              <a:buChar char="•"/>
            </a:pPr>
            <a:r>
              <a:rPr lang="fr-FR" sz="2400" dirty="0"/>
              <a:t>L’ENIB s’engage activement à promouvoir un environnement sûr, égalitaire, respectueux de toutes et tous. </a:t>
            </a:r>
          </a:p>
          <a:p>
            <a:pPr>
              <a:buFont typeface="Arial" panose="020B0604020202020204" pitchFamily="34" charset="0"/>
              <a:buChar char="•"/>
            </a:pPr>
            <a:r>
              <a:rPr lang="fr-FR" sz="2400" dirty="0"/>
              <a:t>Une plateforme de signalement qui s’inscrit dans une politique de prévention et de lutte contre les violences sexistes et sexuelles et de soutien aux victimes.</a:t>
            </a:r>
          </a:p>
          <a:p>
            <a:endParaRPr lang="fr-FR" sz="2400" dirty="0"/>
          </a:p>
        </p:txBody>
      </p:sp>
      <p:pic>
        <p:nvPicPr>
          <p:cNvPr id="5" name="Image 4">
            <a:extLst>
              <a:ext uri="{FF2B5EF4-FFF2-40B4-BE49-F238E27FC236}">
                <a16:creationId xmlns:a16="http://schemas.microsoft.com/office/drawing/2014/main" id="{A42ADBF6-F8F4-4E58-BD96-460281ABD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0" y="5966762"/>
            <a:ext cx="1452182" cy="619462"/>
          </a:xfrm>
          <a:prstGeom prst="rect">
            <a:avLst/>
          </a:prstGeom>
        </p:spPr>
      </p:pic>
    </p:spTree>
    <p:extLst>
      <p:ext uri="{BB962C8B-B14F-4D97-AF65-F5344CB8AC3E}">
        <p14:creationId xmlns:p14="http://schemas.microsoft.com/office/powerpoint/2010/main" val="1117128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3BC597-7788-47A6-9FD6-37FCFEFDBDBE}"/>
              </a:ext>
            </a:extLst>
          </p:cNvPr>
          <p:cNvSpPr>
            <a:spLocks noGrp="1"/>
          </p:cNvSpPr>
          <p:nvPr>
            <p:ph type="title"/>
          </p:nvPr>
        </p:nvSpPr>
        <p:spPr>
          <a:xfrm>
            <a:off x="0" y="0"/>
            <a:ext cx="12158472" cy="1636776"/>
          </a:xfrm>
        </p:spPr>
        <p:txBody>
          <a:bodyPr>
            <a:normAutofit fontScale="90000"/>
          </a:bodyPr>
          <a:lstStyle/>
          <a:p>
            <a:r>
              <a:rPr lang="fr-FR" dirty="0"/>
              <a:t>Journées Immersions: Faire découvrir, rassurer, se projeter</a:t>
            </a:r>
            <a:br>
              <a:rPr lang="fr-FR" dirty="0"/>
            </a:br>
            <a:r>
              <a:rPr lang="fr-FR" dirty="0"/>
              <a:t> </a:t>
            </a:r>
            <a:br>
              <a:rPr lang="fr-FR" dirty="0"/>
            </a:br>
            <a:endParaRPr lang="fr-FR" dirty="0"/>
          </a:p>
        </p:txBody>
      </p:sp>
      <p:graphicFrame>
        <p:nvGraphicFramePr>
          <p:cNvPr id="8" name="Tableau 8">
            <a:extLst>
              <a:ext uri="{FF2B5EF4-FFF2-40B4-BE49-F238E27FC236}">
                <a16:creationId xmlns:a16="http://schemas.microsoft.com/office/drawing/2014/main" id="{A9C405D0-E855-4C9C-A4FA-51C9B214F2C5}"/>
              </a:ext>
            </a:extLst>
          </p:cNvPr>
          <p:cNvGraphicFramePr>
            <a:graphicFrameLocks noGrp="1"/>
          </p:cNvGraphicFramePr>
          <p:nvPr>
            <p:ph idx="1"/>
            <p:extLst>
              <p:ext uri="{D42A27DB-BD31-4B8C-83A1-F6EECF244321}">
                <p14:modId xmlns:p14="http://schemas.microsoft.com/office/powerpoint/2010/main" val="3626712094"/>
              </p:ext>
            </p:extLst>
          </p:nvPr>
        </p:nvGraphicFramePr>
        <p:xfrm>
          <a:off x="390144" y="731699"/>
          <a:ext cx="10515597" cy="10058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833292613"/>
                    </a:ext>
                  </a:extLst>
                </a:gridCol>
                <a:gridCol w="3505199">
                  <a:extLst>
                    <a:ext uri="{9D8B030D-6E8A-4147-A177-3AD203B41FA5}">
                      <a16:colId xmlns:a16="http://schemas.microsoft.com/office/drawing/2014/main" val="3542586644"/>
                    </a:ext>
                  </a:extLst>
                </a:gridCol>
                <a:gridCol w="3505199">
                  <a:extLst>
                    <a:ext uri="{9D8B030D-6E8A-4147-A177-3AD203B41FA5}">
                      <a16:colId xmlns:a16="http://schemas.microsoft.com/office/drawing/2014/main" val="3358753347"/>
                    </a:ext>
                  </a:extLst>
                </a:gridCol>
              </a:tblGrid>
              <a:tr h="332013">
                <a:tc>
                  <a:txBody>
                    <a:bodyPr/>
                    <a:lstStyle/>
                    <a:p>
                      <a:r>
                        <a:rPr lang="fr-FR" dirty="0"/>
                        <a:t>2022-23</a:t>
                      </a:r>
                    </a:p>
                  </a:txBody>
                  <a:tcPr/>
                </a:tc>
                <a:tc>
                  <a:txBody>
                    <a:bodyPr/>
                    <a:lstStyle/>
                    <a:p>
                      <a:r>
                        <a:rPr lang="fr-FR" dirty="0"/>
                        <a:t>2023-24</a:t>
                      </a:r>
                    </a:p>
                  </a:txBody>
                  <a:tcPr/>
                </a:tc>
                <a:tc>
                  <a:txBody>
                    <a:bodyPr/>
                    <a:lstStyle/>
                    <a:p>
                      <a:r>
                        <a:rPr lang="fr-FR" dirty="0"/>
                        <a:t>2024-25</a:t>
                      </a:r>
                    </a:p>
                  </a:txBody>
                  <a:tcPr/>
                </a:tc>
                <a:extLst>
                  <a:ext uri="{0D108BD9-81ED-4DB2-BD59-A6C34878D82A}">
                    <a16:rowId xmlns:a16="http://schemas.microsoft.com/office/drawing/2014/main" val="1367446225"/>
                  </a:ext>
                </a:extLst>
              </a:tr>
              <a:tr h="573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75 élèves (5 immersions) </a:t>
                      </a:r>
                    </a:p>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105 élèves (6 immersions)</a:t>
                      </a:r>
                    </a:p>
                    <a:p>
                      <a:endParaRPr lang="fr-FR" dirty="0"/>
                    </a:p>
                  </a:txBody>
                  <a:tcPr/>
                </a:tc>
                <a:tc>
                  <a:txBody>
                    <a:bodyPr/>
                    <a:lstStyle/>
                    <a:p>
                      <a:r>
                        <a:rPr lang="fr-FR" dirty="0"/>
                        <a:t>200 élèves (8 immersions)</a:t>
                      </a:r>
                    </a:p>
                  </a:txBody>
                  <a:tcPr/>
                </a:tc>
                <a:extLst>
                  <a:ext uri="{0D108BD9-81ED-4DB2-BD59-A6C34878D82A}">
                    <a16:rowId xmlns:a16="http://schemas.microsoft.com/office/drawing/2014/main" val="2259393365"/>
                  </a:ext>
                </a:extLst>
              </a:tr>
            </a:tbl>
          </a:graphicData>
        </a:graphic>
      </p:graphicFrame>
      <p:pic>
        <p:nvPicPr>
          <p:cNvPr id="5" name="Image 4">
            <a:extLst>
              <a:ext uri="{FF2B5EF4-FFF2-40B4-BE49-F238E27FC236}">
                <a16:creationId xmlns:a16="http://schemas.microsoft.com/office/drawing/2014/main" id="{FF0E7E18-B488-4B33-A515-6C57862EF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148" y="2203703"/>
            <a:ext cx="4618323" cy="4618323"/>
          </a:xfrm>
          <a:prstGeom prst="rect">
            <a:avLst/>
          </a:prstGeom>
        </p:spPr>
      </p:pic>
      <p:graphicFrame>
        <p:nvGraphicFramePr>
          <p:cNvPr id="7" name="Tableau 6">
            <a:extLst>
              <a:ext uri="{FF2B5EF4-FFF2-40B4-BE49-F238E27FC236}">
                <a16:creationId xmlns:a16="http://schemas.microsoft.com/office/drawing/2014/main" id="{35227636-842E-4B4D-A9BA-E92886EED0A9}"/>
              </a:ext>
            </a:extLst>
          </p:cNvPr>
          <p:cNvGraphicFramePr>
            <a:graphicFrameLocks noGrp="1"/>
          </p:cNvGraphicFramePr>
          <p:nvPr>
            <p:extLst>
              <p:ext uri="{D42A27DB-BD31-4B8C-83A1-F6EECF244321}">
                <p14:modId xmlns:p14="http://schemas.microsoft.com/office/powerpoint/2010/main" val="1480334367"/>
              </p:ext>
            </p:extLst>
          </p:nvPr>
        </p:nvGraphicFramePr>
        <p:xfrm>
          <a:off x="164592" y="1913508"/>
          <a:ext cx="7375556" cy="4915528"/>
        </p:xfrm>
        <a:graphic>
          <a:graphicData uri="http://schemas.openxmlformats.org/drawingml/2006/table">
            <a:tbl>
              <a:tblPr/>
              <a:tblGrid>
                <a:gridCol w="7375556">
                  <a:extLst>
                    <a:ext uri="{9D8B030D-6E8A-4147-A177-3AD203B41FA5}">
                      <a16:colId xmlns:a16="http://schemas.microsoft.com/office/drawing/2014/main" val="2733845481"/>
                    </a:ext>
                  </a:extLst>
                </a:gridCol>
              </a:tblGrid>
              <a:tr h="595976">
                <a:tc>
                  <a:txBody>
                    <a:bodyPr/>
                    <a:lstStyle/>
                    <a:p>
                      <a:pPr rtl="0" fontAlgn="b"/>
                      <a:r>
                        <a:rPr lang="fr-FR" sz="1600" b="1" u="sng" dirty="0">
                          <a:effectLst/>
                        </a:rPr>
                        <a:t>Quel est/sont les thèmes abordés que vous avez le(s) plus apprécié(s) ?</a:t>
                      </a:r>
                    </a:p>
                    <a:p>
                      <a:pPr rtl="0" fontAlgn="b"/>
                      <a:endParaRPr lang="fr-FR" sz="1600" dirty="0">
                        <a:effectLst/>
                      </a:endParaRPr>
                    </a:p>
                    <a:p>
                      <a:pPr rtl="0" fontAlgn="b"/>
                      <a:r>
                        <a:rPr lang="fr-FR" sz="1600" dirty="0">
                          <a:effectLst/>
                        </a:rPr>
                        <a:t>Discuter avec les étudiants en classe le matin et voir les projets réalisés par les élèves.</a:t>
                      </a:r>
                    </a:p>
                    <a:p>
                      <a:pPr rtl="0" fontAlgn="b"/>
                      <a:endParaRPr lang="fr-FR" sz="1600" dirty="0">
                        <a:effectLst/>
                      </a:endParaRPr>
                    </a:p>
                  </a:txBody>
                  <a:tcPr marL="7262" marR="7262" marT="4841" marB="48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748896576"/>
                  </a:ext>
                </a:extLst>
              </a:tr>
              <a:tr h="301880">
                <a:tc>
                  <a:txBody>
                    <a:bodyPr/>
                    <a:lstStyle/>
                    <a:p>
                      <a:pPr rtl="0" fontAlgn="b"/>
                      <a:r>
                        <a:rPr lang="fr-FR" sz="1600" dirty="0">
                          <a:effectLst/>
                        </a:rPr>
                        <a:t>La vie étudiante, la répartition des charges de travail, la composante humaine et sociale de la formation.</a:t>
                      </a:r>
                    </a:p>
                    <a:p>
                      <a:pPr rtl="0" fontAlgn="b"/>
                      <a:endParaRPr lang="fr-FR" sz="1600" dirty="0">
                        <a:effectLst/>
                      </a:endParaRPr>
                    </a:p>
                  </a:txBody>
                  <a:tcPr marL="7262" marR="7262" marT="4841" marB="48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63402005"/>
                  </a:ext>
                </a:extLst>
              </a:tr>
              <a:tr h="193515">
                <a:tc>
                  <a:txBody>
                    <a:bodyPr/>
                    <a:lstStyle/>
                    <a:p>
                      <a:pPr rtl="0" fontAlgn="b"/>
                      <a:r>
                        <a:rPr lang="fr-FR" sz="1600" dirty="0">
                          <a:effectLst/>
                        </a:rPr>
                        <a:t>Voir les cours était super, je vois maintenant comment c'est d'être en école d'ingénieur </a:t>
                      </a:r>
                    </a:p>
                    <a:p>
                      <a:pPr rtl="0" fontAlgn="b"/>
                      <a:endParaRPr lang="fr-FR" sz="1600" dirty="0">
                        <a:effectLst/>
                      </a:endParaRPr>
                    </a:p>
                  </a:txBody>
                  <a:tcPr marL="7262" marR="7262" marT="4841" marB="48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42187250"/>
                  </a:ext>
                </a:extLst>
              </a:tr>
              <a:tr h="1958475">
                <a:tc>
                  <a:txBody>
                    <a:bodyPr/>
                    <a:lstStyle/>
                    <a:p>
                      <a:pPr rtl="0" fontAlgn="b"/>
                      <a:r>
                        <a:rPr lang="fr-FR" sz="1600" b="1" u="sng" dirty="0">
                          <a:effectLst/>
                        </a:rPr>
                        <a:t>Avez-vous des suggestions pour nous améliorer? Autres commentaires:</a:t>
                      </a:r>
                    </a:p>
                    <a:p>
                      <a:pPr rtl="0" fontAlgn="b"/>
                      <a:endParaRPr lang="fr-FR" sz="1600" dirty="0">
                        <a:effectLst/>
                      </a:endParaRPr>
                    </a:p>
                    <a:p>
                      <a:pPr rtl="0" fontAlgn="b"/>
                      <a:r>
                        <a:rPr lang="fr-FR" sz="1600" dirty="0">
                          <a:effectLst/>
                        </a:rPr>
                        <a:t>J'ai beaucoup apprécié cette journée d'immersion qui m'a conforté dans mes choix d'intégration de l'ENIB.</a:t>
                      </a:r>
                    </a:p>
                    <a:p>
                      <a:pPr rtl="0" fontAlgn="b"/>
                      <a:endParaRPr lang="fr-FR" sz="1600" dirty="0">
                        <a:effectLst/>
                      </a:endParaRPr>
                    </a:p>
                    <a:p>
                      <a:pPr rtl="0" fontAlgn="b"/>
                      <a:r>
                        <a:rPr lang="fr-FR" sz="1600" dirty="0">
                          <a:effectLst/>
                        </a:rPr>
                        <a:t>Je trouve le principe de journées d'immersions très intéressant.</a:t>
                      </a:r>
                    </a:p>
                    <a:p>
                      <a:pPr rtl="0" fontAlgn="b"/>
                      <a:endParaRPr lang="fr-FR" sz="1600" dirty="0">
                        <a:effectLst/>
                      </a:endParaRPr>
                    </a:p>
                    <a:p>
                      <a:pPr rtl="0" fontAlgn="b"/>
                      <a:r>
                        <a:rPr lang="fr-FR" sz="1600" dirty="0">
                          <a:effectLst/>
                        </a:rPr>
                        <a:t>Merci beaucoup pour cette journée cela m'a conforté dans mon choix d'orientation.</a:t>
                      </a:r>
                    </a:p>
                    <a:p>
                      <a:pPr rtl="0" fontAlgn="b"/>
                      <a:r>
                        <a:rPr lang="fr-FR" sz="1600" dirty="0">
                          <a:effectLst/>
                        </a:rPr>
                        <a:t> </a:t>
                      </a:r>
                    </a:p>
                    <a:p>
                      <a:pPr rtl="0" fontAlgn="b"/>
                      <a:r>
                        <a:rPr lang="fr-FR" sz="1600" dirty="0">
                          <a:effectLst/>
                        </a:rPr>
                        <a:t>Présentation de l'ENIB par un étudiant après le repas très intéressante avec la découverte des différentes salles de cours.</a:t>
                      </a:r>
                    </a:p>
                  </a:txBody>
                  <a:tcPr marL="7262" marR="7262" marT="4841" marB="484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856729755"/>
                  </a:ext>
                </a:extLst>
              </a:tr>
            </a:tbl>
          </a:graphicData>
        </a:graphic>
      </p:graphicFrame>
    </p:spTree>
    <p:extLst>
      <p:ext uri="{BB962C8B-B14F-4D97-AF65-F5344CB8AC3E}">
        <p14:creationId xmlns:p14="http://schemas.microsoft.com/office/powerpoint/2010/main" val="386166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E93A79-5487-4A9B-9EB1-911ABADDA144}"/>
              </a:ext>
            </a:extLst>
          </p:cNvPr>
          <p:cNvSpPr>
            <a:spLocks noGrp="1"/>
          </p:cNvSpPr>
          <p:nvPr>
            <p:ph type="title"/>
          </p:nvPr>
        </p:nvSpPr>
        <p:spPr/>
        <p:txBody>
          <a:bodyPr/>
          <a:lstStyle/>
          <a:p>
            <a:r>
              <a:rPr lang="fr-FR" altLang="fr-FR" dirty="0"/>
              <a:t>Évolution des primo-entrants par genre</a:t>
            </a:r>
            <a:endParaRPr lang="fr-FR" dirty="0"/>
          </a:p>
        </p:txBody>
      </p:sp>
      <p:pic>
        <p:nvPicPr>
          <p:cNvPr id="4" name="Image 3">
            <a:extLst>
              <a:ext uri="{FF2B5EF4-FFF2-40B4-BE49-F238E27FC236}">
                <a16:creationId xmlns:a16="http://schemas.microsoft.com/office/drawing/2014/main" id="{7C380291-5E1F-4672-A763-708BD8F33FB4}"/>
              </a:ext>
            </a:extLst>
          </p:cNvPr>
          <p:cNvPicPr>
            <a:picLocks noChangeAspect="1"/>
          </p:cNvPicPr>
          <p:nvPr/>
        </p:nvPicPr>
        <p:blipFill>
          <a:blip r:embed="rId2"/>
          <a:stretch>
            <a:fillRect/>
          </a:stretch>
        </p:blipFill>
        <p:spPr>
          <a:xfrm>
            <a:off x="838200" y="1877833"/>
            <a:ext cx="9635234" cy="4239503"/>
          </a:xfrm>
          <a:prstGeom prst="rect">
            <a:avLst/>
          </a:prstGeom>
        </p:spPr>
      </p:pic>
      <p:pic>
        <p:nvPicPr>
          <p:cNvPr id="5" name="Image 4">
            <a:extLst>
              <a:ext uri="{FF2B5EF4-FFF2-40B4-BE49-F238E27FC236}">
                <a16:creationId xmlns:a16="http://schemas.microsoft.com/office/drawing/2014/main" id="{8DCC522F-CF51-4F61-8818-C7A9D502F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7709" y="95684"/>
            <a:ext cx="1452182" cy="619462"/>
          </a:xfrm>
          <a:prstGeom prst="rect">
            <a:avLst/>
          </a:prstGeom>
        </p:spPr>
      </p:pic>
    </p:spTree>
    <p:extLst>
      <p:ext uri="{BB962C8B-B14F-4D97-AF65-F5344CB8AC3E}">
        <p14:creationId xmlns:p14="http://schemas.microsoft.com/office/powerpoint/2010/main" val="285930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060654-4C19-4DB8-AAC3-15DFB331C756}"/>
              </a:ext>
            </a:extLst>
          </p:cNvPr>
          <p:cNvSpPr>
            <a:spLocks noGrp="1"/>
          </p:cNvSpPr>
          <p:nvPr>
            <p:ph type="ctrTitle"/>
          </p:nvPr>
        </p:nvSpPr>
        <p:spPr>
          <a:xfrm>
            <a:off x="164592" y="1122362"/>
            <a:ext cx="10503408" cy="3577653"/>
          </a:xfrm>
        </p:spPr>
        <p:txBody>
          <a:bodyPr>
            <a:normAutofit/>
          </a:bodyPr>
          <a:lstStyle/>
          <a:p>
            <a:r>
              <a:rPr lang="fr-FR" dirty="0"/>
              <a:t>Comment je travaille avec les jeunes? </a:t>
            </a:r>
            <a:br>
              <a:rPr lang="fr-FR" dirty="0"/>
            </a:br>
            <a:br>
              <a:rPr lang="fr-FR" dirty="0"/>
            </a:br>
            <a:r>
              <a:rPr lang="fr-FR" dirty="0"/>
              <a:t>Quelles sont les actions menées?</a:t>
            </a:r>
          </a:p>
        </p:txBody>
      </p:sp>
    </p:spTree>
    <p:extLst>
      <p:ext uri="{BB962C8B-B14F-4D97-AF65-F5344CB8AC3E}">
        <p14:creationId xmlns:p14="http://schemas.microsoft.com/office/powerpoint/2010/main" val="103629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673EBC3-CA1A-48CB-91CD-0575C0A0024E}"/>
              </a:ext>
            </a:extLst>
          </p:cNvPr>
          <p:cNvSpPr>
            <a:spLocks noGrp="1"/>
          </p:cNvSpPr>
          <p:nvPr>
            <p:ph idx="1"/>
          </p:nvPr>
        </p:nvSpPr>
        <p:spPr/>
        <p:txBody>
          <a:bodyPr/>
          <a:lstStyle/>
          <a:p>
            <a:pPr>
              <a:buFontTx/>
              <a:buChar char="-"/>
            </a:pPr>
            <a:r>
              <a:rPr lang="fr-FR" dirty="0"/>
              <a:t>Journées « Elles Bougent » pour l’orientation</a:t>
            </a:r>
          </a:p>
          <a:p>
            <a:pPr>
              <a:buFontTx/>
              <a:buChar char="-"/>
            </a:pPr>
            <a:r>
              <a:rPr lang="fr-FR" dirty="0"/>
              <a:t>Visites lycées et salons avec étudiants ambassadeurs</a:t>
            </a:r>
          </a:p>
          <a:p>
            <a:pPr>
              <a:buFontTx/>
              <a:buChar char="-"/>
            </a:pPr>
            <a:r>
              <a:rPr lang="fr-FR" dirty="0"/>
              <a:t>Opération 100 Femmes 100 Métiers avec l’UIMM29</a:t>
            </a:r>
          </a:p>
          <a:p>
            <a:pPr>
              <a:buFontTx/>
              <a:buChar char="-"/>
            </a:pPr>
            <a:r>
              <a:rPr lang="fr-FR" dirty="0"/>
              <a:t>Challenge Ada Lovelace</a:t>
            </a:r>
          </a:p>
          <a:p>
            <a:pPr>
              <a:buFontTx/>
              <a:buChar char="-"/>
            </a:pPr>
            <a:r>
              <a:rPr lang="fr-FR" dirty="0"/>
              <a:t>Les Cordées de la Réussite</a:t>
            </a:r>
          </a:p>
          <a:p>
            <a:pPr>
              <a:buFontTx/>
              <a:buChar char="-"/>
            </a:pPr>
            <a:r>
              <a:rPr lang="fr-FR" dirty="0"/>
              <a:t>Journées Immersions</a:t>
            </a:r>
          </a:p>
          <a:p>
            <a:pPr>
              <a:buFontTx/>
              <a:buChar char="-"/>
            </a:pPr>
            <a:endParaRPr lang="fr-FR" dirty="0"/>
          </a:p>
          <a:p>
            <a:pPr>
              <a:buFontTx/>
              <a:buChar char="-"/>
            </a:pPr>
            <a:endParaRPr lang="fr-FR" dirty="0"/>
          </a:p>
        </p:txBody>
      </p:sp>
    </p:spTree>
    <p:extLst>
      <p:ext uri="{BB962C8B-B14F-4D97-AF65-F5344CB8AC3E}">
        <p14:creationId xmlns:p14="http://schemas.microsoft.com/office/powerpoint/2010/main" val="135246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63B05-BDB6-4E11-AAE1-2A125BA13CBC}"/>
              </a:ext>
            </a:extLst>
          </p:cNvPr>
          <p:cNvSpPr>
            <a:spLocks noGrp="1"/>
          </p:cNvSpPr>
          <p:nvPr>
            <p:ph type="title"/>
          </p:nvPr>
        </p:nvSpPr>
        <p:spPr>
          <a:xfrm>
            <a:off x="838200" y="365125"/>
            <a:ext cx="10515600" cy="494411"/>
          </a:xfrm>
        </p:spPr>
        <p:txBody>
          <a:bodyPr>
            <a:normAutofit fontScale="90000"/>
          </a:bodyPr>
          <a:lstStyle/>
          <a:p>
            <a:r>
              <a:rPr lang="fr-FR" dirty="0"/>
              <a:t>Journées « Elles Bougent » pour l’orientation</a:t>
            </a:r>
            <a:br>
              <a:rPr lang="fr-FR" dirty="0"/>
            </a:br>
            <a:endParaRPr lang="fr-FR" dirty="0"/>
          </a:p>
        </p:txBody>
      </p:sp>
      <p:sp>
        <p:nvSpPr>
          <p:cNvPr id="3" name="Espace réservé du contenu 2">
            <a:extLst>
              <a:ext uri="{FF2B5EF4-FFF2-40B4-BE49-F238E27FC236}">
                <a16:creationId xmlns:a16="http://schemas.microsoft.com/office/drawing/2014/main" id="{69FEE75E-42B8-4924-8C17-2C1E2C728C38}"/>
              </a:ext>
            </a:extLst>
          </p:cNvPr>
          <p:cNvSpPr>
            <a:spLocks noGrp="1"/>
          </p:cNvSpPr>
          <p:nvPr>
            <p:ph idx="1"/>
          </p:nvPr>
        </p:nvSpPr>
        <p:spPr>
          <a:xfrm>
            <a:off x="316992" y="755777"/>
            <a:ext cx="7812024" cy="4351338"/>
          </a:xfrm>
        </p:spPr>
        <p:txBody>
          <a:bodyPr>
            <a:normAutofit fontScale="85000" lnSpcReduction="20000"/>
          </a:bodyPr>
          <a:lstStyle/>
          <a:p>
            <a:pPr marL="0" indent="0">
              <a:buNone/>
            </a:pPr>
            <a:r>
              <a:rPr lang="fr-FR" dirty="0"/>
              <a:t>Retour en images sur la 3e édition d’Association Elles bougent pour l’orientation qui s'est déroulée jeudi 7 décembre 2023.</a:t>
            </a:r>
            <a:br>
              <a:rPr lang="fr-FR" dirty="0"/>
            </a:br>
            <a:br>
              <a:rPr lang="fr-FR" dirty="0"/>
            </a:br>
            <a:r>
              <a:rPr lang="fr-FR" dirty="0"/>
              <a:t>Un grand merci aux étudiantes de l'ENIB </a:t>
            </a:r>
            <a:r>
              <a:rPr lang="fr-FR" dirty="0" err="1">
                <a:solidFill>
                  <a:srgbClr val="0563C1"/>
                </a:solidFill>
                <a:hlinkClick r:id="rId2">
                  <a:extLst>
                    <a:ext uri="{A12FA001-AC4F-418D-AE19-62706E023703}">
                      <ahyp:hlinkClr xmlns:ahyp="http://schemas.microsoft.com/office/drawing/2018/hyperlinkcolor" val="tx"/>
                    </a:ext>
                  </a:extLst>
                </a:hlinkClick>
              </a:rPr>
              <a:t>Yassira</a:t>
            </a:r>
            <a:r>
              <a:rPr lang="fr-FR" dirty="0">
                <a:hlinkClick r:id="rId2">
                  <a:extLst>
                    <a:ext uri="{A12FA001-AC4F-418D-AE19-62706E023703}">
                      <ahyp:hlinkClr xmlns:ahyp="http://schemas.microsoft.com/office/drawing/2018/hyperlinkcolor" val="tx"/>
                    </a:ext>
                  </a:extLst>
                </a:hlinkClick>
              </a:rPr>
              <a:t> KANE</a:t>
            </a:r>
            <a:r>
              <a:rPr lang="fr-FR" dirty="0"/>
              <a:t> et </a:t>
            </a:r>
            <a:r>
              <a:rPr lang="fr-FR" dirty="0">
                <a:solidFill>
                  <a:srgbClr val="0563C1"/>
                </a:solidFill>
                <a:hlinkClick r:id="rId3">
                  <a:extLst>
                    <a:ext uri="{A12FA001-AC4F-418D-AE19-62706E023703}">
                      <ahyp:hlinkClr xmlns:ahyp="http://schemas.microsoft.com/office/drawing/2018/hyperlinkcolor" val="tx"/>
                    </a:ext>
                  </a:extLst>
                </a:hlinkClick>
              </a:rPr>
              <a:t>Hope </a:t>
            </a:r>
            <a:r>
              <a:rPr lang="fr-FR" dirty="0" err="1">
                <a:hlinkClick r:id="rId3">
                  <a:extLst>
                    <a:ext uri="{A12FA001-AC4F-418D-AE19-62706E023703}">
                      <ahyp:hlinkClr xmlns:ahyp="http://schemas.microsoft.com/office/drawing/2018/hyperlinkcolor" val="tx"/>
                    </a:ext>
                  </a:extLst>
                </a:hlinkClick>
              </a:rPr>
              <a:t>Dinga</a:t>
            </a:r>
            <a:r>
              <a:rPr lang="fr-FR" dirty="0"/>
              <a:t> pour leur intervention et leur engagement en cette journée d'orientation au sein des lycées brestois LYCEE GENERAL DE L'IROISE et </a:t>
            </a:r>
            <a:r>
              <a:rPr lang="fr-FR" dirty="0">
                <a:solidFill>
                  <a:srgbClr val="0563C1"/>
                </a:solidFill>
              </a:rPr>
              <a:t>Lycée La Pérouse-</a:t>
            </a:r>
            <a:r>
              <a:rPr lang="fr-FR" dirty="0" err="1">
                <a:solidFill>
                  <a:srgbClr val="0563C1"/>
                </a:solidFill>
              </a:rPr>
              <a:t>Kérichen</a:t>
            </a:r>
            <a:r>
              <a:rPr lang="fr-FR" dirty="0"/>
              <a:t> Brest.</a:t>
            </a:r>
            <a:br>
              <a:rPr lang="fr-FR" dirty="0"/>
            </a:br>
            <a:br>
              <a:rPr lang="fr-FR" dirty="0"/>
            </a:br>
            <a:r>
              <a:rPr lang="fr-FR" dirty="0"/>
              <a:t>Plus de 20 000 filles ont pu découvrir les métiers techniques et scientifiques dans 516 collèges et lycées en France et à l’international.  </a:t>
            </a:r>
            <a:br>
              <a:rPr lang="fr-FR" dirty="0"/>
            </a:br>
            <a:r>
              <a:rPr lang="fr-FR" dirty="0"/>
              <a:t>Lors de cette journée, les collégiennes et lycéennes ont échangé avec des femmes passionnées par leurs métiers et ayant réussi leur parcours professionnel, dans des fonctions et secteurs d’activités très variés. </a:t>
            </a:r>
          </a:p>
        </p:txBody>
      </p:sp>
      <p:pic>
        <p:nvPicPr>
          <p:cNvPr id="5" name="Image 4">
            <a:extLst>
              <a:ext uri="{FF2B5EF4-FFF2-40B4-BE49-F238E27FC236}">
                <a16:creationId xmlns:a16="http://schemas.microsoft.com/office/drawing/2014/main" id="{B18953CB-0185-409C-A102-5D055B3BD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9015" y="755776"/>
            <a:ext cx="3930057" cy="2947543"/>
          </a:xfrm>
          <a:prstGeom prst="rect">
            <a:avLst/>
          </a:prstGeom>
        </p:spPr>
      </p:pic>
    </p:spTree>
    <p:extLst>
      <p:ext uri="{BB962C8B-B14F-4D97-AF65-F5344CB8AC3E}">
        <p14:creationId xmlns:p14="http://schemas.microsoft.com/office/powerpoint/2010/main" val="3835853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9F235F-CE3C-47F4-8334-51B897BB04E5}"/>
              </a:ext>
            </a:extLst>
          </p:cNvPr>
          <p:cNvSpPr>
            <a:spLocks noGrp="1"/>
          </p:cNvSpPr>
          <p:nvPr>
            <p:ph type="title"/>
          </p:nvPr>
        </p:nvSpPr>
        <p:spPr>
          <a:xfrm>
            <a:off x="0" y="0"/>
            <a:ext cx="12192000" cy="1325563"/>
          </a:xfrm>
        </p:spPr>
        <p:txBody>
          <a:bodyPr>
            <a:normAutofit/>
          </a:bodyPr>
          <a:lstStyle/>
          <a:p>
            <a:r>
              <a:rPr lang="fr-FR" sz="4000" dirty="0"/>
              <a:t>Visites lycées, forums et salons d’orientation avec étudiants ambassadeurs</a:t>
            </a:r>
          </a:p>
        </p:txBody>
      </p:sp>
      <p:sp>
        <p:nvSpPr>
          <p:cNvPr id="3" name="Espace réservé du contenu 2">
            <a:extLst>
              <a:ext uri="{FF2B5EF4-FFF2-40B4-BE49-F238E27FC236}">
                <a16:creationId xmlns:a16="http://schemas.microsoft.com/office/drawing/2014/main" id="{81099E61-D4F5-4180-9652-F16CFCAC625B}"/>
              </a:ext>
            </a:extLst>
          </p:cNvPr>
          <p:cNvSpPr>
            <a:spLocks noGrp="1"/>
          </p:cNvSpPr>
          <p:nvPr>
            <p:ph idx="1"/>
          </p:nvPr>
        </p:nvSpPr>
        <p:spPr>
          <a:xfrm>
            <a:off x="198120" y="1325563"/>
            <a:ext cx="7292738" cy="4351338"/>
          </a:xfrm>
        </p:spPr>
        <p:txBody>
          <a:bodyPr/>
          <a:lstStyle/>
          <a:p>
            <a:pPr marL="0" indent="0">
              <a:buNone/>
            </a:pPr>
            <a:r>
              <a:rPr lang="fr-FR" dirty="0"/>
              <a:t>-Accompagnement humain fort: humour, reconnaissance physique.</a:t>
            </a:r>
          </a:p>
          <a:p>
            <a:pPr marL="0" indent="0">
              <a:buNone/>
            </a:pPr>
            <a:r>
              <a:rPr lang="fr-FR" dirty="0"/>
              <a:t>-Participation à leur projet d’orientation avec des informations claires pour un choix informé.</a:t>
            </a:r>
          </a:p>
          <a:p>
            <a:pPr marL="0" indent="0">
              <a:buNone/>
            </a:pPr>
            <a:r>
              <a:rPr lang="fr-FR" dirty="0"/>
              <a:t>-Incitation à oser partir vers des carrières scientifiques.</a:t>
            </a:r>
          </a:p>
          <a:p>
            <a:pPr marL="0" indent="0">
              <a:buNone/>
            </a:pPr>
            <a:r>
              <a:rPr lang="fr-FR" dirty="0"/>
              <a:t>-Ambassadeurs et ambassadrices pour témoigner de leur quotidien, leur vécu.</a:t>
            </a:r>
          </a:p>
          <a:p>
            <a:pPr marL="0" indent="0">
              <a:buNone/>
            </a:pPr>
            <a:endParaRPr lang="fr-FR" dirty="0"/>
          </a:p>
        </p:txBody>
      </p:sp>
      <p:graphicFrame>
        <p:nvGraphicFramePr>
          <p:cNvPr id="6" name="Tableau 8">
            <a:extLst>
              <a:ext uri="{FF2B5EF4-FFF2-40B4-BE49-F238E27FC236}">
                <a16:creationId xmlns:a16="http://schemas.microsoft.com/office/drawing/2014/main" id="{10763F03-37CF-46E1-9969-7CFAEBF4C36F}"/>
              </a:ext>
            </a:extLst>
          </p:cNvPr>
          <p:cNvGraphicFramePr>
            <a:graphicFrameLocks/>
          </p:cNvGraphicFramePr>
          <p:nvPr>
            <p:extLst>
              <p:ext uri="{D42A27DB-BD31-4B8C-83A1-F6EECF244321}">
                <p14:modId xmlns:p14="http://schemas.microsoft.com/office/powerpoint/2010/main" val="3726210125"/>
              </p:ext>
            </p:extLst>
          </p:nvPr>
        </p:nvGraphicFramePr>
        <p:xfrm>
          <a:off x="79248" y="5076088"/>
          <a:ext cx="12009120" cy="1578904"/>
        </p:xfrm>
        <a:graphic>
          <a:graphicData uri="http://schemas.openxmlformats.org/drawingml/2006/table">
            <a:tbl>
              <a:tblPr firstRow="1" bandRow="1">
                <a:tableStyleId>{5C22544A-7EE6-4342-B048-85BDC9FD1C3A}</a:tableStyleId>
              </a:tblPr>
              <a:tblGrid>
                <a:gridCol w="2206752">
                  <a:extLst>
                    <a:ext uri="{9D8B030D-6E8A-4147-A177-3AD203B41FA5}">
                      <a16:colId xmlns:a16="http://schemas.microsoft.com/office/drawing/2014/main" val="1489008885"/>
                    </a:ext>
                  </a:extLst>
                </a:gridCol>
                <a:gridCol w="3291840">
                  <a:extLst>
                    <a:ext uri="{9D8B030D-6E8A-4147-A177-3AD203B41FA5}">
                      <a16:colId xmlns:a16="http://schemas.microsoft.com/office/drawing/2014/main" val="1833292613"/>
                    </a:ext>
                  </a:extLst>
                </a:gridCol>
                <a:gridCol w="3200400">
                  <a:extLst>
                    <a:ext uri="{9D8B030D-6E8A-4147-A177-3AD203B41FA5}">
                      <a16:colId xmlns:a16="http://schemas.microsoft.com/office/drawing/2014/main" val="3542586644"/>
                    </a:ext>
                  </a:extLst>
                </a:gridCol>
                <a:gridCol w="3310128">
                  <a:extLst>
                    <a:ext uri="{9D8B030D-6E8A-4147-A177-3AD203B41FA5}">
                      <a16:colId xmlns:a16="http://schemas.microsoft.com/office/drawing/2014/main" val="3358753347"/>
                    </a:ext>
                  </a:extLst>
                </a:gridCol>
              </a:tblGrid>
              <a:tr h="332013">
                <a:tc>
                  <a:txBody>
                    <a:bodyPr/>
                    <a:lstStyle/>
                    <a:p>
                      <a:endParaRPr lang="fr-FR" dirty="0"/>
                    </a:p>
                  </a:txBody>
                  <a:tcPr/>
                </a:tc>
                <a:tc>
                  <a:txBody>
                    <a:bodyPr/>
                    <a:lstStyle/>
                    <a:p>
                      <a:r>
                        <a:rPr lang="fr-FR" dirty="0"/>
                        <a:t>2022-23</a:t>
                      </a:r>
                    </a:p>
                  </a:txBody>
                  <a:tcPr/>
                </a:tc>
                <a:tc>
                  <a:txBody>
                    <a:bodyPr/>
                    <a:lstStyle/>
                    <a:p>
                      <a:r>
                        <a:rPr lang="fr-FR" dirty="0"/>
                        <a:t>2023-24</a:t>
                      </a:r>
                    </a:p>
                  </a:txBody>
                  <a:tcPr/>
                </a:tc>
                <a:tc>
                  <a:txBody>
                    <a:bodyPr/>
                    <a:lstStyle/>
                    <a:p>
                      <a:r>
                        <a:rPr lang="fr-FR" dirty="0"/>
                        <a:t>2024-25</a:t>
                      </a:r>
                    </a:p>
                  </a:txBody>
                  <a:tcPr/>
                </a:tc>
                <a:extLst>
                  <a:ext uri="{0D108BD9-81ED-4DB2-BD59-A6C34878D82A}">
                    <a16:rowId xmlns:a16="http://schemas.microsoft.com/office/drawing/2014/main" val="1367446225"/>
                  </a:ext>
                </a:extLst>
              </a:tr>
              <a:tr h="573064">
                <a:tc>
                  <a:txBody>
                    <a:bodyPr/>
                    <a:lstStyle/>
                    <a:p>
                      <a:r>
                        <a:rPr lang="fr-FR" dirty="0"/>
                        <a:t>Salons</a:t>
                      </a:r>
                    </a:p>
                  </a:txBody>
                  <a:tcPr/>
                </a:tc>
                <a:tc>
                  <a:txBody>
                    <a:bodyPr/>
                    <a:lstStyle/>
                    <a:p>
                      <a:r>
                        <a:rPr lang="fr-FR" dirty="0"/>
                        <a:t>14</a:t>
                      </a:r>
                    </a:p>
                  </a:txBody>
                  <a:tcPr/>
                </a:tc>
                <a:tc>
                  <a:txBody>
                    <a:bodyPr/>
                    <a:lstStyle/>
                    <a:p>
                      <a:r>
                        <a:rPr lang="fr-FR" dirty="0"/>
                        <a:t>19</a:t>
                      </a:r>
                    </a:p>
                  </a:txBody>
                  <a:tcPr/>
                </a:tc>
                <a:tc>
                  <a:txBody>
                    <a:bodyPr/>
                    <a:lstStyle/>
                    <a:p>
                      <a:r>
                        <a:rPr lang="fr-FR" dirty="0"/>
                        <a:t>15</a:t>
                      </a:r>
                    </a:p>
                  </a:txBody>
                  <a:tcPr/>
                </a:tc>
                <a:extLst>
                  <a:ext uri="{0D108BD9-81ED-4DB2-BD59-A6C34878D82A}">
                    <a16:rowId xmlns:a16="http://schemas.microsoft.com/office/drawing/2014/main" val="728525797"/>
                  </a:ext>
                </a:extLst>
              </a:tr>
              <a:tr h="573064">
                <a:tc>
                  <a:txBody>
                    <a:bodyPr/>
                    <a:lstStyle/>
                    <a:p>
                      <a:r>
                        <a:rPr lang="fr-FR" dirty="0"/>
                        <a:t>Visites lycées, forums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39 (29 Terminale et 10 Première)</a:t>
                      </a:r>
                    </a:p>
                    <a:p>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47 (42 Terminale et 5 Première)</a:t>
                      </a:r>
                    </a:p>
                    <a:p>
                      <a:endParaRPr lang="fr-FR" dirty="0"/>
                    </a:p>
                  </a:txBody>
                  <a:tcPr/>
                </a:tc>
                <a:tc>
                  <a:txBody>
                    <a:bodyPr/>
                    <a:lstStyle/>
                    <a:p>
                      <a:r>
                        <a:rPr lang="fr-FR" dirty="0"/>
                        <a:t>52 ( 40 Terminale et 12 Première)</a:t>
                      </a:r>
                    </a:p>
                  </a:txBody>
                  <a:tcPr/>
                </a:tc>
                <a:extLst>
                  <a:ext uri="{0D108BD9-81ED-4DB2-BD59-A6C34878D82A}">
                    <a16:rowId xmlns:a16="http://schemas.microsoft.com/office/drawing/2014/main" val="2259393365"/>
                  </a:ext>
                </a:extLst>
              </a:tr>
            </a:tbl>
          </a:graphicData>
        </a:graphic>
      </p:graphicFrame>
      <p:pic>
        <p:nvPicPr>
          <p:cNvPr id="10" name="Image 9">
            <a:extLst>
              <a:ext uri="{FF2B5EF4-FFF2-40B4-BE49-F238E27FC236}">
                <a16:creationId xmlns:a16="http://schemas.microsoft.com/office/drawing/2014/main" id="{02107DF9-F1A9-4424-8551-191DFFBA0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274" y="662781"/>
            <a:ext cx="4707930" cy="4201827"/>
          </a:xfrm>
          <a:prstGeom prst="rect">
            <a:avLst/>
          </a:prstGeom>
        </p:spPr>
      </p:pic>
    </p:spTree>
    <p:extLst>
      <p:ext uri="{BB962C8B-B14F-4D97-AF65-F5344CB8AC3E}">
        <p14:creationId xmlns:p14="http://schemas.microsoft.com/office/powerpoint/2010/main" val="320782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52605BD-2146-492B-B8B7-EF58DFC93DFC}"/>
              </a:ext>
            </a:extLst>
          </p:cNvPr>
          <p:cNvSpPr>
            <a:spLocks noGrp="1"/>
          </p:cNvSpPr>
          <p:nvPr>
            <p:ph idx="1"/>
          </p:nvPr>
        </p:nvSpPr>
        <p:spPr/>
        <p:txBody>
          <a:bodyPr/>
          <a:lstStyle/>
          <a:p>
            <a:r>
              <a:rPr lang="fr-FR" dirty="0"/>
              <a:t>Opération menée en partenariat avec l’Union des Industries et Métiers de la Métallurgie du Finistère (UIMM 29), destinée à promouvoir les secteurs professionnels où les femmes demeurent minoritaires.</a:t>
            </a:r>
            <a:br>
              <a:rPr lang="fr-FR" dirty="0"/>
            </a:br>
            <a:r>
              <a:rPr lang="fr-FR" dirty="0"/>
              <a:t>L’ENIB ouvre ses portes aux lycéennes de 1ère S du Finistère.</a:t>
            </a:r>
          </a:p>
        </p:txBody>
      </p:sp>
      <p:sp>
        <p:nvSpPr>
          <p:cNvPr id="4" name="Titre 1">
            <a:extLst>
              <a:ext uri="{FF2B5EF4-FFF2-40B4-BE49-F238E27FC236}">
                <a16:creationId xmlns:a16="http://schemas.microsoft.com/office/drawing/2014/main" id="{C7109F52-0A63-45EE-868D-EBC583FD9935}"/>
              </a:ext>
            </a:extLst>
          </p:cNvPr>
          <p:cNvSpPr>
            <a:spLocks noGrp="1"/>
          </p:cNvSpPr>
          <p:nvPr>
            <p:ph type="title"/>
          </p:nvPr>
        </p:nvSpPr>
        <p:spPr>
          <a:xfrm>
            <a:off x="0" y="0"/>
            <a:ext cx="10515600" cy="681037"/>
          </a:xfrm>
        </p:spPr>
        <p:txBody>
          <a:bodyPr>
            <a:normAutofit/>
          </a:bodyPr>
          <a:lstStyle/>
          <a:p>
            <a:r>
              <a:rPr lang="fr-FR" sz="4000" dirty="0"/>
              <a:t>Opération 100 Femmes 100 Métiers:</a:t>
            </a:r>
          </a:p>
        </p:txBody>
      </p:sp>
    </p:spTree>
    <p:extLst>
      <p:ext uri="{BB962C8B-B14F-4D97-AF65-F5344CB8AC3E}">
        <p14:creationId xmlns:p14="http://schemas.microsoft.com/office/powerpoint/2010/main" val="223959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C97ADB-DF0F-4554-9C92-2AD88DC22753}"/>
              </a:ext>
            </a:extLst>
          </p:cNvPr>
          <p:cNvSpPr>
            <a:spLocks noGrp="1"/>
          </p:cNvSpPr>
          <p:nvPr>
            <p:ph type="title"/>
          </p:nvPr>
        </p:nvSpPr>
        <p:spPr>
          <a:xfrm>
            <a:off x="0" y="0"/>
            <a:ext cx="10515600" cy="681037"/>
          </a:xfrm>
        </p:spPr>
        <p:txBody>
          <a:bodyPr>
            <a:normAutofit/>
          </a:bodyPr>
          <a:lstStyle/>
          <a:p>
            <a:r>
              <a:rPr lang="fr-FR" sz="4000" dirty="0"/>
              <a:t>Challenge Ada Lovelace :</a:t>
            </a:r>
          </a:p>
        </p:txBody>
      </p:sp>
      <p:sp>
        <p:nvSpPr>
          <p:cNvPr id="3" name="Espace réservé du contenu 2">
            <a:extLst>
              <a:ext uri="{FF2B5EF4-FFF2-40B4-BE49-F238E27FC236}">
                <a16:creationId xmlns:a16="http://schemas.microsoft.com/office/drawing/2014/main" id="{1D0304FF-C356-410C-8A9F-E53EFD8898C0}"/>
              </a:ext>
            </a:extLst>
          </p:cNvPr>
          <p:cNvSpPr>
            <a:spLocks noGrp="1"/>
          </p:cNvSpPr>
          <p:nvPr>
            <p:ph idx="1"/>
          </p:nvPr>
        </p:nvSpPr>
        <p:spPr>
          <a:xfrm>
            <a:off x="390144" y="681037"/>
            <a:ext cx="8333232" cy="4351338"/>
          </a:xfrm>
        </p:spPr>
        <p:txBody>
          <a:bodyPr>
            <a:normAutofit fontScale="62500" lnSpcReduction="20000"/>
          </a:bodyPr>
          <a:lstStyle/>
          <a:p>
            <a:pPr marL="0" indent="0">
              <a:buNone/>
            </a:pPr>
            <a:r>
              <a:rPr lang="fr-FR" dirty="0"/>
              <a:t>- 2ᵉ édition finistérienne du Challenge Ada Lovelace organisée par le </a:t>
            </a:r>
            <a:r>
              <a:rPr lang="fr-FR" dirty="0" err="1"/>
              <a:t>CMQe</a:t>
            </a:r>
            <a:r>
              <a:rPr lang="fr-FR" dirty="0"/>
              <a:t> Numérique, Photonique et Cybersécurité, l’ENSSAT (Lannion) et le lycée </a:t>
            </a:r>
            <a:r>
              <a:rPr lang="fr-FR" dirty="0" err="1"/>
              <a:t>Thépot</a:t>
            </a:r>
            <a:r>
              <a:rPr lang="fr-FR" dirty="0"/>
              <a:t>.</a:t>
            </a:r>
          </a:p>
          <a:p>
            <a:pPr marL="0" indent="0">
              <a:buNone/>
            </a:pPr>
            <a:r>
              <a:rPr lang="fr-FR" dirty="0"/>
              <a:t>- un hackathon 100% féminin. </a:t>
            </a:r>
            <a:br>
              <a:rPr lang="fr-FR" dirty="0"/>
            </a:br>
            <a:br>
              <a:rPr lang="fr-FR" dirty="0"/>
            </a:br>
            <a:r>
              <a:rPr lang="fr-FR" dirty="0"/>
              <a:t>- 6 équipes, 19 lycéennes, 5 établissements: Lycées Brizeux (Quimper), </a:t>
            </a:r>
            <a:r>
              <a:rPr lang="fr-FR" dirty="0" err="1"/>
              <a:t>Thépot</a:t>
            </a:r>
            <a:r>
              <a:rPr lang="fr-FR" dirty="0"/>
              <a:t> (Quimper), Laennec (Pont L'Abbé), Lycée Jean Moulin (Châteaulin) et Lycée Paul Sérusier (Carhaix), </a:t>
            </a:r>
          </a:p>
          <a:p>
            <a:pPr marL="0" indent="0">
              <a:buNone/>
            </a:pPr>
            <a:r>
              <a:rPr lang="fr-FR" dirty="0"/>
              <a:t>- jeunes filles, de la seconde à la terminale, ont relevé un défi de taille : </a:t>
            </a:r>
            <a:r>
              <a:rPr lang="fr-FR" b="1" dirty="0"/>
              <a:t>concevoir et développer un web service sur le thème "Faire bouger ma ville" en seulement 48 heures.</a:t>
            </a:r>
          </a:p>
          <a:p>
            <a:pPr marL="0" indent="0">
              <a:buNone/>
            </a:pPr>
            <a:r>
              <a:rPr lang="fr-FR" dirty="0"/>
              <a:t>- un hackathon pour casser les stéréotypes !</a:t>
            </a:r>
          </a:p>
          <a:p>
            <a:pPr marL="0" indent="0">
              <a:buNone/>
            </a:pPr>
            <a:r>
              <a:rPr lang="fr-FR" dirty="0"/>
              <a:t>- encore trop peu de filles osent se lancer dans les filières numériques. Le Challenge Ada Lovelace leur permet de tester leurs compétences en codage, découvrir la diversité des métiers du numérique et prendre confiance en elles. Aucune expérience préalable n’est requise ! L’important, c’est la curiosité, la créativité et l’envie d’apprendre.</a:t>
            </a:r>
          </a:p>
          <a:p>
            <a:pPr marL="0" indent="0">
              <a:buNone/>
            </a:pPr>
            <a:r>
              <a:rPr lang="fr-FR" dirty="0"/>
              <a:t>- un challenge, une aventure humaine et technologique !</a:t>
            </a:r>
            <a:br>
              <a:rPr lang="fr-FR" dirty="0"/>
            </a:br>
            <a:endParaRPr lang="fr-FR" dirty="0"/>
          </a:p>
        </p:txBody>
      </p:sp>
      <p:pic>
        <p:nvPicPr>
          <p:cNvPr id="5" name="Image 4">
            <a:extLst>
              <a:ext uri="{FF2B5EF4-FFF2-40B4-BE49-F238E27FC236}">
                <a16:creationId xmlns:a16="http://schemas.microsoft.com/office/drawing/2014/main" id="{EE666A0B-EBFE-49EB-8264-858AEFD72AC8}"/>
              </a:ext>
            </a:extLst>
          </p:cNvPr>
          <p:cNvPicPr>
            <a:picLocks noChangeAspect="1"/>
          </p:cNvPicPr>
          <p:nvPr/>
        </p:nvPicPr>
        <p:blipFill rotWithShape="1">
          <a:blip r:embed="rId2">
            <a:extLst>
              <a:ext uri="{28A0092B-C50C-407E-A947-70E740481C1C}">
                <a14:useLocalDpi xmlns:a14="http://schemas.microsoft.com/office/drawing/2010/main" val="0"/>
              </a:ext>
            </a:extLst>
          </a:blip>
          <a:srcRect l="8596" t="34133" r="6221"/>
          <a:stretch/>
        </p:blipFill>
        <p:spPr>
          <a:xfrm>
            <a:off x="429768" y="4703182"/>
            <a:ext cx="3703320" cy="2154818"/>
          </a:xfrm>
          <a:prstGeom prst="rect">
            <a:avLst/>
          </a:prstGeom>
        </p:spPr>
      </p:pic>
      <p:pic>
        <p:nvPicPr>
          <p:cNvPr id="9" name="Image 8">
            <a:extLst>
              <a:ext uri="{FF2B5EF4-FFF2-40B4-BE49-F238E27FC236}">
                <a16:creationId xmlns:a16="http://schemas.microsoft.com/office/drawing/2014/main" id="{2C784196-3EE1-45ED-B983-71A7D1501E92}"/>
              </a:ext>
            </a:extLst>
          </p:cNvPr>
          <p:cNvPicPr>
            <a:picLocks noChangeAspect="1"/>
          </p:cNvPicPr>
          <p:nvPr/>
        </p:nvPicPr>
        <p:blipFill rotWithShape="1">
          <a:blip r:embed="rId3">
            <a:extLst>
              <a:ext uri="{28A0092B-C50C-407E-A947-70E740481C1C}">
                <a14:useLocalDpi xmlns:a14="http://schemas.microsoft.com/office/drawing/2010/main" val="0"/>
              </a:ext>
            </a:extLst>
          </a:blip>
          <a:srcRect t="14823" b="-791"/>
          <a:stretch/>
        </p:blipFill>
        <p:spPr>
          <a:xfrm>
            <a:off x="4248912" y="4703182"/>
            <a:ext cx="3703320" cy="2192793"/>
          </a:xfrm>
          <a:prstGeom prst="rect">
            <a:avLst/>
          </a:prstGeom>
        </p:spPr>
      </p:pic>
      <p:pic>
        <p:nvPicPr>
          <p:cNvPr id="11" name="Image 10">
            <a:extLst>
              <a:ext uri="{FF2B5EF4-FFF2-40B4-BE49-F238E27FC236}">
                <a16:creationId xmlns:a16="http://schemas.microsoft.com/office/drawing/2014/main" id="{8DB4FE41-52C3-46CB-ABD5-D42FC380CDC3}"/>
              </a:ext>
            </a:extLst>
          </p:cNvPr>
          <p:cNvPicPr>
            <a:picLocks noChangeAspect="1"/>
          </p:cNvPicPr>
          <p:nvPr/>
        </p:nvPicPr>
        <p:blipFill rotWithShape="1">
          <a:blip r:embed="rId4">
            <a:extLst>
              <a:ext uri="{28A0092B-C50C-407E-A947-70E740481C1C}">
                <a14:useLocalDpi xmlns:a14="http://schemas.microsoft.com/office/drawing/2010/main" val="0"/>
              </a:ext>
            </a:extLst>
          </a:blip>
          <a:srcRect t="22677" b="-1"/>
          <a:stretch/>
        </p:blipFill>
        <p:spPr>
          <a:xfrm>
            <a:off x="8068056" y="4703182"/>
            <a:ext cx="3703320" cy="2154817"/>
          </a:xfrm>
          <a:prstGeom prst="rect">
            <a:avLst/>
          </a:prstGeom>
        </p:spPr>
      </p:pic>
      <p:pic>
        <p:nvPicPr>
          <p:cNvPr id="13" name="Image 12">
            <a:extLst>
              <a:ext uri="{FF2B5EF4-FFF2-40B4-BE49-F238E27FC236}">
                <a16:creationId xmlns:a16="http://schemas.microsoft.com/office/drawing/2014/main" id="{D9030901-3820-41E7-AB10-17A21D18A9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0338" y="786384"/>
            <a:ext cx="2271518" cy="3212068"/>
          </a:xfrm>
          <a:prstGeom prst="rect">
            <a:avLst/>
          </a:prstGeom>
        </p:spPr>
      </p:pic>
    </p:spTree>
    <p:extLst>
      <p:ext uri="{BB962C8B-B14F-4D97-AF65-F5344CB8AC3E}">
        <p14:creationId xmlns:p14="http://schemas.microsoft.com/office/powerpoint/2010/main" val="2877990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1C80C93-7E96-4269-A3CD-54D452584F70}"/>
              </a:ext>
            </a:extLst>
          </p:cNvPr>
          <p:cNvSpPr txBox="1">
            <a:spLocks/>
          </p:cNvSpPr>
          <p:nvPr/>
        </p:nvSpPr>
        <p:spPr>
          <a:xfrm>
            <a:off x="0" y="0"/>
            <a:ext cx="12158472" cy="1636776"/>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Les Cordées de la Réussite: Ouvrir le champ des possibilités, susciter des vocations</a:t>
            </a:r>
            <a:br>
              <a:rPr lang="fr-FR" dirty="0"/>
            </a:br>
            <a:r>
              <a:rPr lang="fr-FR" dirty="0"/>
              <a:t> </a:t>
            </a:r>
            <a:br>
              <a:rPr lang="fr-FR" dirty="0"/>
            </a:br>
            <a:endParaRPr lang="fr-FR" dirty="0"/>
          </a:p>
        </p:txBody>
      </p:sp>
      <p:pic>
        <p:nvPicPr>
          <p:cNvPr id="6" name="Image 5">
            <a:extLst>
              <a:ext uri="{FF2B5EF4-FFF2-40B4-BE49-F238E27FC236}">
                <a16:creationId xmlns:a16="http://schemas.microsoft.com/office/drawing/2014/main" id="{7B727F41-6FC5-4F8D-918B-54DB74F6FA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68" y="1106424"/>
            <a:ext cx="5166360" cy="5166360"/>
          </a:xfrm>
          <a:prstGeom prst="rect">
            <a:avLst/>
          </a:prstGeom>
        </p:spPr>
      </p:pic>
      <p:sp>
        <p:nvSpPr>
          <p:cNvPr id="7" name="ZoneTexte 6">
            <a:extLst>
              <a:ext uri="{FF2B5EF4-FFF2-40B4-BE49-F238E27FC236}">
                <a16:creationId xmlns:a16="http://schemas.microsoft.com/office/drawing/2014/main" id="{7FD0BD8E-69FC-4D6D-AB29-85B2C0740FFB}"/>
              </a:ext>
            </a:extLst>
          </p:cNvPr>
          <p:cNvSpPr txBox="1"/>
          <p:nvPr/>
        </p:nvSpPr>
        <p:spPr>
          <a:xfrm>
            <a:off x="5751576" y="1106424"/>
            <a:ext cx="5029200" cy="3970318"/>
          </a:xfrm>
          <a:prstGeom prst="rect">
            <a:avLst/>
          </a:prstGeom>
          <a:noFill/>
        </p:spPr>
        <p:txBody>
          <a:bodyPr wrap="square" rtlCol="0">
            <a:spAutoFit/>
          </a:bodyPr>
          <a:lstStyle/>
          <a:p>
            <a:r>
              <a:rPr lang="fr-FR" sz="2400" dirty="0"/>
              <a:t>Élèves du collège des Monts d’Arrée : "Osons l'ambition dans les Monts".</a:t>
            </a:r>
          </a:p>
          <a:p>
            <a:endParaRPr lang="fr-FR" sz="2400" dirty="0"/>
          </a:p>
          <a:p>
            <a:r>
              <a:rPr lang="fr-FR" sz="2400" dirty="0"/>
              <a:t>Édition 2025: "escape </a:t>
            </a:r>
            <a:r>
              <a:rPr lang="fr-FR" sz="2400" dirty="0" err="1"/>
              <a:t>game</a:t>
            </a:r>
            <a:r>
              <a:rPr lang="fr-FR" sz="2400" dirty="0"/>
              <a:t>" </a:t>
            </a:r>
          </a:p>
          <a:p>
            <a:endParaRPr lang="fr-FR" sz="2400" dirty="0"/>
          </a:p>
          <a:p>
            <a:r>
              <a:rPr lang="fr-FR" sz="2400" dirty="0"/>
              <a:t>- l'épreuve de maths</a:t>
            </a:r>
          </a:p>
          <a:p>
            <a:r>
              <a:rPr lang="fr-FR" sz="2400" dirty="0"/>
              <a:t>- l'épreuve d’informatique</a:t>
            </a:r>
          </a:p>
          <a:p>
            <a:r>
              <a:rPr lang="fr-FR" sz="2400" dirty="0"/>
              <a:t>- l'épreuve d’électronique </a:t>
            </a:r>
          </a:p>
          <a:p>
            <a:r>
              <a:rPr lang="fr-FR" sz="2400" dirty="0"/>
              <a:t>- course d’orientation </a:t>
            </a:r>
            <a:br>
              <a:rPr lang="fr-FR" dirty="0"/>
            </a:br>
            <a:br>
              <a:rPr lang="fr-FR" dirty="0"/>
            </a:br>
            <a:endParaRPr lang="fr-FR" dirty="0"/>
          </a:p>
        </p:txBody>
      </p:sp>
    </p:spTree>
    <p:extLst>
      <p:ext uri="{BB962C8B-B14F-4D97-AF65-F5344CB8AC3E}">
        <p14:creationId xmlns:p14="http://schemas.microsoft.com/office/powerpoint/2010/main" val="170359679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877</Words>
  <Application>Microsoft Office PowerPoint</Application>
  <PresentationFormat>Grand écran</PresentationFormat>
  <Paragraphs>72</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Thème Office</vt:lpstr>
      <vt:lpstr>L’ENIB s’engage pour L’égalité femmes-hommes et lutte contre toutes formes de discrimination.</vt:lpstr>
      <vt:lpstr>Évolution des primo-entrants par genre</vt:lpstr>
      <vt:lpstr>Comment je travaille avec les jeunes?   Quelles sont les actions menées?</vt:lpstr>
      <vt:lpstr>Présentation PowerPoint</vt:lpstr>
      <vt:lpstr>Journées « Elles Bougent » pour l’orientation </vt:lpstr>
      <vt:lpstr>Visites lycées, forums et salons d’orientation avec étudiants ambassadeurs</vt:lpstr>
      <vt:lpstr>Opération 100 Femmes 100 Métiers:</vt:lpstr>
      <vt:lpstr>Challenge Ada Lovelace :</vt:lpstr>
      <vt:lpstr>Présentation PowerPoint</vt:lpstr>
      <vt:lpstr>Journées Immersions: Faire découvrir, rassurer, se projeter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je travaille avec les lycéens?  Quelles sont les actions menées?</dc:title>
  <dc:creator>kilda GIRAUDON</dc:creator>
  <cp:lastModifiedBy>kilda GIRAUDON</cp:lastModifiedBy>
  <cp:revision>13</cp:revision>
  <dcterms:created xsi:type="dcterms:W3CDTF">2025-05-05T08:19:54Z</dcterms:created>
  <dcterms:modified xsi:type="dcterms:W3CDTF">2025-05-05T10:53:07Z</dcterms:modified>
</cp:coreProperties>
</file>