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1" r:id="rId4"/>
    <p:sldId id="272" r:id="rId5"/>
    <p:sldId id="274" r:id="rId6"/>
    <p:sldId id="275" r:id="rId7"/>
    <p:sldId id="276" r:id="rId8"/>
    <p:sldId id="277" r:id="rId9"/>
    <p:sldId id="267" r:id="rId10"/>
    <p:sldId id="278" r:id="rId11"/>
    <p:sldId id="269" r:id="rId12"/>
    <p:sldId id="270" r:id="rId13"/>
    <p:sldId id="258" r:id="rId14"/>
    <p:sldId id="265" r:id="rId15"/>
    <p:sldId id="266" r:id="rId16"/>
    <p:sldId id="263" r:id="rId17"/>
    <p:sldId id="260" r:id="rId18"/>
    <p:sldId id="259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B32F"/>
    <a:srgbClr val="FF99FF"/>
    <a:srgbClr val="E3E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6963-6C26-4A21-8059-6D1A7F2B15E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FFD3-A582-4CA9-9630-5842983C65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01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6963-6C26-4A21-8059-6D1A7F2B15E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FFD3-A582-4CA9-9630-5842983C65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021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6963-6C26-4A21-8059-6D1A7F2B15E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FFD3-A582-4CA9-9630-5842983C65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83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6963-6C26-4A21-8059-6D1A7F2B15E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FFD3-A582-4CA9-9630-5842983C65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09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6963-6C26-4A21-8059-6D1A7F2B15E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FFD3-A582-4CA9-9630-5842983C65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11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6963-6C26-4A21-8059-6D1A7F2B15E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FFD3-A582-4CA9-9630-5842983C65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074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6963-6C26-4A21-8059-6D1A7F2B15E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FFD3-A582-4CA9-9630-5842983C65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43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6963-6C26-4A21-8059-6D1A7F2B15E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FFD3-A582-4CA9-9630-5842983C65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98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6963-6C26-4A21-8059-6D1A7F2B15E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FFD3-A582-4CA9-9630-5842983C65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03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6963-6C26-4A21-8059-6D1A7F2B15E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FFD3-A582-4CA9-9630-5842983C65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92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6963-6C26-4A21-8059-6D1A7F2B15E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FFD3-A582-4CA9-9630-5842983C65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644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36963-6C26-4A21-8059-6D1A7F2B15E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3FFD3-A582-4CA9-9630-5842983C65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02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5.png"/><Relationship Id="rId5" Type="http://schemas.openxmlformats.org/officeDocument/2006/relationships/image" Target="../media/image30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image" Target="../media/image30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31.png"/><Relationship Id="rId9" Type="http://schemas.openxmlformats.org/officeDocument/2006/relationships/image" Target="../media/image29.pn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29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3.png"/><Relationship Id="rId5" Type="http://schemas.openxmlformats.org/officeDocument/2006/relationships/image" Target="../media/image31.png"/><Relationship Id="rId10" Type="http://schemas.openxmlformats.org/officeDocument/2006/relationships/image" Target="../media/image62.png"/><Relationship Id="rId4" Type="http://schemas.openxmlformats.org/officeDocument/2006/relationships/image" Target="../media/image30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30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40.png"/><Relationship Id="rId10" Type="http://schemas.openxmlformats.org/officeDocument/2006/relationships/image" Target="../media/image70.png"/><Relationship Id="rId4" Type="http://schemas.openxmlformats.org/officeDocument/2006/relationships/image" Target="../media/image31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microsoft.com/office/2007/relationships/hdphoto" Target="../media/hdphoto4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4.png"/><Relationship Id="rId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90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microsoft.com/office/2007/relationships/hdphoto" Target="../media/hdphoto6.wdp"/><Relationship Id="rId5" Type="http://schemas.openxmlformats.org/officeDocument/2006/relationships/image" Target="../media/image84.png"/><Relationship Id="rId10" Type="http://schemas.openxmlformats.org/officeDocument/2006/relationships/image" Target="../media/image102.png"/><Relationship Id="rId4" Type="http://schemas.openxmlformats.org/officeDocument/2006/relationships/image" Target="../media/image98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94922" y="1534871"/>
            <a:ext cx="7646504" cy="114914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Le Jeu des parentés</a:t>
            </a:r>
            <a:endParaRPr lang="fr-F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87827" y="4202250"/>
            <a:ext cx="9144000" cy="165576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Un jeu de cartes pour apprendre la classification des êtres vivants au premier degré</a:t>
            </a:r>
          </a:p>
          <a:p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fr-FR" sz="2000" i="1" dirty="0" smtClean="0">
                <a:solidFill>
                  <a:schemeClr val="accent1">
                    <a:lumMod val="50000"/>
                  </a:schemeClr>
                </a:solidFill>
              </a:rPr>
              <a:t>Proposé par Johann GERARD, IA-IPR SVT</a:t>
            </a:r>
            <a:endParaRPr lang="fr-FR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93"/>
          <a:stretch/>
        </p:blipFill>
        <p:spPr>
          <a:xfrm>
            <a:off x="545884" y="1084215"/>
            <a:ext cx="3235391" cy="27807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8" y="16632"/>
            <a:ext cx="1024452" cy="93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60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à coins arrondis 57"/>
          <p:cNvSpPr/>
          <p:nvPr/>
        </p:nvSpPr>
        <p:spPr>
          <a:xfrm>
            <a:off x="7547080" y="3443214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ZoneTexte 156"/>
          <p:cNvSpPr txBox="1"/>
          <p:nvPr/>
        </p:nvSpPr>
        <p:spPr>
          <a:xfrm>
            <a:off x="8038738" y="3556291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</a:rPr>
              <a:t>Mygale</a:t>
            </a:r>
            <a:endParaRPr lang="fr-FR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8" name="Image 15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9971" y="3922245"/>
            <a:ext cx="1955063" cy="983923"/>
          </a:xfrm>
          <a:prstGeom prst="rect">
            <a:avLst/>
          </a:prstGeom>
        </p:spPr>
      </p:pic>
      <p:pic>
        <p:nvPicPr>
          <p:cNvPr id="159" name="Image 15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367" y="5153503"/>
            <a:ext cx="261206" cy="261206"/>
          </a:xfrm>
          <a:prstGeom prst="rect">
            <a:avLst/>
          </a:prstGeom>
        </p:spPr>
      </p:pic>
      <p:pic>
        <p:nvPicPr>
          <p:cNvPr id="160" name="Image 159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802" y="5822419"/>
            <a:ext cx="379664" cy="379664"/>
          </a:xfrm>
          <a:prstGeom prst="rect">
            <a:avLst/>
          </a:prstGeom>
        </p:spPr>
      </p:pic>
      <p:pic>
        <p:nvPicPr>
          <p:cNvPr id="161" name="Image 1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535" y="5442109"/>
            <a:ext cx="392086" cy="331593"/>
          </a:xfrm>
          <a:prstGeom prst="rect">
            <a:avLst/>
          </a:prstGeom>
        </p:spPr>
      </p:pic>
      <p:sp>
        <p:nvSpPr>
          <p:cNvPr id="162" name="ZoneTexte 161"/>
          <p:cNvSpPr txBox="1"/>
          <p:nvPr/>
        </p:nvSpPr>
        <p:spPr>
          <a:xfrm>
            <a:off x="8090639" y="5194039"/>
            <a:ext cx="17326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externe</a:t>
            </a:r>
          </a:p>
          <a:p>
            <a:endParaRPr lang="fr-FR" sz="1100" dirty="0" smtClean="0"/>
          </a:p>
          <a:p>
            <a:r>
              <a:rPr lang="fr-FR" sz="1100" dirty="0"/>
              <a:t>8</a:t>
            </a:r>
            <a:r>
              <a:rPr lang="fr-FR" sz="1100" dirty="0" smtClean="0"/>
              <a:t> pattes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/>
          </a:p>
          <a:p>
            <a:endParaRPr lang="fr-FR" sz="1100" dirty="0"/>
          </a:p>
        </p:txBody>
      </p:sp>
      <p:grpSp>
        <p:nvGrpSpPr>
          <p:cNvPr id="43" name="Groupe 42"/>
          <p:cNvGrpSpPr/>
          <p:nvPr/>
        </p:nvGrpSpPr>
        <p:grpSpPr>
          <a:xfrm>
            <a:off x="168265" y="115483"/>
            <a:ext cx="2374370" cy="3241710"/>
            <a:chOff x="170725" y="125275"/>
            <a:chExt cx="2374370" cy="3241710"/>
          </a:xfrm>
        </p:grpSpPr>
        <p:sp>
          <p:nvSpPr>
            <p:cNvPr id="44" name="Rectangle à coins arrondis 43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Guêpe</a:t>
              </a:r>
              <a:endParaRPr lang="fr-FR" sz="1600" b="1" dirty="0"/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670714" y="1749594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externe</a:t>
            </a:r>
          </a:p>
          <a:p>
            <a:endParaRPr lang="fr-FR" sz="1100" dirty="0" smtClean="0"/>
          </a:p>
          <a:p>
            <a:r>
              <a:rPr lang="fr-FR" sz="1100" dirty="0" smtClean="0"/>
              <a:t>6 pattes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 et de végétaux</a:t>
            </a:r>
          </a:p>
          <a:p>
            <a:endParaRPr lang="fr-FR" sz="1100" dirty="0"/>
          </a:p>
          <a:p>
            <a:endParaRPr lang="fr-FR" sz="1100" dirty="0"/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6" y="2523409"/>
            <a:ext cx="379664" cy="379664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9" y="2096995"/>
            <a:ext cx="392086" cy="331593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38" y="534096"/>
            <a:ext cx="1685109" cy="809897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839" y="1740801"/>
            <a:ext cx="261206" cy="261206"/>
          </a:xfrm>
          <a:prstGeom prst="rect">
            <a:avLst/>
          </a:prstGeom>
        </p:spPr>
      </p:pic>
      <p:grpSp>
        <p:nvGrpSpPr>
          <p:cNvPr id="68" name="Groupe 67"/>
          <p:cNvGrpSpPr/>
          <p:nvPr/>
        </p:nvGrpSpPr>
        <p:grpSpPr>
          <a:xfrm>
            <a:off x="2633684" y="129630"/>
            <a:ext cx="2374370" cy="3241710"/>
            <a:chOff x="170725" y="125275"/>
            <a:chExt cx="2374370" cy="3241710"/>
          </a:xfrm>
        </p:grpSpPr>
        <p:sp>
          <p:nvSpPr>
            <p:cNvPr id="69" name="Rectangle à coins arrondis 68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Moustique</a:t>
              </a:r>
              <a:endParaRPr lang="fr-FR" sz="1600" b="1" dirty="0"/>
            </a:p>
          </p:txBody>
        </p:sp>
      </p:grpSp>
      <p:sp>
        <p:nvSpPr>
          <p:cNvPr id="71" name="ZoneTexte 70"/>
          <p:cNvSpPr txBox="1"/>
          <p:nvPr/>
        </p:nvSpPr>
        <p:spPr>
          <a:xfrm>
            <a:off x="3136133" y="1763741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externe</a:t>
            </a:r>
          </a:p>
          <a:p>
            <a:endParaRPr lang="fr-FR" sz="1100" dirty="0" smtClean="0"/>
          </a:p>
          <a:p>
            <a:r>
              <a:rPr lang="fr-FR" sz="1100" dirty="0" smtClean="0"/>
              <a:t>6 pattes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 et de végétaux</a:t>
            </a:r>
          </a:p>
          <a:p>
            <a:endParaRPr lang="fr-FR" sz="1100" dirty="0"/>
          </a:p>
          <a:p>
            <a:endParaRPr lang="fr-FR" sz="1100" dirty="0"/>
          </a:p>
        </p:txBody>
      </p:sp>
      <p:pic>
        <p:nvPicPr>
          <p:cNvPr id="72" name="Image 7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025" y="2537556"/>
            <a:ext cx="379664" cy="379664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758" y="2111142"/>
            <a:ext cx="392086" cy="331593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7258" y="1754948"/>
            <a:ext cx="261206" cy="261206"/>
          </a:xfrm>
          <a:prstGeom prst="rect">
            <a:avLst/>
          </a:prstGeom>
        </p:spPr>
      </p:pic>
      <p:grpSp>
        <p:nvGrpSpPr>
          <p:cNvPr id="76" name="Groupe 75"/>
          <p:cNvGrpSpPr/>
          <p:nvPr/>
        </p:nvGrpSpPr>
        <p:grpSpPr>
          <a:xfrm>
            <a:off x="5097135" y="117560"/>
            <a:ext cx="2374370" cy="3241710"/>
            <a:chOff x="170725" y="125275"/>
            <a:chExt cx="2374370" cy="3241710"/>
          </a:xfrm>
        </p:grpSpPr>
        <p:sp>
          <p:nvSpPr>
            <p:cNvPr id="77" name="Rectangle à coins arrondis 76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Abeille</a:t>
              </a:r>
              <a:endParaRPr lang="fr-FR" sz="1600" b="1" dirty="0"/>
            </a:p>
          </p:txBody>
        </p:sp>
      </p:grpSp>
      <p:sp>
        <p:nvSpPr>
          <p:cNvPr id="79" name="ZoneTexte 78"/>
          <p:cNvSpPr txBox="1"/>
          <p:nvPr/>
        </p:nvSpPr>
        <p:spPr>
          <a:xfrm>
            <a:off x="5599584" y="1827667"/>
            <a:ext cx="17326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externe</a:t>
            </a:r>
          </a:p>
          <a:p>
            <a:endParaRPr lang="fr-FR" sz="1100" dirty="0" smtClean="0"/>
          </a:p>
          <a:p>
            <a:r>
              <a:rPr lang="fr-FR" sz="1100" dirty="0" smtClean="0"/>
              <a:t>6 pattes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de végétaux</a:t>
            </a:r>
          </a:p>
          <a:p>
            <a:endParaRPr lang="fr-FR" sz="1100" dirty="0"/>
          </a:p>
          <a:p>
            <a:endParaRPr lang="fr-FR" sz="11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476" y="2525486"/>
            <a:ext cx="379664" cy="379664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209" y="2099072"/>
            <a:ext cx="392086" cy="331593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0709" y="1742878"/>
            <a:ext cx="261206" cy="261206"/>
          </a:xfrm>
          <a:prstGeom prst="rect">
            <a:avLst/>
          </a:prstGeom>
        </p:spPr>
      </p:pic>
      <p:grpSp>
        <p:nvGrpSpPr>
          <p:cNvPr id="84" name="Groupe 83"/>
          <p:cNvGrpSpPr/>
          <p:nvPr/>
        </p:nvGrpSpPr>
        <p:grpSpPr>
          <a:xfrm>
            <a:off x="7560586" y="108918"/>
            <a:ext cx="2374370" cy="3241710"/>
            <a:chOff x="170725" y="125275"/>
            <a:chExt cx="2374370" cy="3241710"/>
          </a:xfrm>
        </p:grpSpPr>
        <p:sp>
          <p:nvSpPr>
            <p:cNvPr id="85" name="Rectangle à coins arrondis 84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Notonecte</a:t>
              </a:r>
              <a:endParaRPr lang="fr-FR" sz="1600" b="1" dirty="0"/>
            </a:p>
          </p:txBody>
        </p:sp>
      </p:grpSp>
      <p:sp>
        <p:nvSpPr>
          <p:cNvPr id="87" name="ZoneTexte 86"/>
          <p:cNvSpPr txBox="1"/>
          <p:nvPr/>
        </p:nvSpPr>
        <p:spPr>
          <a:xfrm>
            <a:off x="8090082" y="1847807"/>
            <a:ext cx="17326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externe</a:t>
            </a:r>
          </a:p>
          <a:p>
            <a:endParaRPr lang="fr-FR" sz="1100" dirty="0" smtClean="0"/>
          </a:p>
          <a:p>
            <a:r>
              <a:rPr lang="fr-FR" sz="1100" dirty="0" smtClean="0"/>
              <a:t>6 pattes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 </a:t>
            </a:r>
          </a:p>
          <a:p>
            <a:endParaRPr lang="fr-FR" sz="1100" dirty="0"/>
          </a:p>
          <a:p>
            <a:endParaRPr lang="fr-FR" sz="1100" dirty="0"/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927" y="2516844"/>
            <a:ext cx="379664" cy="379664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660" y="2090430"/>
            <a:ext cx="392086" cy="331593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4160" y="1734236"/>
            <a:ext cx="261206" cy="26120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15" y="552211"/>
            <a:ext cx="1645128" cy="109079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1915" y="543167"/>
            <a:ext cx="1516318" cy="10871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2129" y="535152"/>
            <a:ext cx="1546776" cy="1158589"/>
          </a:xfrm>
          <a:prstGeom prst="rect">
            <a:avLst/>
          </a:prstGeom>
        </p:spPr>
      </p:pic>
      <p:sp>
        <p:nvSpPr>
          <p:cNvPr id="92" name="Rectangle à coins arrondis 91"/>
          <p:cNvSpPr/>
          <p:nvPr/>
        </p:nvSpPr>
        <p:spPr>
          <a:xfrm>
            <a:off x="5089218" y="3452534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5580876" y="3565611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</a:rPr>
              <a:t>Acarien</a:t>
            </a:r>
            <a:endParaRPr lang="fr-FR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7505" y="5162823"/>
            <a:ext cx="261206" cy="261206"/>
          </a:xfrm>
          <a:prstGeom prst="rect">
            <a:avLst/>
          </a:prstGeom>
        </p:spPr>
      </p:pic>
      <p:pic>
        <p:nvPicPr>
          <p:cNvPr id="96" name="Image 9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940" y="5831739"/>
            <a:ext cx="379664" cy="379664"/>
          </a:xfrm>
          <a:prstGeom prst="rect">
            <a:avLst/>
          </a:prstGeom>
        </p:spPr>
      </p:pic>
      <p:pic>
        <p:nvPicPr>
          <p:cNvPr id="97" name="Image 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673" y="5451429"/>
            <a:ext cx="392086" cy="331593"/>
          </a:xfrm>
          <a:prstGeom prst="rect">
            <a:avLst/>
          </a:prstGeom>
        </p:spPr>
      </p:pic>
      <p:sp>
        <p:nvSpPr>
          <p:cNvPr id="98" name="ZoneTexte 97"/>
          <p:cNvSpPr txBox="1"/>
          <p:nvPr/>
        </p:nvSpPr>
        <p:spPr>
          <a:xfrm>
            <a:off x="5632777" y="5203359"/>
            <a:ext cx="17326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externe</a:t>
            </a:r>
          </a:p>
          <a:p>
            <a:endParaRPr lang="fr-FR" sz="1100" dirty="0" smtClean="0"/>
          </a:p>
          <a:p>
            <a:r>
              <a:rPr lang="fr-FR" sz="1100" dirty="0"/>
              <a:t>8</a:t>
            </a:r>
            <a:r>
              <a:rPr lang="fr-FR" sz="1100" dirty="0" smtClean="0"/>
              <a:t> pattes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/>
          </a:p>
          <a:p>
            <a:endParaRPr lang="fr-FR" sz="1100" dirty="0"/>
          </a:p>
        </p:txBody>
      </p:sp>
      <p:sp>
        <p:nvSpPr>
          <p:cNvPr id="5" name="AutoShape 2" descr="Se débarrasser des acariens dans le Loir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2188" y="3938332"/>
            <a:ext cx="1644263" cy="1094182"/>
          </a:xfrm>
          <a:prstGeom prst="rect">
            <a:avLst/>
          </a:prstGeom>
        </p:spPr>
      </p:pic>
      <p:sp>
        <p:nvSpPr>
          <p:cNvPr id="101" name="Rectangle à coins arrondis 100"/>
          <p:cNvSpPr/>
          <p:nvPr/>
        </p:nvSpPr>
        <p:spPr>
          <a:xfrm>
            <a:off x="2628626" y="3462528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ZoneTexte 101"/>
          <p:cNvSpPr txBox="1"/>
          <p:nvPr/>
        </p:nvSpPr>
        <p:spPr>
          <a:xfrm>
            <a:off x="3120284" y="3575605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</a:rPr>
              <a:t>Scorpion</a:t>
            </a:r>
            <a:endParaRPr lang="fr-FR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3" name="Image 10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6913" y="5172817"/>
            <a:ext cx="261206" cy="261206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348" y="5841733"/>
            <a:ext cx="379664" cy="379664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081" y="5461423"/>
            <a:ext cx="392086" cy="331593"/>
          </a:xfrm>
          <a:prstGeom prst="rect">
            <a:avLst/>
          </a:prstGeom>
        </p:spPr>
      </p:pic>
      <p:sp>
        <p:nvSpPr>
          <p:cNvPr id="106" name="ZoneTexte 105"/>
          <p:cNvSpPr txBox="1"/>
          <p:nvPr/>
        </p:nvSpPr>
        <p:spPr>
          <a:xfrm>
            <a:off x="3172185" y="5213353"/>
            <a:ext cx="17326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externe</a:t>
            </a:r>
          </a:p>
          <a:p>
            <a:endParaRPr lang="fr-FR" sz="1100" dirty="0" smtClean="0"/>
          </a:p>
          <a:p>
            <a:r>
              <a:rPr lang="fr-FR" sz="1100" dirty="0"/>
              <a:t>8</a:t>
            </a:r>
            <a:r>
              <a:rPr lang="fr-FR" sz="1100" dirty="0" smtClean="0"/>
              <a:t> pattes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/>
          </a:p>
          <a:p>
            <a:endParaRPr lang="fr-FR" sz="11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6852" y="3919933"/>
            <a:ext cx="1705104" cy="1217932"/>
          </a:xfrm>
          <a:prstGeom prst="rect">
            <a:avLst/>
          </a:prstGeom>
        </p:spPr>
      </p:pic>
      <p:sp>
        <p:nvSpPr>
          <p:cNvPr id="108" name="Rectangle à coins arrondis 107"/>
          <p:cNvSpPr/>
          <p:nvPr/>
        </p:nvSpPr>
        <p:spPr>
          <a:xfrm>
            <a:off x="162188" y="3451921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ZoneTexte 108"/>
          <p:cNvSpPr txBox="1"/>
          <p:nvPr/>
        </p:nvSpPr>
        <p:spPr>
          <a:xfrm>
            <a:off x="653846" y="3564998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>
                    <a:lumMod val="65000"/>
                  </a:schemeClr>
                </a:solidFill>
              </a:rPr>
              <a:t>Epeire</a:t>
            </a:r>
            <a:endParaRPr lang="fr-FR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1" name="Image 1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475" y="5162210"/>
            <a:ext cx="261206" cy="261206"/>
          </a:xfrm>
          <a:prstGeom prst="rect">
            <a:avLst/>
          </a:prstGeom>
        </p:spPr>
      </p:pic>
      <p:pic>
        <p:nvPicPr>
          <p:cNvPr id="112" name="Image 11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10" y="5831126"/>
            <a:ext cx="379664" cy="379664"/>
          </a:xfrm>
          <a:prstGeom prst="rect">
            <a:avLst/>
          </a:prstGeom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43" y="5450816"/>
            <a:ext cx="392086" cy="331593"/>
          </a:xfrm>
          <a:prstGeom prst="rect">
            <a:avLst/>
          </a:prstGeom>
        </p:spPr>
      </p:pic>
      <p:sp>
        <p:nvSpPr>
          <p:cNvPr id="114" name="ZoneTexte 113"/>
          <p:cNvSpPr txBox="1"/>
          <p:nvPr/>
        </p:nvSpPr>
        <p:spPr>
          <a:xfrm>
            <a:off x="705747" y="5202746"/>
            <a:ext cx="17326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externe</a:t>
            </a:r>
          </a:p>
          <a:p>
            <a:endParaRPr lang="fr-FR" sz="1100" dirty="0" smtClean="0"/>
          </a:p>
          <a:p>
            <a:r>
              <a:rPr lang="fr-FR" sz="1100" dirty="0"/>
              <a:t>8</a:t>
            </a:r>
            <a:r>
              <a:rPr lang="fr-FR" sz="1100" dirty="0" smtClean="0"/>
              <a:t> pattes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/>
          </a:p>
          <a:p>
            <a:endParaRPr lang="fr-FR" sz="11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48" y="3894844"/>
            <a:ext cx="1847395" cy="11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8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/>
          <p:cNvGrpSpPr/>
          <p:nvPr/>
        </p:nvGrpSpPr>
        <p:grpSpPr>
          <a:xfrm>
            <a:off x="159558" y="3450876"/>
            <a:ext cx="2374370" cy="3241710"/>
            <a:chOff x="170725" y="125275"/>
            <a:chExt cx="2374370" cy="3241710"/>
          </a:xfrm>
        </p:grpSpPr>
        <p:sp>
          <p:nvSpPr>
            <p:cNvPr id="53" name="Rectangle à coins arrondis 52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FF99FF"/>
                  </a:solidFill>
                </a:rPr>
                <a:t>Ver de terre</a:t>
              </a:r>
              <a:endParaRPr lang="fr-FR" sz="1600" b="1" dirty="0">
                <a:solidFill>
                  <a:srgbClr val="FF99FF"/>
                </a:solidFill>
              </a:endParaRPr>
            </a:p>
          </p:txBody>
        </p:sp>
      </p:grpSp>
      <p:sp>
        <p:nvSpPr>
          <p:cNvPr id="56" name="Rectangle à coins arrondis 55"/>
          <p:cNvSpPr/>
          <p:nvPr/>
        </p:nvSpPr>
        <p:spPr>
          <a:xfrm>
            <a:off x="159558" y="118529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rgbClr val="B6B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6" name="Image 1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53" y="3909990"/>
            <a:ext cx="2062387" cy="102230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62007" y="5084987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Corps mou annelé</a:t>
            </a:r>
          </a:p>
          <a:p>
            <a:endParaRPr lang="fr-FR" sz="1100" dirty="0" smtClean="0"/>
          </a:p>
          <a:p>
            <a:r>
              <a:rPr lang="fr-FR" sz="1100" dirty="0" smtClean="0"/>
              <a:t>Rampe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de terre et de débris (décomposeur)</a:t>
            </a:r>
          </a:p>
          <a:p>
            <a:endParaRPr lang="fr-FR" sz="1100" dirty="0"/>
          </a:p>
          <a:p>
            <a:r>
              <a:rPr lang="fr-FR" sz="1100" dirty="0" smtClean="0"/>
              <a:t>Vit dans la terre</a:t>
            </a:r>
            <a:endParaRPr lang="fr-FR" sz="1100" dirty="0"/>
          </a:p>
        </p:txBody>
      </p:sp>
      <p:pic>
        <p:nvPicPr>
          <p:cNvPr id="119" name="Image 11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012" y="5084986"/>
            <a:ext cx="378706" cy="267147"/>
          </a:xfrm>
          <a:prstGeom prst="rect">
            <a:avLst/>
          </a:prstGeom>
        </p:spPr>
      </p:pic>
      <p:pic>
        <p:nvPicPr>
          <p:cNvPr id="124" name="Image 123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002" y="6333287"/>
            <a:ext cx="308277" cy="233118"/>
          </a:xfrm>
          <a:prstGeom prst="rect">
            <a:avLst/>
          </a:prstGeom>
        </p:spPr>
      </p:pic>
      <p:pic>
        <p:nvPicPr>
          <p:cNvPr id="125" name="Image 124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9" y="5858802"/>
            <a:ext cx="379664" cy="379664"/>
          </a:xfrm>
          <a:prstGeom prst="rect">
            <a:avLst/>
          </a:prstGeom>
        </p:spPr>
      </p:pic>
      <p:pic>
        <p:nvPicPr>
          <p:cNvPr id="126" name="Image 1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32" y="5432388"/>
            <a:ext cx="392086" cy="331593"/>
          </a:xfrm>
          <a:prstGeom prst="rect">
            <a:avLst/>
          </a:prstGeom>
        </p:spPr>
      </p:pic>
      <p:pic>
        <p:nvPicPr>
          <p:cNvPr id="135" name="Image 1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398" y="572435"/>
            <a:ext cx="1990556" cy="1054257"/>
          </a:xfrm>
          <a:prstGeom prst="rect">
            <a:avLst/>
          </a:prstGeom>
        </p:spPr>
      </p:pic>
      <p:sp>
        <p:nvSpPr>
          <p:cNvPr id="137" name="ZoneTexte 136"/>
          <p:cNvSpPr txBox="1"/>
          <p:nvPr/>
        </p:nvSpPr>
        <p:spPr>
          <a:xfrm>
            <a:off x="760924" y="1763688"/>
            <a:ext cx="17326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externe</a:t>
            </a:r>
          </a:p>
          <a:p>
            <a:endParaRPr lang="fr-FR" sz="1100" dirty="0" smtClean="0"/>
          </a:p>
          <a:p>
            <a:r>
              <a:rPr lang="fr-FR" sz="1100" dirty="0" smtClean="0"/>
              <a:t>10 pattes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de végétaux</a:t>
            </a:r>
          </a:p>
          <a:p>
            <a:endParaRPr lang="fr-FR" sz="1100" dirty="0"/>
          </a:p>
          <a:p>
            <a:endParaRPr lang="fr-FR" sz="1100" dirty="0"/>
          </a:p>
        </p:txBody>
      </p:sp>
      <p:pic>
        <p:nvPicPr>
          <p:cNvPr id="139" name="Image 1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185" y="1747431"/>
            <a:ext cx="261206" cy="261206"/>
          </a:xfrm>
          <a:prstGeom prst="rect">
            <a:avLst/>
          </a:prstGeom>
        </p:spPr>
      </p:pic>
      <p:pic>
        <p:nvPicPr>
          <p:cNvPr id="140" name="Image 139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20" y="2416347"/>
            <a:ext cx="379664" cy="379664"/>
          </a:xfrm>
          <a:prstGeom prst="rect">
            <a:avLst/>
          </a:prstGeom>
        </p:spPr>
      </p:pic>
      <p:pic>
        <p:nvPicPr>
          <p:cNvPr id="141" name="Image 1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53" y="2036037"/>
            <a:ext cx="392086" cy="331593"/>
          </a:xfrm>
          <a:prstGeom prst="rect">
            <a:avLst/>
          </a:prstGeom>
        </p:spPr>
      </p:pic>
      <p:sp>
        <p:nvSpPr>
          <p:cNvPr id="143" name="ZoneTexte 142"/>
          <p:cNvSpPr txBox="1"/>
          <p:nvPr/>
        </p:nvSpPr>
        <p:spPr>
          <a:xfrm>
            <a:off x="596578" y="185164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B6B32F"/>
                </a:solidFill>
              </a:rPr>
              <a:t>Homard</a:t>
            </a:r>
            <a:endParaRPr lang="fr-FR" sz="1600" b="1" dirty="0">
              <a:solidFill>
                <a:srgbClr val="B6B32F"/>
              </a:solidFill>
            </a:endParaRPr>
          </a:p>
        </p:txBody>
      </p:sp>
      <p:grpSp>
        <p:nvGrpSpPr>
          <p:cNvPr id="59" name="Groupe 58"/>
          <p:cNvGrpSpPr/>
          <p:nvPr/>
        </p:nvGrpSpPr>
        <p:grpSpPr>
          <a:xfrm>
            <a:off x="7560513" y="3463939"/>
            <a:ext cx="2374370" cy="3241710"/>
            <a:chOff x="170725" y="125275"/>
            <a:chExt cx="2374370" cy="3241710"/>
          </a:xfrm>
        </p:grpSpPr>
        <p:sp>
          <p:nvSpPr>
            <p:cNvPr id="60" name="Rectangle à coins arrondis 59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FF99FF"/>
                  </a:solidFill>
                </a:rPr>
                <a:t>Néréis</a:t>
              </a:r>
              <a:endParaRPr lang="fr-FR" sz="1600" b="1" dirty="0">
                <a:solidFill>
                  <a:srgbClr val="FF99FF"/>
                </a:solidFill>
              </a:endParaRPr>
            </a:p>
          </p:txBody>
        </p:sp>
      </p:grpSp>
      <p:sp>
        <p:nvSpPr>
          <p:cNvPr id="63" name="ZoneTexte 62"/>
          <p:cNvSpPr txBox="1"/>
          <p:nvPr/>
        </p:nvSpPr>
        <p:spPr>
          <a:xfrm>
            <a:off x="8062962" y="5202554"/>
            <a:ext cx="1732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Corps mou annelé</a:t>
            </a:r>
          </a:p>
          <a:p>
            <a:endParaRPr lang="fr-FR" sz="1100" dirty="0" smtClean="0"/>
          </a:p>
          <a:p>
            <a:r>
              <a:rPr lang="fr-FR" sz="1100" dirty="0" smtClean="0"/>
              <a:t>Rampe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de végétaux</a:t>
            </a:r>
          </a:p>
          <a:p>
            <a:endParaRPr lang="fr-FR" sz="1100" dirty="0"/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0967" y="5098049"/>
            <a:ext cx="378706" cy="267147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854" y="5871865"/>
            <a:ext cx="379664" cy="379664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587" y="5445451"/>
            <a:ext cx="392086" cy="331593"/>
          </a:xfrm>
          <a:prstGeom prst="rect">
            <a:avLst/>
          </a:prstGeom>
        </p:spPr>
      </p:pic>
      <p:sp>
        <p:nvSpPr>
          <p:cNvPr id="74" name="Rectangle à coins arrondis 73"/>
          <p:cNvSpPr/>
          <p:nvPr/>
        </p:nvSpPr>
        <p:spPr>
          <a:xfrm>
            <a:off x="2628626" y="113991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rgbClr val="B6B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ZoneTexte 89"/>
          <p:cNvSpPr txBox="1"/>
          <p:nvPr/>
        </p:nvSpPr>
        <p:spPr>
          <a:xfrm>
            <a:off x="3229992" y="1759150"/>
            <a:ext cx="17326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externe</a:t>
            </a:r>
          </a:p>
          <a:p>
            <a:endParaRPr lang="fr-FR" sz="1100" dirty="0" smtClean="0"/>
          </a:p>
          <a:p>
            <a:r>
              <a:rPr lang="fr-FR" sz="1100" dirty="0" smtClean="0"/>
              <a:t>10 pattes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de végétaux</a:t>
            </a:r>
          </a:p>
          <a:p>
            <a:endParaRPr lang="fr-FR" sz="1100" dirty="0"/>
          </a:p>
          <a:p>
            <a:endParaRPr lang="fr-FR" sz="1100" dirty="0"/>
          </a:p>
        </p:txBody>
      </p:sp>
      <p:pic>
        <p:nvPicPr>
          <p:cNvPr id="92" name="Image 9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3253" y="1742893"/>
            <a:ext cx="261206" cy="261206"/>
          </a:xfrm>
          <a:prstGeom prst="rect">
            <a:avLst/>
          </a:prstGeom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688" y="2411809"/>
            <a:ext cx="379664" cy="379664"/>
          </a:xfrm>
          <a:prstGeom prst="rect">
            <a:avLst/>
          </a:prstGeom>
        </p:spPr>
      </p:pic>
      <p:pic>
        <p:nvPicPr>
          <p:cNvPr id="94" name="Image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421" y="2031499"/>
            <a:ext cx="392086" cy="331593"/>
          </a:xfrm>
          <a:prstGeom prst="rect">
            <a:avLst/>
          </a:prstGeom>
        </p:spPr>
      </p:pic>
      <p:sp>
        <p:nvSpPr>
          <p:cNvPr id="95" name="ZoneTexte 94"/>
          <p:cNvSpPr txBox="1"/>
          <p:nvPr/>
        </p:nvSpPr>
        <p:spPr>
          <a:xfrm>
            <a:off x="3065646" y="180626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B6B32F"/>
                </a:solidFill>
              </a:rPr>
              <a:t>Crabe</a:t>
            </a:r>
            <a:endParaRPr lang="fr-FR" sz="1600" b="1" dirty="0">
              <a:solidFill>
                <a:srgbClr val="B6B32F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6670" y="536641"/>
            <a:ext cx="1849005" cy="1125844"/>
          </a:xfrm>
          <a:prstGeom prst="rect">
            <a:avLst/>
          </a:prstGeom>
        </p:spPr>
      </p:pic>
      <p:sp>
        <p:nvSpPr>
          <p:cNvPr id="96" name="Rectangle à coins arrondis 95"/>
          <p:cNvSpPr/>
          <p:nvPr/>
        </p:nvSpPr>
        <p:spPr>
          <a:xfrm>
            <a:off x="5100662" y="135582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rgbClr val="B6B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ZoneTexte 96"/>
          <p:cNvSpPr txBox="1"/>
          <p:nvPr/>
        </p:nvSpPr>
        <p:spPr>
          <a:xfrm>
            <a:off x="5702028" y="1780741"/>
            <a:ext cx="17326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externe</a:t>
            </a:r>
          </a:p>
          <a:p>
            <a:endParaRPr lang="fr-FR" sz="1100" dirty="0" smtClean="0"/>
          </a:p>
          <a:p>
            <a:r>
              <a:rPr lang="fr-FR" sz="1100" dirty="0" smtClean="0"/>
              <a:t>10 pattes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de végétaux</a:t>
            </a:r>
          </a:p>
          <a:p>
            <a:endParaRPr lang="fr-FR" sz="1100" dirty="0"/>
          </a:p>
          <a:p>
            <a:endParaRPr lang="fr-FR" sz="1100" dirty="0"/>
          </a:p>
        </p:txBody>
      </p:sp>
      <p:pic>
        <p:nvPicPr>
          <p:cNvPr id="98" name="Image 9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5289" y="1764484"/>
            <a:ext cx="261206" cy="261206"/>
          </a:xfrm>
          <a:prstGeom prst="rect">
            <a:avLst/>
          </a:prstGeom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724" y="2433400"/>
            <a:ext cx="379664" cy="379664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457" y="2053090"/>
            <a:ext cx="392086" cy="331593"/>
          </a:xfrm>
          <a:prstGeom prst="rect">
            <a:avLst/>
          </a:prstGeom>
        </p:spPr>
      </p:pic>
      <p:sp>
        <p:nvSpPr>
          <p:cNvPr id="101" name="ZoneTexte 100"/>
          <p:cNvSpPr txBox="1"/>
          <p:nvPr/>
        </p:nvSpPr>
        <p:spPr>
          <a:xfrm>
            <a:off x="5537682" y="202217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B6B32F"/>
                </a:solidFill>
              </a:rPr>
              <a:t>Langoustine</a:t>
            </a:r>
            <a:endParaRPr lang="fr-FR" sz="1600" b="1" dirty="0">
              <a:solidFill>
                <a:srgbClr val="B6B32F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0418" y="518585"/>
            <a:ext cx="1981928" cy="1143900"/>
          </a:xfrm>
          <a:prstGeom prst="rect">
            <a:avLst/>
          </a:prstGeom>
        </p:spPr>
      </p:pic>
      <p:sp>
        <p:nvSpPr>
          <p:cNvPr id="103" name="Rectangle à coins arrondis 102"/>
          <p:cNvSpPr/>
          <p:nvPr/>
        </p:nvSpPr>
        <p:spPr>
          <a:xfrm>
            <a:off x="7565191" y="131226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rgbClr val="B6B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ZoneTexte 103"/>
          <p:cNvSpPr txBox="1"/>
          <p:nvPr/>
        </p:nvSpPr>
        <p:spPr>
          <a:xfrm>
            <a:off x="8166557" y="1776385"/>
            <a:ext cx="17326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externe</a:t>
            </a:r>
          </a:p>
          <a:p>
            <a:endParaRPr lang="fr-FR" sz="1100" dirty="0" smtClean="0"/>
          </a:p>
          <a:p>
            <a:r>
              <a:rPr lang="fr-FR" sz="1100" dirty="0" smtClean="0"/>
              <a:t>10 pattes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de végétaux</a:t>
            </a:r>
          </a:p>
          <a:p>
            <a:endParaRPr lang="fr-FR" sz="1100" dirty="0"/>
          </a:p>
          <a:p>
            <a:endParaRPr lang="fr-FR" sz="1100" dirty="0"/>
          </a:p>
        </p:txBody>
      </p:sp>
      <p:pic>
        <p:nvPicPr>
          <p:cNvPr id="105" name="Image 10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9818" y="1760128"/>
            <a:ext cx="261206" cy="261206"/>
          </a:xfrm>
          <a:prstGeom prst="rect">
            <a:avLst/>
          </a:prstGeom>
        </p:spPr>
      </p:pic>
      <p:pic>
        <p:nvPicPr>
          <p:cNvPr id="106" name="Image 105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253" y="2429044"/>
            <a:ext cx="379664" cy="379664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986" y="2048734"/>
            <a:ext cx="392086" cy="331593"/>
          </a:xfrm>
          <a:prstGeom prst="rect">
            <a:avLst/>
          </a:prstGeom>
        </p:spPr>
      </p:pic>
      <p:sp>
        <p:nvSpPr>
          <p:cNvPr id="108" name="ZoneTexte 107"/>
          <p:cNvSpPr txBox="1"/>
          <p:nvPr/>
        </p:nvSpPr>
        <p:spPr>
          <a:xfrm>
            <a:off x="8002211" y="197861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B6B32F"/>
                </a:solidFill>
              </a:rPr>
              <a:t>Crevette</a:t>
            </a:r>
            <a:endParaRPr lang="fr-FR" sz="1600" b="1" dirty="0">
              <a:solidFill>
                <a:srgbClr val="B6B32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986" y="521874"/>
            <a:ext cx="1994719" cy="1110983"/>
          </a:xfrm>
          <a:prstGeom prst="rect">
            <a:avLst/>
          </a:prstGeom>
        </p:spPr>
      </p:pic>
      <p:grpSp>
        <p:nvGrpSpPr>
          <p:cNvPr id="110" name="Groupe 109"/>
          <p:cNvGrpSpPr/>
          <p:nvPr/>
        </p:nvGrpSpPr>
        <p:grpSpPr>
          <a:xfrm>
            <a:off x="5092972" y="3472646"/>
            <a:ext cx="2374370" cy="3241710"/>
            <a:chOff x="170725" y="125275"/>
            <a:chExt cx="2374370" cy="3241710"/>
          </a:xfrm>
        </p:grpSpPr>
        <p:sp>
          <p:nvSpPr>
            <p:cNvPr id="111" name="Rectangle à coins arrondis 110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FF99FF"/>
                  </a:solidFill>
                </a:rPr>
                <a:t>Sangsue</a:t>
              </a:r>
              <a:endParaRPr lang="fr-FR" sz="1600" b="1" dirty="0">
                <a:solidFill>
                  <a:srgbClr val="FF99FF"/>
                </a:solidFill>
              </a:endParaRPr>
            </a:p>
          </p:txBody>
        </p:sp>
      </p:grpSp>
      <p:sp>
        <p:nvSpPr>
          <p:cNvPr id="114" name="ZoneTexte 113"/>
          <p:cNvSpPr txBox="1"/>
          <p:nvPr/>
        </p:nvSpPr>
        <p:spPr>
          <a:xfrm>
            <a:off x="5626495" y="5189491"/>
            <a:ext cx="1732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Corps mou annelé</a:t>
            </a:r>
          </a:p>
          <a:p>
            <a:endParaRPr lang="fr-FR" sz="1100" dirty="0" smtClean="0"/>
          </a:p>
          <a:p>
            <a:r>
              <a:rPr lang="fr-FR" sz="1100" dirty="0" smtClean="0"/>
              <a:t>Rampe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/>
          </a:p>
        </p:txBody>
      </p:sp>
      <p:pic>
        <p:nvPicPr>
          <p:cNvPr id="115" name="Image 114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3426" y="5106756"/>
            <a:ext cx="378706" cy="267147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313" y="5880572"/>
            <a:ext cx="379664" cy="379664"/>
          </a:xfrm>
          <a:prstGeom prst="rect">
            <a:avLst/>
          </a:prstGeom>
        </p:spPr>
      </p:pic>
      <p:pic>
        <p:nvPicPr>
          <p:cNvPr id="120" name="Image 1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46" y="5454158"/>
            <a:ext cx="392086" cy="3315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3837" y="3874307"/>
            <a:ext cx="1639744" cy="11257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29818" y="3871344"/>
            <a:ext cx="1606981" cy="1203685"/>
          </a:xfrm>
          <a:prstGeom prst="rect">
            <a:avLst/>
          </a:prstGeom>
        </p:spPr>
      </p:pic>
      <p:grpSp>
        <p:nvGrpSpPr>
          <p:cNvPr id="121" name="Groupe 120"/>
          <p:cNvGrpSpPr/>
          <p:nvPr/>
        </p:nvGrpSpPr>
        <p:grpSpPr>
          <a:xfrm>
            <a:off x="2624090" y="3446520"/>
            <a:ext cx="2374370" cy="3241710"/>
            <a:chOff x="170725" y="125275"/>
            <a:chExt cx="2374370" cy="3241710"/>
          </a:xfrm>
        </p:grpSpPr>
        <p:sp>
          <p:nvSpPr>
            <p:cNvPr id="123" name="Rectangle à coins arrondis 122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ZoneTexte 126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FF99FF"/>
                  </a:solidFill>
                </a:rPr>
                <a:t>Spirographe</a:t>
              </a:r>
              <a:endParaRPr lang="fr-FR" sz="1600" b="1" dirty="0">
                <a:solidFill>
                  <a:srgbClr val="FF99FF"/>
                </a:solidFill>
              </a:endParaRPr>
            </a:p>
          </p:txBody>
        </p:sp>
      </p:grpSp>
      <p:sp>
        <p:nvSpPr>
          <p:cNvPr id="129" name="ZoneTexte 128"/>
          <p:cNvSpPr txBox="1"/>
          <p:nvPr/>
        </p:nvSpPr>
        <p:spPr>
          <a:xfrm>
            <a:off x="3126539" y="5132883"/>
            <a:ext cx="1732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Corps mou annelé</a:t>
            </a:r>
          </a:p>
          <a:p>
            <a:endParaRPr lang="fr-FR" sz="1100" dirty="0" smtClean="0"/>
          </a:p>
          <a:p>
            <a:r>
              <a:rPr lang="fr-FR" sz="1100" dirty="0" smtClean="0"/>
              <a:t>Vit fixé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de débris animaux et végétaux</a:t>
            </a:r>
            <a:endParaRPr lang="fr-FR" sz="1100" dirty="0"/>
          </a:p>
        </p:txBody>
      </p:sp>
      <p:pic>
        <p:nvPicPr>
          <p:cNvPr id="130" name="Image 129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4544" y="5080630"/>
            <a:ext cx="378706" cy="267147"/>
          </a:xfrm>
          <a:prstGeom prst="rect">
            <a:avLst/>
          </a:prstGeom>
        </p:spPr>
      </p:pic>
      <p:pic>
        <p:nvPicPr>
          <p:cNvPr id="132" name="Image 131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31" y="5854446"/>
            <a:ext cx="379664" cy="379664"/>
          </a:xfrm>
          <a:prstGeom prst="rect">
            <a:avLst/>
          </a:prstGeom>
        </p:spPr>
      </p:pic>
      <p:pic>
        <p:nvPicPr>
          <p:cNvPr id="133" name="Image 1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164" y="5428032"/>
            <a:ext cx="392086" cy="33159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862671" y="3836997"/>
            <a:ext cx="1823004" cy="11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63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/>
          <p:cNvGrpSpPr/>
          <p:nvPr/>
        </p:nvGrpSpPr>
        <p:grpSpPr>
          <a:xfrm>
            <a:off x="159558" y="3450876"/>
            <a:ext cx="2374370" cy="3241710"/>
            <a:chOff x="170725" y="125275"/>
            <a:chExt cx="2374370" cy="3241710"/>
          </a:xfrm>
        </p:grpSpPr>
        <p:sp>
          <p:nvSpPr>
            <p:cNvPr id="53" name="Rectangle à coins arrondis 52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FF0000"/>
                  </a:solidFill>
                </a:rPr>
                <a:t>Pieuvre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662007" y="5214203"/>
            <a:ext cx="17326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Corps mou </a:t>
            </a:r>
          </a:p>
          <a:p>
            <a:endParaRPr lang="fr-FR" sz="1100" dirty="0" smtClean="0"/>
          </a:p>
          <a:p>
            <a:r>
              <a:rPr lang="fr-FR" sz="1100" dirty="0" smtClean="0"/>
              <a:t>Nage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  <a:endParaRPr lang="fr-FR" sz="1100" dirty="0"/>
          </a:p>
        </p:txBody>
      </p:sp>
      <p:pic>
        <p:nvPicPr>
          <p:cNvPr id="119" name="Image 11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012" y="5084986"/>
            <a:ext cx="378706" cy="267147"/>
          </a:xfrm>
          <a:prstGeom prst="rect">
            <a:avLst/>
          </a:prstGeom>
        </p:spPr>
      </p:pic>
      <p:pic>
        <p:nvPicPr>
          <p:cNvPr id="125" name="Image 124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9" y="5858802"/>
            <a:ext cx="379664" cy="379664"/>
          </a:xfrm>
          <a:prstGeom prst="rect">
            <a:avLst/>
          </a:prstGeom>
        </p:spPr>
      </p:pic>
      <p:pic>
        <p:nvPicPr>
          <p:cNvPr id="126" name="Image 1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32" y="5432388"/>
            <a:ext cx="392086" cy="331593"/>
          </a:xfrm>
          <a:prstGeom prst="rect">
            <a:avLst/>
          </a:prstGeom>
        </p:spPr>
      </p:pic>
      <p:grpSp>
        <p:nvGrpSpPr>
          <p:cNvPr id="59" name="Groupe 58"/>
          <p:cNvGrpSpPr/>
          <p:nvPr/>
        </p:nvGrpSpPr>
        <p:grpSpPr>
          <a:xfrm>
            <a:off x="7560513" y="3463939"/>
            <a:ext cx="2374370" cy="3241710"/>
            <a:chOff x="170725" y="125275"/>
            <a:chExt cx="2374370" cy="3241710"/>
          </a:xfrm>
        </p:grpSpPr>
        <p:sp>
          <p:nvSpPr>
            <p:cNvPr id="60" name="Rectangle à coins arrondis 59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FF0000"/>
                  </a:solidFill>
                </a:rPr>
                <a:t>Limace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3" name="ZoneTexte 62"/>
          <p:cNvSpPr txBox="1"/>
          <p:nvPr/>
        </p:nvSpPr>
        <p:spPr>
          <a:xfrm>
            <a:off x="8062962" y="5202554"/>
            <a:ext cx="1732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Corps mou</a:t>
            </a:r>
          </a:p>
          <a:p>
            <a:endParaRPr lang="fr-FR" sz="1100" dirty="0" smtClean="0"/>
          </a:p>
          <a:p>
            <a:r>
              <a:rPr lang="fr-FR" sz="1100" dirty="0" smtClean="0"/>
              <a:t>Rampe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de végétaux</a:t>
            </a:r>
          </a:p>
          <a:p>
            <a:endParaRPr lang="fr-FR" sz="1100" dirty="0"/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0967" y="5098049"/>
            <a:ext cx="378706" cy="267147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854" y="5871865"/>
            <a:ext cx="379664" cy="379664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587" y="5445451"/>
            <a:ext cx="392086" cy="331593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57" y="3902209"/>
            <a:ext cx="1584881" cy="1038371"/>
          </a:xfrm>
          <a:prstGeom prst="rect">
            <a:avLst/>
          </a:prstGeom>
        </p:spPr>
      </p:pic>
      <p:grpSp>
        <p:nvGrpSpPr>
          <p:cNvPr id="110" name="Groupe 109"/>
          <p:cNvGrpSpPr/>
          <p:nvPr/>
        </p:nvGrpSpPr>
        <p:grpSpPr>
          <a:xfrm>
            <a:off x="5092972" y="3472646"/>
            <a:ext cx="2374370" cy="3241710"/>
            <a:chOff x="170725" y="125275"/>
            <a:chExt cx="2374370" cy="3241710"/>
          </a:xfrm>
        </p:grpSpPr>
        <p:sp>
          <p:nvSpPr>
            <p:cNvPr id="111" name="Rectangle à coins arrondis 110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178416" y="185555"/>
              <a:ext cx="234815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FF0000"/>
                  </a:solidFill>
                </a:rPr>
                <a:t>Coquille saint jacques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4" name="ZoneTexte 113"/>
          <p:cNvSpPr txBox="1"/>
          <p:nvPr/>
        </p:nvSpPr>
        <p:spPr>
          <a:xfrm>
            <a:off x="5626495" y="5189491"/>
            <a:ext cx="1732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Corps mou </a:t>
            </a:r>
          </a:p>
          <a:p>
            <a:endParaRPr lang="fr-FR" sz="1100" dirty="0" smtClean="0"/>
          </a:p>
          <a:p>
            <a:r>
              <a:rPr lang="fr-FR" sz="1100" dirty="0" smtClean="0"/>
              <a:t>Nage </a:t>
            </a:r>
            <a:endParaRPr lang="fr-FR" sz="1100" dirty="0" smtClean="0"/>
          </a:p>
          <a:p>
            <a:endParaRPr lang="fr-FR" sz="1100" dirty="0" smtClean="0"/>
          </a:p>
          <a:p>
            <a:r>
              <a:rPr lang="fr-FR" sz="1100" dirty="0" smtClean="0"/>
              <a:t>Se nourrit de végétaux</a:t>
            </a:r>
          </a:p>
          <a:p>
            <a:endParaRPr lang="fr-FR" sz="1100" dirty="0"/>
          </a:p>
        </p:txBody>
      </p:sp>
      <p:pic>
        <p:nvPicPr>
          <p:cNvPr id="115" name="Image 114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3426" y="5106756"/>
            <a:ext cx="378706" cy="267147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313" y="5880572"/>
            <a:ext cx="379664" cy="379664"/>
          </a:xfrm>
          <a:prstGeom prst="rect">
            <a:avLst/>
          </a:prstGeom>
        </p:spPr>
      </p:pic>
      <p:pic>
        <p:nvPicPr>
          <p:cNvPr id="120" name="Image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46" y="5454158"/>
            <a:ext cx="392086" cy="33159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132" y="3890278"/>
            <a:ext cx="1581943" cy="118645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45" y="3890278"/>
            <a:ext cx="1856904" cy="1039866"/>
          </a:xfrm>
          <a:prstGeom prst="rect">
            <a:avLst/>
          </a:prstGeom>
        </p:spPr>
      </p:pic>
      <p:grpSp>
        <p:nvGrpSpPr>
          <p:cNvPr id="65" name="Groupe 64"/>
          <p:cNvGrpSpPr/>
          <p:nvPr/>
        </p:nvGrpSpPr>
        <p:grpSpPr>
          <a:xfrm>
            <a:off x="2624085" y="3446520"/>
            <a:ext cx="2374370" cy="3241710"/>
            <a:chOff x="170725" y="125275"/>
            <a:chExt cx="2374370" cy="3241710"/>
          </a:xfrm>
        </p:grpSpPr>
        <p:sp>
          <p:nvSpPr>
            <p:cNvPr id="68" name="Rectangle à coins arrondis 67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FF0000"/>
                  </a:solidFill>
                </a:rPr>
                <a:t>Calamar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0" name="ZoneTexte 69"/>
          <p:cNvSpPr txBox="1"/>
          <p:nvPr/>
        </p:nvSpPr>
        <p:spPr>
          <a:xfrm>
            <a:off x="3154459" y="5236504"/>
            <a:ext cx="17326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Corps mou </a:t>
            </a:r>
          </a:p>
          <a:p>
            <a:endParaRPr lang="fr-FR" sz="1100" dirty="0" smtClean="0"/>
          </a:p>
          <a:p>
            <a:r>
              <a:rPr lang="fr-FR" sz="1100" dirty="0" smtClean="0"/>
              <a:t>Nage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  <a:endParaRPr lang="fr-FR" sz="1100" dirty="0"/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4539" y="5080630"/>
            <a:ext cx="378706" cy="267147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6" y="5854446"/>
            <a:ext cx="379664" cy="379664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159" y="5428032"/>
            <a:ext cx="392086" cy="3315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3892" y="3888627"/>
            <a:ext cx="1766884" cy="1101192"/>
          </a:xfrm>
          <a:prstGeom prst="rect">
            <a:avLst/>
          </a:prstGeom>
        </p:spPr>
      </p:pic>
      <p:sp>
        <p:nvSpPr>
          <p:cNvPr id="76" name="Rectangle à coins arrondis 75"/>
          <p:cNvSpPr/>
          <p:nvPr/>
        </p:nvSpPr>
        <p:spPr>
          <a:xfrm>
            <a:off x="5086077" y="120032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8198" y="1755706"/>
            <a:ext cx="261206" cy="261206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633" y="2424622"/>
            <a:ext cx="379664" cy="379664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366" y="2044312"/>
            <a:ext cx="392086" cy="331593"/>
          </a:xfrm>
          <a:prstGeom prst="rect">
            <a:avLst/>
          </a:prstGeom>
        </p:spPr>
      </p:pic>
      <p:sp>
        <p:nvSpPr>
          <p:cNvPr id="80" name="ZoneTexte 79"/>
          <p:cNvSpPr txBox="1"/>
          <p:nvPr/>
        </p:nvSpPr>
        <p:spPr>
          <a:xfrm>
            <a:off x="5652251" y="1835529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de végétaux et animaux</a:t>
            </a:r>
          </a:p>
          <a:p>
            <a:endParaRPr lang="fr-FR" sz="1100" dirty="0"/>
          </a:p>
          <a:p>
            <a:r>
              <a:rPr lang="fr-FR" sz="1100" dirty="0" smtClean="0"/>
              <a:t>Est allaité</a:t>
            </a:r>
            <a:endParaRPr lang="fr-FR" sz="1100" dirty="0"/>
          </a:p>
        </p:txBody>
      </p:sp>
      <p:sp>
        <p:nvSpPr>
          <p:cNvPr id="81" name="ZoneTexte 80"/>
          <p:cNvSpPr txBox="1"/>
          <p:nvPr/>
        </p:nvSpPr>
        <p:spPr>
          <a:xfrm>
            <a:off x="5577735" y="181085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/>
                </a:solidFill>
              </a:rPr>
              <a:t>Chimpanzé</a:t>
            </a:r>
            <a:endParaRPr lang="fr-FR" sz="1600" b="1" dirty="0">
              <a:solidFill>
                <a:schemeClr val="accent6"/>
              </a:solidFill>
            </a:endParaRPr>
          </a:p>
        </p:txBody>
      </p:sp>
      <p:sp>
        <p:nvSpPr>
          <p:cNvPr id="82" name="Rectangle à coins arrondis 81"/>
          <p:cNvSpPr/>
          <p:nvPr/>
        </p:nvSpPr>
        <p:spPr>
          <a:xfrm>
            <a:off x="2620561" y="109587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3057581" y="176222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/>
                </a:solidFill>
              </a:rPr>
              <a:t>Cheval</a:t>
            </a:r>
            <a:endParaRPr lang="fr-FR" sz="1600" b="1" dirty="0">
              <a:solidFill>
                <a:schemeClr val="accent6"/>
              </a:solidFill>
            </a:endParaRPr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478" y="1669739"/>
            <a:ext cx="261206" cy="261206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806" y="2626260"/>
            <a:ext cx="379664" cy="379664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646" y="2232668"/>
            <a:ext cx="392086" cy="331593"/>
          </a:xfrm>
          <a:prstGeom prst="rect">
            <a:avLst/>
          </a:prstGeom>
        </p:spPr>
      </p:pic>
      <p:sp>
        <p:nvSpPr>
          <p:cNvPr id="87" name="ZoneTexte 86"/>
          <p:cNvSpPr txBox="1"/>
          <p:nvPr/>
        </p:nvSpPr>
        <p:spPr>
          <a:xfrm>
            <a:off x="3165614" y="1686580"/>
            <a:ext cx="173265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Poils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 smtClean="0"/>
          </a:p>
          <a:p>
            <a:r>
              <a:rPr lang="fr-FR" sz="1100" dirty="0" smtClean="0"/>
              <a:t>Est allaité</a:t>
            </a:r>
            <a:endParaRPr lang="fr-FR" sz="1100" dirty="0"/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467" y="1940630"/>
            <a:ext cx="378706" cy="267147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901" y="2954089"/>
            <a:ext cx="257850" cy="257850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713" y="3018167"/>
            <a:ext cx="257850" cy="257850"/>
          </a:xfrm>
          <a:prstGeom prst="rect">
            <a:avLst/>
          </a:prstGeom>
        </p:spPr>
      </p:pic>
      <p:pic>
        <p:nvPicPr>
          <p:cNvPr id="102" name="Image 10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8681" y="576588"/>
            <a:ext cx="1973531" cy="1012733"/>
          </a:xfrm>
          <a:prstGeom prst="rect">
            <a:avLst/>
          </a:prstGeom>
        </p:spPr>
      </p:pic>
      <p:sp>
        <p:nvSpPr>
          <p:cNvPr id="109" name="Rectangle à coins arrondis 108"/>
          <p:cNvSpPr/>
          <p:nvPr/>
        </p:nvSpPr>
        <p:spPr>
          <a:xfrm>
            <a:off x="160374" y="117635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ZoneTexte 112"/>
          <p:cNvSpPr txBox="1"/>
          <p:nvPr/>
        </p:nvSpPr>
        <p:spPr>
          <a:xfrm>
            <a:off x="597394" y="184270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/>
                </a:solidFill>
              </a:rPr>
              <a:t>Chat</a:t>
            </a:r>
            <a:endParaRPr lang="fr-FR" sz="1600" b="1" dirty="0">
              <a:solidFill>
                <a:schemeClr val="accent6"/>
              </a:solidFill>
            </a:endParaRPr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016" y="569426"/>
            <a:ext cx="1925754" cy="1090985"/>
          </a:xfrm>
          <a:prstGeom prst="rect">
            <a:avLst/>
          </a:prstGeom>
        </p:spPr>
      </p:pic>
      <p:pic>
        <p:nvPicPr>
          <p:cNvPr id="121" name="Image 1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91" y="1677787"/>
            <a:ext cx="261206" cy="261206"/>
          </a:xfrm>
          <a:prstGeom prst="rect">
            <a:avLst/>
          </a:prstGeom>
        </p:spPr>
      </p:pic>
      <p:pic>
        <p:nvPicPr>
          <p:cNvPr id="123" name="Image 122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19" y="2634308"/>
            <a:ext cx="379664" cy="379664"/>
          </a:xfrm>
          <a:prstGeom prst="rect">
            <a:avLst/>
          </a:prstGeom>
        </p:spPr>
      </p:pic>
      <p:pic>
        <p:nvPicPr>
          <p:cNvPr id="127" name="Image 1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59" y="2240716"/>
            <a:ext cx="392086" cy="331593"/>
          </a:xfrm>
          <a:prstGeom prst="rect">
            <a:avLst/>
          </a:prstGeom>
        </p:spPr>
      </p:pic>
      <p:sp>
        <p:nvSpPr>
          <p:cNvPr id="128" name="ZoneTexte 127"/>
          <p:cNvSpPr txBox="1"/>
          <p:nvPr/>
        </p:nvSpPr>
        <p:spPr>
          <a:xfrm>
            <a:off x="705427" y="1694628"/>
            <a:ext cx="173265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Poils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 smtClean="0"/>
          </a:p>
          <a:p>
            <a:r>
              <a:rPr lang="fr-FR" sz="1100" dirty="0" smtClean="0"/>
              <a:t>Est allaité</a:t>
            </a:r>
            <a:endParaRPr lang="fr-FR" sz="1100" dirty="0"/>
          </a:p>
        </p:txBody>
      </p:sp>
      <p:pic>
        <p:nvPicPr>
          <p:cNvPr id="129" name="Image 12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280" y="1948678"/>
            <a:ext cx="378706" cy="267147"/>
          </a:xfrm>
          <a:prstGeom prst="rect">
            <a:avLst/>
          </a:prstGeom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63" y="3026215"/>
            <a:ext cx="257850" cy="257850"/>
          </a:xfrm>
          <a:prstGeom prst="rect">
            <a:avLst/>
          </a:prstGeom>
        </p:spPr>
      </p:pic>
      <p:sp>
        <p:nvSpPr>
          <p:cNvPr id="131" name="Rectangle à coins arrondis 130"/>
          <p:cNvSpPr/>
          <p:nvPr/>
        </p:nvSpPr>
        <p:spPr>
          <a:xfrm>
            <a:off x="7554338" y="115742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ZoneTexte 131"/>
          <p:cNvSpPr txBox="1"/>
          <p:nvPr/>
        </p:nvSpPr>
        <p:spPr>
          <a:xfrm>
            <a:off x="8045996" y="176795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/>
                </a:solidFill>
              </a:rPr>
              <a:t>Taupe</a:t>
            </a:r>
            <a:endParaRPr lang="fr-FR" sz="1600" b="1" dirty="0">
              <a:solidFill>
                <a:schemeClr val="accent6"/>
              </a:solidFill>
            </a:endParaRPr>
          </a:p>
        </p:txBody>
      </p:sp>
      <p:pic>
        <p:nvPicPr>
          <p:cNvPr id="133" name="Image 1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4271" y="572527"/>
            <a:ext cx="1876126" cy="1055321"/>
          </a:xfrm>
          <a:prstGeom prst="rect">
            <a:avLst/>
          </a:prstGeom>
        </p:spPr>
      </p:pic>
      <p:pic>
        <p:nvPicPr>
          <p:cNvPr id="134" name="Image 1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5726" y="1725039"/>
            <a:ext cx="261206" cy="261206"/>
          </a:xfrm>
          <a:prstGeom prst="rect">
            <a:avLst/>
          </a:prstGeom>
        </p:spPr>
      </p:pic>
      <p:pic>
        <p:nvPicPr>
          <p:cNvPr id="136" name="Image 13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232" y="2391932"/>
            <a:ext cx="379664" cy="379664"/>
          </a:xfrm>
          <a:prstGeom prst="rect">
            <a:avLst/>
          </a:prstGeom>
        </p:spPr>
      </p:pic>
      <p:pic>
        <p:nvPicPr>
          <p:cNvPr id="138" name="Image 1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198" y="2050592"/>
            <a:ext cx="392086" cy="331593"/>
          </a:xfrm>
          <a:prstGeom prst="rect">
            <a:avLst/>
          </a:prstGeom>
        </p:spPr>
      </p:pic>
      <p:sp>
        <p:nvSpPr>
          <p:cNvPr id="142" name="ZoneTexte 141"/>
          <p:cNvSpPr txBox="1"/>
          <p:nvPr/>
        </p:nvSpPr>
        <p:spPr>
          <a:xfrm>
            <a:off x="8155862" y="1741880"/>
            <a:ext cx="17326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 smtClean="0"/>
          </a:p>
          <a:p>
            <a:r>
              <a:rPr lang="fr-FR" sz="1100" dirty="0" smtClean="0"/>
              <a:t>Est allaité</a:t>
            </a:r>
            <a:endParaRPr lang="fr-FR" sz="1100" dirty="0"/>
          </a:p>
        </p:txBody>
      </p:sp>
      <p:pic>
        <p:nvPicPr>
          <p:cNvPr id="149" name="Image 148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50" y="2787692"/>
            <a:ext cx="257850" cy="257850"/>
          </a:xfrm>
          <a:prstGeom prst="rect">
            <a:avLst/>
          </a:prstGeom>
        </p:spPr>
      </p:pic>
      <p:pic>
        <p:nvPicPr>
          <p:cNvPr id="150" name="Image 14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2901" y="559950"/>
            <a:ext cx="1918842" cy="105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51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e 163"/>
          <p:cNvGrpSpPr/>
          <p:nvPr/>
        </p:nvGrpSpPr>
        <p:grpSpPr>
          <a:xfrm>
            <a:off x="159558" y="130505"/>
            <a:ext cx="2374370" cy="3241710"/>
            <a:chOff x="170725" y="125275"/>
            <a:chExt cx="2374370" cy="3241710"/>
          </a:xfrm>
        </p:grpSpPr>
        <p:sp>
          <p:nvSpPr>
            <p:cNvPr id="165" name="Rectangle à coins arrondis 164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ZoneTexte 165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accent1"/>
                  </a:solidFill>
                </a:rPr>
                <a:t>Truite</a:t>
              </a:r>
              <a:endParaRPr lang="fr-FR" sz="16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96" name="Image 19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86" y="577339"/>
            <a:ext cx="2080059" cy="1034584"/>
          </a:xfrm>
          <a:prstGeom prst="rect">
            <a:avLst/>
          </a:prstGeom>
        </p:spPr>
      </p:pic>
      <p:pic>
        <p:nvPicPr>
          <p:cNvPr id="197" name="Image 19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11" y="1679912"/>
            <a:ext cx="261206" cy="261206"/>
          </a:xfrm>
          <a:prstGeom prst="rect">
            <a:avLst/>
          </a:prstGeom>
        </p:spPr>
      </p:pic>
      <p:pic>
        <p:nvPicPr>
          <p:cNvPr id="198" name="Image 19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39" y="2636433"/>
            <a:ext cx="379664" cy="379664"/>
          </a:xfrm>
          <a:prstGeom prst="rect">
            <a:avLst/>
          </a:prstGeom>
        </p:spPr>
      </p:pic>
      <p:pic>
        <p:nvPicPr>
          <p:cNvPr id="199" name="Image 1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79" y="2242841"/>
            <a:ext cx="392086" cy="331593"/>
          </a:xfrm>
          <a:prstGeom prst="rect">
            <a:avLst/>
          </a:prstGeom>
        </p:spPr>
      </p:pic>
      <p:sp>
        <p:nvSpPr>
          <p:cNvPr id="201" name="ZoneTexte 200"/>
          <p:cNvSpPr txBox="1"/>
          <p:nvPr/>
        </p:nvSpPr>
        <p:spPr>
          <a:xfrm>
            <a:off x="692347" y="1696753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Écailles libres</a:t>
            </a:r>
          </a:p>
          <a:p>
            <a:endParaRPr lang="fr-FR" sz="1100" dirty="0" smtClean="0"/>
          </a:p>
          <a:p>
            <a:r>
              <a:rPr lang="fr-FR" sz="1100" dirty="0" smtClean="0"/>
              <a:t>Nageoires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 smtClean="0"/>
          </a:p>
        </p:txBody>
      </p:sp>
      <p:pic>
        <p:nvPicPr>
          <p:cNvPr id="202" name="Image 201"/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200" y="1950803"/>
            <a:ext cx="378706" cy="267147"/>
          </a:xfrm>
          <a:prstGeom prst="rect">
            <a:avLst/>
          </a:prstGeom>
        </p:spPr>
      </p:pic>
      <p:grpSp>
        <p:nvGrpSpPr>
          <p:cNvPr id="235" name="Groupe 234"/>
          <p:cNvGrpSpPr/>
          <p:nvPr/>
        </p:nvGrpSpPr>
        <p:grpSpPr>
          <a:xfrm>
            <a:off x="2642858" y="143761"/>
            <a:ext cx="2374370" cy="3241710"/>
            <a:chOff x="170725" y="125275"/>
            <a:chExt cx="2374370" cy="3241710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accent1"/>
                  </a:solidFill>
                </a:rPr>
                <a:t>Requin</a:t>
              </a:r>
              <a:endParaRPr lang="fr-FR" sz="16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39" name="Image 2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511" y="1693168"/>
            <a:ext cx="261206" cy="261206"/>
          </a:xfrm>
          <a:prstGeom prst="rect">
            <a:avLst/>
          </a:prstGeom>
        </p:spPr>
      </p:pic>
      <p:pic>
        <p:nvPicPr>
          <p:cNvPr id="240" name="Image 239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39" y="2649689"/>
            <a:ext cx="379664" cy="379664"/>
          </a:xfrm>
          <a:prstGeom prst="rect">
            <a:avLst/>
          </a:prstGeom>
        </p:spPr>
      </p:pic>
      <p:pic>
        <p:nvPicPr>
          <p:cNvPr id="241" name="Image 2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679" y="2256097"/>
            <a:ext cx="392086" cy="331593"/>
          </a:xfrm>
          <a:prstGeom prst="rect">
            <a:avLst/>
          </a:prstGeom>
        </p:spPr>
      </p:pic>
      <p:sp>
        <p:nvSpPr>
          <p:cNvPr id="242" name="ZoneTexte 241"/>
          <p:cNvSpPr txBox="1"/>
          <p:nvPr/>
        </p:nvSpPr>
        <p:spPr>
          <a:xfrm>
            <a:off x="3175647" y="1710009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Écailles libres</a:t>
            </a:r>
          </a:p>
          <a:p>
            <a:endParaRPr lang="fr-FR" sz="1100" dirty="0" smtClean="0"/>
          </a:p>
          <a:p>
            <a:r>
              <a:rPr lang="fr-FR" sz="1100" dirty="0" smtClean="0"/>
              <a:t>Nageoires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 smtClean="0"/>
          </a:p>
        </p:txBody>
      </p:sp>
      <p:pic>
        <p:nvPicPr>
          <p:cNvPr id="243" name="Image 242"/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7500" y="1964059"/>
            <a:ext cx="378706" cy="267147"/>
          </a:xfrm>
          <a:prstGeom prst="rect">
            <a:avLst/>
          </a:prstGeom>
        </p:spPr>
      </p:pic>
      <p:pic>
        <p:nvPicPr>
          <p:cNvPr id="234" name="Image 2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510" y="616850"/>
            <a:ext cx="1952703" cy="928726"/>
          </a:xfrm>
          <a:prstGeom prst="rect">
            <a:avLst/>
          </a:prstGeom>
        </p:spPr>
      </p:pic>
      <p:grpSp>
        <p:nvGrpSpPr>
          <p:cNvPr id="244" name="Groupe 243"/>
          <p:cNvGrpSpPr/>
          <p:nvPr/>
        </p:nvGrpSpPr>
        <p:grpSpPr>
          <a:xfrm>
            <a:off x="159558" y="3464399"/>
            <a:ext cx="2374370" cy="3241710"/>
            <a:chOff x="170725" y="125275"/>
            <a:chExt cx="2374370" cy="3241710"/>
          </a:xfrm>
        </p:grpSpPr>
        <p:sp>
          <p:nvSpPr>
            <p:cNvPr id="245" name="Rectangle à coins arrondis 244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6" name="ZoneTexte 245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7030A0"/>
                  </a:solidFill>
                </a:rPr>
                <a:t>Dendrobate</a:t>
              </a:r>
              <a:endParaRPr lang="fr-FR" sz="16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48" name="Image 2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11" y="5013806"/>
            <a:ext cx="261206" cy="261206"/>
          </a:xfrm>
          <a:prstGeom prst="rect">
            <a:avLst/>
          </a:prstGeom>
        </p:spPr>
      </p:pic>
      <p:pic>
        <p:nvPicPr>
          <p:cNvPr id="249" name="Image 248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39" y="5970327"/>
            <a:ext cx="379664" cy="379664"/>
          </a:xfrm>
          <a:prstGeom prst="rect">
            <a:avLst/>
          </a:prstGeom>
        </p:spPr>
      </p:pic>
      <p:pic>
        <p:nvPicPr>
          <p:cNvPr id="250" name="Image 2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79" y="5576735"/>
            <a:ext cx="392086" cy="331593"/>
          </a:xfrm>
          <a:prstGeom prst="rect">
            <a:avLst/>
          </a:prstGeom>
        </p:spPr>
      </p:pic>
      <p:sp>
        <p:nvSpPr>
          <p:cNvPr id="251" name="ZoneTexte 250"/>
          <p:cNvSpPr txBox="1"/>
          <p:nvPr/>
        </p:nvSpPr>
        <p:spPr>
          <a:xfrm>
            <a:off x="692347" y="5030647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Peau nue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 smtClean="0"/>
          </a:p>
        </p:txBody>
      </p:sp>
      <p:pic>
        <p:nvPicPr>
          <p:cNvPr id="252" name="Image 251"/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200" y="5284697"/>
            <a:ext cx="378706" cy="26714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04" y="3872918"/>
            <a:ext cx="1558840" cy="995405"/>
          </a:xfrm>
          <a:prstGeom prst="rect">
            <a:avLst/>
          </a:prstGeom>
        </p:spPr>
      </p:pic>
      <p:grpSp>
        <p:nvGrpSpPr>
          <p:cNvPr id="253" name="Groupe 252"/>
          <p:cNvGrpSpPr/>
          <p:nvPr/>
        </p:nvGrpSpPr>
        <p:grpSpPr>
          <a:xfrm>
            <a:off x="5101123" y="143761"/>
            <a:ext cx="2374370" cy="3241710"/>
            <a:chOff x="170725" y="125275"/>
            <a:chExt cx="2374370" cy="3241710"/>
          </a:xfrm>
        </p:grpSpPr>
        <p:sp>
          <p:nvSpPr>
            <p:cNvPr id="254" name="Rectangle à coins arrondis 253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5" name="ZoneTexte 254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accent1"/>
                  </a:solidFill>
                </a:rPr>
                <a:t>Gardon</a:t>
              </a:r>
              <a:endParaRPr lang="fr-FR" sz="16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56" name="Image 2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3776" y="1693168"/>
            <a:ext cx="261206" cy="261206"/>
          </a:xfrm>
          <a:prstGeom prst="rect">
            <a:avLst/>
          </a:prstGeom>
        </p:spPr>
      </p:pic>
      <p:pic>
        <p:nvPicPr>
          <p:cNvPr id="257" name="Image 256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104" y="2649689"/>
            <a:ext cx="379664" cy="379664"/>
          </a:xfrm>
          <a:prstGeom prst="rect">
            <a:avLst/>
          </a:prstGeom>
        </p:spPr>
      </p:pic>
      <p:pic>
        <p:nvPicPr>
          <p:cNvPr id="258" name="Image 2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944" y="2256097"/>
            <a:ext cx="392086" cy="331593"/>
          </a:xfrm>
          <a:prstGeom prst="rect">
            <a:avLst/>
          </a:prstGeom>
        </p:spPr>
      </p:pic>
      <p:sp>
        <p:nvSpPr>
          <p:cNvPr id="259" name="ZoneTexte 258"/>
          <p:cNvSpPr txBox="1"/>
          <p:nvPr/>
        </p:nvSpPr>
        <p:spPr>
          <a:xfrm>
            <a:off x="5633912" y="1710009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Écailles libres</a:t>
            </a:r>
          </a:p>
          <a:p>
            <a:endParaRPr lang="fr-FR" sz="1100" dirty="0" smtClean="0"/>
          </a:p>
          <a:p>
            <a:r>
              <a:rPr lang="fr-FR" sz="1100" dirty="0" smtClean="0"/>
              <a:t>Nageoires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 smtClean="0"/>
          </a:p>
        </p:txBody>
      </p:sp>
      <p:pic>
        <p:nvPicPr>
          <p:cNvPr id="260" name="Image 259"/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5765" y="1964059"/>
            <a:ext cx="378706" cy="267147"/>
          </a:xfrm>
          <a:prstGeom prst="rect">
            <a:avLst/>
          </a:prstGeom>
        </p:spPr>
      </p:pic>
      <p:grpSp>
        <p:nvGrpSpPr>
          <p:cNvPr id="262" name="Groupe 261"/>
          <p:cNvGrpSpPr/>
          <p:nvPr/>
        </p:nvGrpSpPr>
        <p:grpSpPr>
          <a:xfrm>
            <a:off x="7572922" y="143761"/>
            <a:ext cx="2374370" cy="3241710"/>
            <a:chOff x="170725" y="125275"/>
            <a:chExt cx="2374370" cy="3241710"/>
          </a:xfrm>
        </p:grpSpPr>
        <p:sp>
          <p:nvSpPr>
            <p:cNvPr id="263" name="Rectangle à coins arrondis 262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4" name="ZoneTexte 263"/>
            <p:cNvSpPr txBox="1"/>
            <p:nvPr/>
          </p:nvSpPr>
          <p:spPr>
            <a:xfrm>
              <a:off x="285368" y="185555"/>
              <a:ext cx="19920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accent1"/>
                  </a:solidFill>
                </a:rPr>
                <a:t>Poisson perroquet</a:t>
              </a:r>
              <a:endParaRPr lang="fr-FR" sz="16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65" name="Image 2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575" y="1693168"/>
            <a:ext cx="261206" cy="261206"/>
          </a:xfrm>
          <a:prstGeom prst="rect">
            <a:avLst/>
          </a:prstGeom>
        </p:spPr>
      </p:pic>
      <p:pic>
        <p:nvPicPr>
          <p:cNvPr id="266" name="Image 26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903" y="2649689"/>
            <a:ext cx="379664" cy="379664"/>
          </a:xfrm>
          <a:prstGeom prst="rect">
            <a:avLst/>
          </a:prstGeom>
        </p:spPr>
      </p:pic>
      <p:pic>
        <p:nvPicPr>
          <p:cNvPr id="267" name="Image 2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743" y="2256097"/>
            <a:ext cx="392086" cy="331593"/>
          </a:xfrm>
          <a:prstGeom prst="rect">
            <a:avLst/>
          </a:prstGeom>
        </p:spPr>
      </p:pic>
      <p:sp>
        <p:nvSpPr>
          <p:cNvPr id="268" name="ZoneTexte 267"/>
          <p:cNvSpPr txBox="1"/>
          <p:nvPr/>
        </p:nvSpPr>
        <p:spPr>
          <a:xfrm>
            <a:off x="8105711" y="1710009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Écailles libres</a:t>
            </a:r>
          </a:p>
          <a:p>
            <a:endParaRPr lang="fr-FR" sz="1100" dirty="0" smtClean="0"/>
          </a:p>
          <a:p>
            <a:r>
              <a:rPr lang="fr-FR" sz="1100" dirty="0" smtClean="0"/>
              <a:t>Nageoires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de végétaux</a:t>
            </a:r>
          </a:p>
          <a:p>
            <a:endParaRPr lang="fr-FR" sz="1100" dirty="0" smtClean="0"/>
          </a:p>
        </p:txBody>
      </p:sp>
      <p:pic>
        <p:nvPicPr>
          <p:cNvPr id="269" name="Image 268"/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564" y="1964059"/>
            <a:ext cx="378706" cy="267147"/>
          </a:xfrm>
          <a:prstGeom prst="rect">
            <a:avLst/>
          </a:prstGeom>
        </p:spPr>
      </p:pic>
      <p:grpSp>
        <p:nvGrpSpPr>
          <p:cNvPr id="271" name="Groupe 270"/>
          <p:cNvGrpSpPr/>
          <p:nvPr/>
        </p:nvGrpSpPr>
        <p:grpSpPr>
          <a:xfrm>
            <a:off x="2639854" y="3477462"/>
            <a:ext cx="2374370" cy="3241710"/>
            <a:chOff x="170725" y="125275"/>
            <a:chExt cx="2374370" cy="3241710"/>
          </a:xfrm>
        </p:grpSpPr>
        <p:sp>
          <p:nvSpPr>
            <p:cNvPr id="272" name="Rectangle à coins arrondis 271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3" name="ZoneTexte 272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7030A0"/>
                  </a:solidFill>
                </a:rPr>
                <a:t>Crapaud</a:t>
              </a:r>
              <a:endParaRPr lang="fr-FR" sz="16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74" name="Image 27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2507" y="5026869"/>
            <a:ext cx="261206" cy="261206"/>
          </a:xfrm>
          <a:prstGeom prst="rect">
            <a:avLst/>
          </a:prstGeom>
        </p:spPr>
      </p:pic>
      <p:pic>
        <p:nvPicPr>
          <p:cNvPr id="275" name="Image 274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835" y="5983390"/>
            <a:ext cx="379664" cy="379664"/>
          </a:xfrm>
          <a:prstGeom prst="rect">
            <a:avLst/>
          </a:prstGeom>
        </p:spPr>
      </p:pic>
      <p:pic>
        <p:nvPicPr>
          <p:cNvPr id="276" name="Image 2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675" y="5589798"/>
            <a:ext cx="392086" cy="331593"/>
          </a:xfrm>
          <a:prstGeom prst="rect">
            <a:avLst/>
          </a:prstGeom>
        </p:spPr>
      </p:pic>
      <p:sp>
        <p:nvSpPr>
          <p:cNvPr id="277" name="ZoneTexte 276"/>
          <p:cNvSpPr txBox="1"/>
          <p:nvPr/>
        </p:nvSpPr>
        <p:spPr>
          <a:xfrm>
            <a:off x="3172643" y="5043710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Peau nue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 smtClean="0"/>
          </a:p>
        </p:txBody>
      </p:sp>
      <p:pic>
        <p:nvPicPr>
          <p:cNvPr id="278" name="Image 277"/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4496" y="5297760"/>
            <a:ext cx="378706" cy="267147"/>
          </a:xfrm>
          <a:prstGeom prst="rect">
            <a:avLst/>
          </a:prstGeom>
        </p:spPr>
      </p:pic>
      <p:grpSp>
        <p:nvGrpSpPr>
          <p:cNvPr id="280" name="Groupe 279"/>
          <p:cNvGrpSpPr/>
          <p:nvPr/>
        </p:nvGrpSpPr>
        <p:grpSpPr>
          <a:xfrm>
            <a:off x="5102171" y="3480817"/>
            <a:ext cx="2374370" cy="3241710"/>
            <a:chOff x="170725" y="125275"/>
            <a:chExt cx="2374370" cy="3241710"/>
          </a:xfrm>
        </p:grpSpPr>
        <p:sp>
          <p:nvSpPr>
            <p:cNvPr id="281" name="Rectangle à coins arrondis 280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2" name="ZoneTexte 281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7030A0"/>
                  </a:solidFill>
                </a:rPr>
                <a:t>Rainette</a:t>
              </a:r>
              <a:endParaRPr lang="fr-FR" sz="16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83" name="Image 2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4824" y="5030224"/>
            <a:ext cx="261206" cy="261206"/>
          </a:xfrm>
          <a:prstGeom prst="rect">
            <a:avLst/>
          </a:prstGeom>
        </p:spPr>
      </p:pic>
      <p:pic>
        <p:nvPicPr>
          <p:cNvPr id="284" name="Image 283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152" y="5986745"/>
            <a:ext cx="379664" cy="379664"/>
          </a:xfrm>
          <a:prstGeom prst="rect">
            <a:avLst/>
          </a:prstGeom>
        </p:spPr>
      </p:pic>
      <p:pic>
        <p:nvPicPr>
          <p:cNvPr id="285" name="Image 2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992" y="5593153"/>
            <a:ext cx="392086" cy="331593"/>
          </a:xfrm>
          <a:prstGeom prst="rect">
            <a:avLst/>
          </a:prstGeom>
        </p:spPr>
      </p:pic>
      <p:sp>
        <p:nvSpPr>
          <p:cNvPr id="286" name="ZoneTexte 285"/>
          <p:cNvSpPr txBox="1"/>
          <p:nvPr/>
        </p:nvSpPr>
        <p:spPr>
          <a:xfrm>
            <a:off x="5634960" y="5047065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Peau nue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 smtClean="0"/>
          </a:p>
        </p:txBody>
      </p:sp>
      <p:pic>
        <p:nvPicPr>
          <p:cNvPr id="287" name="Image 286"/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6813" y="5301115"/>
            <a:ext cx="378706" cy="267147"/>
          </a:xfrm>
          <a:prstGeom prst="rect">
            <a:avLst/>
          </a:prstGeom>
        </p:spPr>
      </p:pic>
      <p:grpSp>
        <p:nvGrpSpPr>
          <p:cNvPr id="289" name="Groupe 288"/>
          <p:cNvGrpSpPr/>
          <p:nvPr/>
        </p:nvGrpSpPr>
        <p:grpSpPr>
          <a:xfrm>
            <a:off x="7574925" y="3473106"/>
            <a:ext cx="2374370" cy="3241710"/>
            <a:chOff x="170725" y="125275"/>
            <a:chExt cx="2374370" cy="3241710"/>
          </a:xfrm>
        </p:grpSpPr>
        <p:sp>
          <p:nvSpPr>
            <p:cNvPr id="290" name="Rectangle à coins arrondis 289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1" name="ZoneTexte 290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7030A0"/>
                  </a:solidFill>
                </a:rPr>
                <a:t>Salamandre</a:t>
              </a:r>
              <a:endParaRPr lang="fr-FR" sz="16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92" name="Image 29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7578" y="5022513"/>
            <a:ext cx="261206" cy="261206"/>
          </a:xfrm>
          <a:prstGeom prst="rect">
            <a:avLst/>
          </a:prstGeom>
        </p:spPr>
      </p:pic>
      <p:pic>
        <p:nvPicPr>
          <p:cNvPr id="293" name="Image 292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906" y="5979034"/>
            <a:ext cx="379664" cy="379664"/>
          </a:xfrm>
          <a:prstGeom prst="rect">
            <a:avLst/>
          </a:prstGeom>
        </p:spPr>
      </p:pic>
      <p:pic>
        <p:nvPicPr>
          <p:cNvPr id="294" name="Image 29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746" y="5585442"/>
            <a:ext cx="392086" cy="331593"/>
          </a:xfrm>
          <a:prstGeom prst="rect">
            <a:avLst/>
          </a:prstGeom>
        </p:spPr>
      </p:pic>
      <p:sp>
        <p:nvSpPr>
          <p:cNvPr id="295" name="ZoneTexte 294"/>
          <p:cNvSpPr txBox="1"/>
          <p:nvPr/>
        </p:nvSpPr>
        <p:spPr>
          <a:xfrm>
            <a:off x="8107714" y="5039354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Peau nue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 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 smtClean="0"/>
          </a:p>
        </p:txBody>
      </p:sp>
      <p:pic>
        <p:nvPicPr>
          <p:cNvPr id="296" name="Image 295"/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9567" y="5293404"/>
            <a:ext cx="378706" cy="26714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6209" y="3838290"/>
            <a:ext cx="1647878" cy="109658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73" t="13477"/>
          <a:stretch/>
        </p:blipFill>
        <p:spPr>
          <a:xfrm>
            <a:off x="5330579" y="3853799"/>
            <a:ext cx="1888884" cy="108514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6178" y="3876690"/>
            <a:ext cx="1613705" cy="108365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3" t="16284" b="13288"/>
          <a:stretch/>
        </p:blipFill>
        <p:spPr>
          <a:xfrm>
            <a:off x="5329066" y="652261"/>
            <a:ext cx="1985484" cy="9789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1544" y="689010"/>
            <a:ext cx="1817607" cy="91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75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à coins arrondis 168"/>
          <p:cNvSpPr/>
          <p:nvPr/>
        </p:nvSpPr>
        <p:spPr>
          <a:xfrm>
            <a:off x="7547080" y="148969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ZoneTexte 188"/>
          <p:cNvSpPr txBox="1"/>
          <p:nvPr/>
        </p:nvSpPr>
        <p:spPr>
          <a:xfrm>
            <a:off x="8038738" y="262046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4"/>
                </a:solidFill>
              </a:rPr>
              <a:t>Aigle</a:t>
            </a:r>
            <a:endParaRPr lang="fr-FR" sz="1600" b="1" dirty="0">
              <a:solidFill>
                <a:schemeClr val="accent4"/>
              </a:solidFill>
            </a:endParaRPr>
          </a:p>
        </p:txBody>
      </p:sp>
      <p:pic>
        <p:nvPicPr>
          <p:cNvPr id="223" name="Image 2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8664" y="1812973"/>
            <a:ext cx="261206" cy="261206"/>
          </a:xfrm>
          <a:prstGeom prst="rect">
            <a:avLst/>
          </a:prstGeom>
        </p:spPr>
      </p:pic>
      <p:pic>
        <p:nvPicPr>
          <p:cNvPr id="224" name="Image 223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992" y="2769494"/>
            <a:ext cx="379664" cy="379664"/>
          </a:xfrm>
          <a:prstGeom prst="rect">
            <a:avLst/>
          </a:prstGeom>
        </p:spPr>
      </p:pic>
      <p:pic>
        <p:nvPicPr>
          <p:cNvPr id="225" name="Image 2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832" y="2375902"/>
            <a:ext cx="392086" cy="331593"/>
          </a:xfrm>
          <a:prstGeom prst="rect">
            <a:avLst/>
          </a:prstGeom>
        </p:spPr>
      </p:pic>
      <p:sp>
        <p:nvSpPr>
          <p:cNvPr id="226" name="ZoneTexte 225"/>
          <p:cNvSpPr txBox="1"/>
          <p:nvPr/>
        </p:nvSpPr>
        <p:spPr>
          <a:xfrm>
            <a:off x="8188800" y="1829814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Plumes, écailles soudées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 smtClean="0"/>
          </a:p>
        </p:txBody>
      </p:sp>
      <p:pic>
        <p:nvPicPr>
          <p:cNvPr id="227" name="Image 226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0653" y="2083864"/>
            <a:ext cx="378706" cy="267147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9918" y="625491"/>
            <a:ext cx="1175657" cy="1097280"/>
          </a:xfrm>
          <a:prstGeom prst="rect">
            <a:avLst/>
          </a:prstGeom>
        </p:spPr>
      </p:pic>
      <p:sp>
        <p:nvSpPr>
          <p:cNvPr id="84" name="Rectangle à coins arrondis 83"/>
          <p:cNvSpPr/>
          <p:nvPr/>
        </p:nvSpPr>
        <p:spPr>
          <a:xfrm>
            <a:off x="5075423" y="128979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ZoneTexte 84"/>
          <p:cNvSpPr txBox="1"/>
          <p:nvPr/>
        </p:nvSpPr>
        <p:spPr>
          <a:xfrm>
            <a:off x="5567081" y="242056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4"/>
                </a:solidFill>
              </a:rPr>
              <a:t>Autruche</a:t>
            </a:r>
            <a:endParaRPr lang="fr-FR" sz="1600" b="1" dirty="0">
              <a:solidFill>
                <a:schemeClr val="accent4"/>
              </a:solidFill>
            </a:endParaRPr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916" y="567514"/>
            <a:ext cx="1280801" cy="1185926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7007" y="1792983"/>
            <a:ext cx="261206" cy="261206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335" y="2749504"/>
            <a:ext cx="379664" cy="379664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175" y="2355912"/>
            <a:ext cx="392086" cy="331593"/>
          </a:xfrm>
          <a:prstGeom prst="rect">
            <a:avLst/>
          </a:prstGeom>
        </p:spPr>
      </p:pic>
      <p:sp>
        <p:nvSpPr>
          <p:cNvPr id="90" name="ZoneTexte 89"/>
          <p:cNvSpPr txBox="1"/>
          <p:nvPr/>
        </p:nvSpPr>
        <p:spPr>
          <a:xfrm>
            <a:off x="5717143" y="1809824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Plumes, écailles soudées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 smtClean="0"/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996" y="2063874"/>
            <a:ext cx="378706" cy="267147"/>
          </a:xfrm>
          <a:prstGeom prst="rect">
            <a:avLst/>
          </a:prstGeom>
        </p:spPr>
      </p:pic>
      <p:sp>
        <p:nvSpPr>
          <p:cNvPr id="97" name="Rectangle à coins arrondis 96"/>
          <p:cNvSpPr/>
          <p:nvPr/>
        </p:nvSpPr>
        <p:spPr>
          <a:xfrm>
            <a:off x="2603766" y="112691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ZoneTexte 97"/>
          <p:cNvSpPr txBox="1"/>
          <p:nvPr/>
        </p:nvSpPr>
        <p:spPr>
          <a:xfrm>
            <a:off x="3095424" y="225768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2"/>
                </a:solidFill>
              </a:rPr>
              <a:t>Tortue</a:t>
            </a:r>
            <a:endParaRPr lang="fr-FR" sz="1600" b="1" dirty="0">
              <a:solidFill>
                <a:schemeClr val="accent2"/>
              </a:solidFill>
            </a:endParaRPr>
          </a:p>
        </p:txBody>
      </p:sp>
      <p:pic>
        <p:nvPicPr>
          <p:cNvPr id="100" name="Image 9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5350" y="1776695"/>
            <a:ext cx="261206" cy="261206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78" y="2733216"/>
            <a:ext cx="379664" cy="379664"/>
          </a:xfrm>
          <a:prstGeom prst="rect">
            <a:avLst/>
          </a:prstGeom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518" y="2339624"/>
            <a:ext cx="392086" cy="331593"/>
          </a:xfrm>
          <a:prstGeom prst="rect">
            <a:avLst/>
          </a:prstGeom>
        </p:spPr>
      </p:pic>
      <p:sp>
        <p:nvSpPr>
          <p:cNvPr id="103" name="ZoneTexte 102"/>
          <p:cNvSpPr txBox="1"/>
          <p:nvPr/>
        </p:nvSpPr>
        <p:spPr>
          <a:xfrm>
            <a:off x="3245486" y="1793536"/>
            <a:ext cx="173265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écailles soudées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 et de végétaux</a:t>
            </a:r>
          </a:p>
          <a:p>
            <a:endParaRPr lang="fr-FR" sz="1100" dirty="0" smtClean="0"/>
          </a:p>
        </p:txBody>
      </p:sp>
      <p:pic>
        <p:nvPicPr>
          <p:cNvPr id="104" name="Image 103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7339" y="2047586"/>
            <a:ext cx="378706" cy="267147"/>
          </a:xfrm>
          <a:prstGeom prst="rect">
            <a:avLst/>
          </a:prstGeom>
        </p:spPr>
      </p:pic>
      <p:pic>
        <p:nvPicPr>
          <p:cNvPr id="96" name="Image 9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890" y="545545"/>
            <a:ext cx="1553932" cy="1095932"/>
          </a:xfrm>
          <a:prstGeom prst="rect">
            <a:avLst/>
          </a:prstGeom>
        </p:spPr>
      </p:pic>
      <p:sp>
        <p:nvSpPr>
          <p:cNvPr id="105" name="Rectangle à coins arrondis 104"/>
          <p:cNvSpPr/>
          <p:nvPr/>
        </p:nvSpPr>
        <p:spPr>
          <a:xfrm>
            <a:off x="132109" y="110042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ZoneTexte 105"/>
          <p:cNvSpPr txBox="1"/>
          <p:nvPr/>
        </p:nvSpPr>
        <p:spPr>
          <a:xfrm>
            <a:off x="623767" y="223119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2"/>
                </a:solidFill>
              </a:rPr>
              <a:t>Lézard vert</a:t>
            </a:r>
            <a:endParaRPr lang="fr-FR" sz="1600" b="1" dirty="0">
              <a:solidFill>
                <a:schemeClr val="accent2"/>
              </a:solidFill>
            </a:endParaRPr>
          </a:p>
        </p:txBody>
      </p:sp>
      <p:pic>
        <p:nvPicPr>
          <p:cNvPr id="107" name="Image 10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693" y="1774046"/>
            <a:ext cx="261206" cy="261206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21" y="2730567"/>
            <a:ext cx="379664" cy="379664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61" y="2336975"/>
            <a:ext cx="392086" cy="331593"/>
          </a:xfrm>
          <a:prstGeom prst="rect">
            <a:avLst/>
          </a:prstGeom>
        </p:spPr>
      </p:pic>
      <p:sp>
        <p:nvSpPr>
          <p:cNvPr id="110" name="ZoneTexte 109"/>
          <p:cNvSpPr txBox="1"/>
          <p:nvPr/>
        </p:nvSpPr>
        <p:spPr>
          <a:xfrm>
            <a:off x="773829" y="1790887"/>
            <a:ext cx="173265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écailles soudées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 et de végétaux</a:t>
            </a:r>
          </a:p>
          <a:p>
            <a:endParaRPr lang="fr-FR" sz="1100" dirty="0" smtClean="0"/>
          </a:p>
        </p:txBody>
      </p:sp>
      <p:pic>
        <p:nvPicPr>
          <p:cNvPr id="111" name="Image 110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82" y="2044937"/>
            <a:ext cx="378706" cy="267147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00" y="588415"/>
            <a:ext cx="1321816" cy="1147510"/>
          </a:xfrm>
          <a:prstGeom prst="rect">
            <a:avLst/>
          </a:prstGeom>
        </p:spPr>
      </p:pic>
      <p:sp>
        <p:nvSpPr>
          <p:cNvPr id="113" name="Rectangle à coins arrondis 112"/>
          <p:cNvSpPr/>
          <p:nvPr/>
        </p:nvSpPr>
        <p:spPr>
          <a:xfrm>
            <a:off x="132109" y="3454929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ZoneTexte 113"/>
          <p:cNvSpPr txBox="1"/>
          <p:nvPr/>
        </p:nvSpPr>
        <p:spPr>
          <a:xfrm>
            <a:off x="623767" y="3568006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2"/>
                </a:solidFill>
              </a:rPr>
              <a:t>Couleuvre</a:t>
            </a:r>
            <a:endParaRPr lang="fr-FR" sz="1600" b="1" dirty="0">
              <a:solidFill>
                <a:schemeClr val="accent2"/>
              </a:solidFill>
            </a:endParaRPr>
          </a:p>
        </p:txBody>
      </p:sp>
      <p:pic>
        <p:nvPicPr>
          <p:cNvPr id="115" name="Image 1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693" y="5118933"/>
            <a:ext cx="261206" cy="261206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21" y="6075454"/>
            <a:ext cx="379664" cy="379664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61" y="5681862"/>
            <a:ext cx="392086" cy="331593"/>
          </a:xfrm>
          <a:prstGeom prst="rect">
            <a:avLst/>
          </a:prstGeom>
        </p:spPr>
      </p:pic>
      <p:sp>
        <p:nvSpPr>
          <p:cNvPr id="120" name="ZoneTexte 119"/>
          <p:cNvSpPr txBox="1"/>
          <p:nvPr/>
        </p:nvSpPr>
        <p:spPr>
          <a:xfrm>
            <a:off x="773829" y="5135774"/>
            <a:ext cx="173265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écailles soudées</a:t>
            </a:r>
          </a:p>
          <a:p>
            <a:endParaRPr lang="fr-FR" sz="1100" dirty="0" smtClean="0"/>
          </a:p>
          <a:p>
            <a:r>
              <a:rPr lang="fr-FR" sz="1100" dirty="0" smtClean="0"/>
              <a:t>Pas de pattes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 et de végétaux</a:t>
            </a:r>
          </a:p>
          <a:p>
            <a:endParaRPr lang="fr-FR" sz="1100" dirty="0" smtClean="0"/>
          </a:p>
        </p:txBody>
      </p:sp>
      <p:pic>
        <p:nvPicPr>
          <p:cNvPr id="121" name="Image 120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82" y="5389824"/>
            <a:ext cx="378706" cy="2671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06" y="3911902"/>
            <a:ext cx="1724298" cy="1175657"/>
          </a:xfrm>
          <a:prstGeom prst="rect">
            <a:avLst/>
          </a:prstGeom>
        </p:spPr>
      </p:pic>
      <p:sp>
        <p:nvSpPr>
          <p:cNvPr id="127" name="Rectangle à coins arrondis 126"/>
          <p:cNvSpPr/>
          <p:nvPr/>
        </p:nvSpPr>
        <p:spPr>
          <a:xfrm>
            <a:off x="2603766" y="3449565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ZoneTexte 127"/>
          <p:cNvSpPr txBox="1"/>
          <p:nvPr/>
        </p:nvSpPr>
        <p:spPr>
          <a:xfrm>
            <a:off x="3095424" y="3562642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2"/>
                </a:solidFill>
              </a:rPr>
              <a:t>Iguane</a:t>
            </a:r>
            <a:endParaRPr lang="fr-FR" sz="1600" b="1" dirty="0">
              <a:solidFill>
                <a:schemeClr val="accent2"/>
              </a:solidFill>
            </a:endParaRPr>
          </a:p>
        </p:txBody>
      </p:sp>
      <p:pic>
        <p:nvPicPr>
          <p:cNvPr id="129" name="Image 1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5350" y="5113569"/>
            <a:ext cx="261206" cy="261206"/>
          </a:xfrm>
          <a:prstGeom prst="rect">
            <a:avLst/>
          </a:prstGeom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78" y="6070090"/>
            <a:ext cx="379664" cy="379664"/>
          </a:xfrm>
          <a:prstGeom prst="rect">
            <a:avLst/>
          </a:prstGeom>
        </p:spPr>
      </p:pic>
      <p:pic>
        <p:nvPicPr>
          <p:cNvPr id="131" name="Image 1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518" y="5676498"/>
            <a:ext cx="392086" cy="331593"/>
          </a:xfrm>
          <a:prstGeom prst="rect">
            <a:avLst/>
          </a:prstGeom>
        </p:spPr>
      </p:pic>
      <p:sp>
        <p:nvSpPr>
          <p:cNvPr id="132" name="ZoneTexte 131"/>
          <p:cNvSpPr txBox="1"/>
          <p:nvPr/>
        </p:nvSpPr>
        <p:spPr>
          <a:xfrm>
            <a:off x="3245486" y="5130410"/>
            <a:ext cx="173265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écailles soudées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 et de végétaux</a:t>
            </a:r>
          </a:p>
          <a:p>
            <a:endParaRPr lang="fr-FR" sz="1100" dirty="0" smtClean="0"/>
          </a:p>
        </p:txBody>
      </p:sp>
      <p:pic>
        <p:nvPicPr>
          <p:cNvPr id="133" name="Image 132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7339" y="5384460"/>
            <a:ext cx="378706" cy="267147"/>
          </a:xfrm>
          <a:prstGeom prst="rect">
            <a:avLst/>
          </a:prstGeom>
        </p:spPr>
      </p:pic>
      <p:pic>
        <p:nvPicPr>
          <p:cNvPr id="94" name="Image 9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694" y="3903810"/>
            <a:ext cx="1611128" cy="1154797"/>
          </a:xfrm>
          <a:prstGeom prst="rect">
            <a:avLst/>
          </a:prstGeom>
        </p:spPr>
      </p:pic>
      <p:sp>
        <p:nvSpPr>
          <p:cNvPr id="138" name="Rectangle à coins arrondis 137"/>
          <p:cNvSpPr/>
          <p:nvPr/>
        </p:nvSpPr>
        <p:spPr>
          <a:xfrm>
            <a:off x="5086480" y="3463899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ZoneTexte 141"/>
          <p:cNvSpPr txBox="1"/>
          <p:nvPr/>
        </p:nvSpPr>
        <p:spPr>
          <a:xfrm>
            <a:off x="5578138" y="3576976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4"/>
                </a:solidFill>
              </a:rPr>
              <a:t>Poule</a:t>
            </a:r>
            <a:endParaRPr lang="fr-FR" sz="1600" b="1" dirty="0">
              <a:solidFill>
                <a:schemeClr val="accent4"/>
              </a:solidFill>
            </a:endParaRPr>
          </a:p>
        </p:txBody>
      </p:sp>
      <p:pic>
        <p:nvPicPr>
          <p:cNvPr id="149" name="Image 1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8064" y="5127903"/>
            <a:ext cx="261206" cy="261206"/>
          </a:xfrm>
          <a:prstGeom prst="rect">
            <a:avLst/>
          </a:prstGeom>
        </p:spPr>
      </p:pic>
      <p:pic>
        <p:nvPicPr>
          <p:cNvPr id="154" name="Image 153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392" y="6084424"/>
            <a:ext cx="379664" cy="379664"/>
          </a:xfrm>
          <a:prstGeom prst="rect">
            <a:avLst/>
          </a:prstGeom>
        </p:spPr>
      </p:pic>
      <p:pic>
        <p:nvPicPr>
          <p:cNvPr id="163" name="Image 1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232" y="5690832"/>
            <a:ext cx="392086" cy="331593"/>
          </a:xfrm>
          <a:prstGeom prst="rect">
            <a:avLst/>
          </a:prstGeom>
        </p:spPr>
      </p:pic>
      <p:sp>
        <p:nvSpPr>
          <p:cNvPr id="170" name="ZoneTexte 169"/>
          <p:cNvSpPr txBox="1"/>
          <p:nvPr/>
        </p:nvSpPr>
        <p:spPr>
          <a:xfrm>
            <a:off x="5728200" y="5144744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Plumes, écailles soudées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d’animaux</a:t>
            </a:r>
          </a:p>
          <a:p>
            <a:endParaRPr lang="fr-FR" sz="1100" dirty="0" smtClean="0"/>
          </a:p>
        </p:txBody>
      </p:sp>
      <p:pic>
        <p:nvPicPr>
          <p:cNvPr id="171" name="Image 170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0053" y="5398794"/>
            <a:ext cx="378706" cy="267147"/>
          </a:xfrm>
          <a:prstGeom prst="rect">
            <a:avLst/>
          </a:prstGeom>
        </p:spPr>
      </p:pic>
      <p:sp>
        <p:nvSpPr>
          <p:cNvPr id="173" name="Rectangle à coins arrondis 172"/>
          <p:cNvSpPr/>
          <p:nvPr/>
        </p:nvSpPr>
        <p:spPr>
          <a:xfrm>
            <a:off x="7560666" y="3484700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ZoneTexte 173"/>
          <p:cNvSpPr txBox="1"/>
          <p:nvPr/>
        </p:nvSpPr>
        <p:spPr>
          <a:xfrm>
            <a:off x="8052324" y="3597777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4"/>
                </a:solidFill>
              </a:rPr>
              <a:t>Rouge gorge</a:t>
            </a:r>
            <a:endParaRPr lang="fr-FR" sz="1600" b="1" dirty="0">
              <a:solidFill>
                <a:schemeClr val="accent4"/>
              </a:solidFill>
            </a:endParaRPr>
          </a:p>
        </p:txBody>
      </p:sp>
      <p:pic>
        <p:nvPicPr>
          <p:cNvPr id="176" name="Image 17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2250" y="5148704"/>
            <a:ext cx="261206" cy="261206"/>
          </a:xfrm>
          <a:prstGeom prst="rect">
            <a:avLst/>
          </a:prstGeom>
        </p:spPr>
      </p:pic>
      <p:pic>
        <p:nvPicPr>
          <p:cNvPr id="177" name="Image 176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578" y="6105225"/>
            <a:ext cx="379664" cy="379664"/>
          </a:xfrm>
          <a:prstGeom prst="rect">
            <a:avLst/>
          </a:prstGeom>
        </p:spPr>
      </p:pic>
      <p:pic>
        <p:nvPicPr>
          <p:cNvPr id="178" name="Image 1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418" y="5711633"/>
            <a:ext cx="392086" cy="331593"/>
          </a:xfrm>
          <a:prstGeom prst="rect">
            <a:avLst/>
          </a:prstGeom>
        </p:spPr>
      </p:pic>
      <p:sp>
        <p:nvSpPr>
          <p:cNvPr id="179" name="ZoneTexte 178"/>
          <p:cNvSpPr txBox="1"/>
          <p:nvPr/>
        </p:nvSpPr>
        <p:spPr>
          <a:xfrm>
            <a:off x="8202386" y="5165545"/>
            <a:ext cx="1732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Squelette interne</a:t>
            </a:r>
          </a:p>
          <a:p>
            <a:endParaRPr lang="fr-FR" sz="1100" dirty="0" smtClean="0"/>
          </a:p>
          <a:p>
            <a:r>
              <a:rPr lang="fr-FR" sz="1100" dirty="0" smtClean="0"/>
              <a:t>écailles soudées</a:t>
            </a:r>
          </a:p>
          <a:p>
            <a:endParaRPr lang="fr-FR" sz="1100" dirty="0" smtClean="0"/>
          </a:p>
          <a:p>
            <a:r>
              <a:rPr lang="fr-FR" sz="1100" dirty="0" smtClean="0"/>
              <a:t>4 membres</a:t>
            </a:r>
          </a:p>
          <a:p>
            <a:endParaRPr lang="fr-FR" sz="1100" dirty="0" smtClean="0"/>
          </a:p>
          <a:p>
            <a:r>
              <a:rPr lang="fr-FR" sz="1100" dirty="0" smtClean="0"/>
              <a:t>Se nourrit de végétaux</a:t>
            </a:r>
          </a:p>
          <a:p>
            <a:endParaRPr lang="fr-FR" sz="1100" dirty="0" smtClean="0"/>
          </a:p>
        </p:txBody>
      </p:sp>
      <p:pic>
        <p:nvPicPr>
          <p:cNvPr id="180" name="Image 179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4239" y="5419595"/>
            <a:ext cx="378706" cy="2671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5528" y="3952869"/>
            <a:ext cx="1681039" cy="11186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5684" y="3906560"/>
            <a:ext cx="1413997" cy="11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66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à coins arrondis 167"/>
          <p:cNvSpPr/>
          <p:nvPr/>
        </p:nvSpPr>
        <p:spPr>
          <a:xfrm>
            <a:off x="2606047" y="3478422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gradFill>
              <a:gsLst>
                <a:gs pos="0">
                  <a:srgbClr val="FF0000"/>
                </a:gs>
                <a:gs pos="24430">
                  <a:schemeClr val="accent4"/>
                </a:gs>
                <a:gs pos="50000">
                  <a:srgbClr val="92D050"/>
                </a:gs>
                <a:gs pos="78000">
                  <a:schemeClr val="accent1"/>
                </a:gs>
                <a:gs pos="100000">
                  <a:srgbClr val="7030A0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ZoneTexte 187"/>
          <p:cNvSpPr txBox="1"/>
          <p:nvPr/>
        </p:nvSpPr>
        <p:spPr>
          <a:xfrm>
            <a:off x="3097705" y="3539475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Baleine</a:t>
            </a:r>
            <a:endParaRPr lang="fr-FR" sz="1600" b="1" dirty="0"/>
          </a:p>
        </p:txBody>
      </p:sp>
      <p:pic>
        <p:nvPicPr>
          <p:cNvPr id="76" name="Image 7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406"/>
          <a:stretch/>
        </p:blipFill>
        <p:spPr>
          <a:xfrm>
            <a:off x="2741708" y="3906345"/>
            <a:ext cx="2079505" cy="1658431"/>
          </a:xfrm>
          <a:prstGeom prst="rect">
            <a:avLst/>
          </a:prstGeom>
        </p:spPr>
      </p:pic>
      <p:sp>
        <p:nvSpPr>
          <p:cNvPr id="106" name="Rectangle à coins arrondis 105"/>
          <p:cNvSpPr/>
          <p:nvPr/>
        </p:nvSpPr>
        <p:spPr>
          <a:xfrm>
            <a:off x="131749" y="3478422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gradFill>
              <a:gsLst>
                <a:gs pos="0">
                  <a:srgbClr val="FF0000"/>
                </a:gs>
                <a:gs pos="24430">
                  <a:schemeClr val="accent4"/>
                </a:gs>
                <a:gs pos="50000">
                  <a:srgbClr val="92D050"/>
                </a:gs>
                <a:gs pos="78000">
                  <a:schemeClr val="accent1"/>
                </a:gs>
                <a:gs pos="100000">
                  <a:srgbClr val="7030A0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ZoneTexte 106"/>
          <p:cNvSpPr txBox="1"/>
          <p:nvPr/>
        </p:nvSpPr>
        <p:spPr>
          <a:xfrm>
            <a:off x="623407" y="3539475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Chauve souris</a:t>
            </a:r>
            <a:endParaRPr lang="fr-FR" sz="16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37" r="5876"/>
          <a:stretch/>
        </p:blipFill>
        <p:spPr>
          <a:xfrm>
            <a:off x="258023" y="3939082"/>
            <a:ext cx="2125557" cy="1625694"/>
          </a:xfrm>
          <a:prstGeom prst="rect">
            <a:avLst/>
          </a:prstGeom>
        </p:spPr>
      </p:pic>
      <p:sp>
        <p:nvSpPr>
          <p:cNvPr id="115" name="Rectangle à coins arrondis 114"/>
          <p:cNvSpPr/>
          <p:nvPr/>
        </p:nvSpPr>
        <p:spPr>
          <a:xfrm>
            <a:off x="2627817" y="143031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gradFill>
              <a:gsLst>
                <a:gs pos="0">
                  <a:srgbClr val="FF0000"/>
                </a:gs>
                <a:gs pos="24430">
                  <a:schemeClr val="accent4"/>
                </a:gs>
                <a:gs pos="50000">
                  <a:srgbClr val="92D050"/>
                </a:gs>
                <a:gs pos="78000">
                  <a:schemeClr val="accent1"/>
                </a:gs>
                <a:gs pos="100000">
                  <a:srgbClr val="7030A0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Rectangle à coins arrondis 117"/>
          <p:cNvSpPr/>
          <p:nvPr/>
        </p:nvSpPr>
        <p:spPr>
          <a:xfrm>
            <a:off x="153519" y="143031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gradFill>
              <a:gsLst>
                <a:gs pos="0">
                  <a:srgbClr val="FF0000"/>
                </a:gs>
                <a:gs pos="24430">
                  <a:schemeClr val="accent4"/>
                </a:gs>
                <a:gs pos="50000">
                  <a:srgbClr val="92D050"/>
                </a:gs>
                <a:gs pos="78000">
                  <a:schemeClr val="accent1"/>
                </a:gs>
                <a:gs pos="100000">
                  <a:srgbClr val="7030A0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ZoneTexte 119"/>
          <p:cNvSpPr txBox="1"/>
          <p:nvPr/>
        </p:nvSpPr>
        <p:spPr>
          <a:xfrm>
            <a:off x="645177" y="204084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Anguille</a:t>
            </a:r>
            <a:endParaRPr lang="fr-FR" sz="1600" b="1" dirty="0"/>
          </a:p>
        </p:txBody>
      </p:sp>
      <p:sp>
        <p:nvSpPr>
          <p:cNvPr id="123" name="ZoneTexte 122"/>
          <p:cNvSpPr txBox="1"/>
          <p:nvPr/>
        </p:nvSpPr>
        <p:spPr>
          <a:xfrm>
            <a:off x="3068484" y="231861"/>
            <a:ext cx="13910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Archéoptéryx</a:t>
            </a:r>
            <a:endParaRPr lang="fr-FR" sz="1600" b="1" dirty="0"/>
          </a:p>
        </p:txBody>
      </p:sp>
      <p:pic>
        <p:nvPicPr>
          <p:cNvPr id="127" name="Image 1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144" t="19561" r="23243" b="35073"/>
          <a:stretch/>
        </p:blipFill>
        <p:spPr>
          <a:xfrm>
            <a:off x="2852743" y="659245"/>
            <a:ext cx="1967451" cy="16647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416" y="815262"/>
            <a:ext cx="2140576" cy="141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01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e 75"/>
          <p:cNvGrpSpPr/>
          <p:nvPr/>
        </p:nvGrpSpPr>
        <p:grpSpPr>
          <a:xfrm>
            <a:off x="170725" y="125275"/>
            <a:ext cx="2374370" cy="3241710"/>
            <a:chOff x="170725" y="125275"/>
            <a:chExt cx="2374370" cy="3241710"/>
          </a:xfrm>
        </p:grpSpPr>
        <p:sp>
          <p:nvSpPr>
            <p:cNvPr id="48" name="Rectangle à coins arrondis 47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01390" y="2380985"/>
              <a:ext cx="21789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Squelette interne</a:t>
              </a:r>
            </a:p>
            <a:p>
              <a:pPr algn="ctr"/>
              <a:r>
                <a:rPr lang="fr-FR" b="1" dirty="0" smtClean="0">
                  <a:latin typeface="Times New Roman" panose="02020603050405020304" pitchFamily="18" charset="0"/>
                </a:rPr>
                <a:t>Colonne vertébrale</a:t>
              </a:r>
              <a:endParaRPr lang="fr-FR" b="1" dirty="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ATTRIBUT</a:t>
              </a:r>
              <a:endParaRPr lang="fr-FR" sz="1600" b="1" dirty="0"/>
            </a:p>
          </p:txBody>
        </p:sp>
      </p:grpSp>
      <p:sp>
        <p:nvSpPr>
          <p:cNvPr id="78" name="Rectangle à coins arrondis 77"/>
          <p:cNvSpPr/>
          <p:nvPr/>
        </p:nvSpPr>
        <p:spPr>
          <a:xfrm>
            <a:off x="2631728" y="130483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à coins arrondis 89"/>
          <p:cNvSpPr/>
          <p:nvPr/>
        </p:nvSpPr>
        <p:spPr>
          <a:xfrm>
            <a:off x="5097244" y="112405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à coins arrondis 99"/>
          <p:cNvSpPr/>
          <p:nvPr/>
        </p:nvSpPr>
        <p:spPr>
          <a:xfrm>
            <a:off x="7558247" y="143739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406" y="688893"/>
            <a:ext cx="1841007" cy="153778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731" y="624789"/>
            <a:ext cx="1695836" cy="1695836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3123386" y="181731"/>
            <a:ext cx="139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ATTRIBUT</a:t>
            </a:r>
            <a:endParaRPr lang="fr-FR" sz="1600" b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5521880" y="181731"/>
            <a:ext cx="139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ATTRIBUT</a:t>
            </a:r>
            <a:endParaRPr lang="fr-FR" sz="1600" b="1" dirty="0"/>
          </a:p>
        </p:txBody>
      </p:sp>
      <p:sp>
        <p:nvSpPr>
          <p:cNvPr id="46" name="ZoneTexte 45"/>
          <p:cNvSpPr txBox="1"/>
          <p:nvPr/>
        </p:nvSpPr>
        <p:spPr>
          <a:xfrm>
            <a:off x="7982883" y="181959"/>
            <a:ext cx="139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ATTRIBUT</a:t>
            </a:r>
            <a:endParaRPr lang="fr-FR" sz="1600" b="1" dirty="0"/>
          </a:p>
        </p:txBody>
      </p:sp>
      <p:sp>
        <p:nvSpPr>
          <p:cNvPr id="47" name="Rectangle 46"/>
          <p:cNvSpPr/>
          <p:nvPr/>
        </p:nvSpPr>
        <p:spPr>
          <a:xfrm>
            <a:off x="2918329" y="2523841"/>
            <a:ext cx="1801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Plumes</a:t>
            </a:r>
            <a:endParaRPr lang="fr-FR" b="1" dirty="0"/>
          </a:p>
        </p:txBody>
      </p:sp>
      <p:grpSp>
        <p:nvGrpSpPr>
          <p:cNvPr id="52" name="Groupe 51"/>
          <p:cNvGrpSpPr/>
          <p:nvPr/>
        </p:nvGrpSpPr>
        <p:grpSpPr>
          <a:xfrm>
            <a:off x="159558" y="3450876"/>
            <a:ext cx="2374370" cy="3241710"/>
            <a:chOff x="170725" y="125275"/>
            <a:chExt cx="2374370" cy="3241710"/>
          </a:xfrm>
        </p:grpSpPr>
        <p:sp>
          <p:nvSpPr>
            <p:cNvPr id="53" name="Rectangle à coins arrondis 52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56402" y="2402066"/>
              <a:ext cx="21901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Possède 3 paires de pattes</a:t>
              </a:r>
              <a:endParaRPr lang="fr-FR" b="1" dirty="0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ATTRIBUT</a:t>
              </a:r>
              <a:endParaRPr lang="fr-FR" sz="1600" b="1" dirty="0"/>
            </a:p>
          </p:txBody>
        </p:sp>
      </p:grpSp>
      <p:sp>
        <p:nvSpPr>
          <p:cNvPr id="56" name="Rectangle à coins arrondis 55"/>
          <p:cNvSpPr/>
          <p:nvPr/>
        </p:nvSpPr>
        <p:spPr>
          <a:xfrm>
            <a:off x="2620561" y="3456084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à coins arrondis 56"/>
          <p:cNvSpPr/>
          <p:nvPr/>
        </p:nvSpPr>
        <p:spPr>
          <a:xfrm>
            <a:off x="5086077" y="3464132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à coins arrondis 57"/>
          <p:cNvSpPr/>
          <p:nvPr/>
        </p:nvSpPr>
        <p:spPr>
          <a:xfrm>
            <a:off x="7547080" y="3469340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3112219" y="3507332"/>
            <a:ext cx="139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ATTRIBUT</a:t>
            </a:r>
            <a:endParaRPr lang="fr-FR" sz="1600" b="1" dirty="0"/>
          </a:p>
        </p:txBody>
      </p:sp>
      <p:sp>
        <p:nvSpPr>
          <p:cNvPr id="62" name="ZoneTexte 61"/>
          <p:cNvSpPr txBox="1"/>
          <p:nvPr/>
        </p:nvSpPr>
        <p:spPr>
          <a:xfrm>
            <a:off x="5510713" y="3507332"/>
            <a:ext cx="139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ATTRIBUT</a:t>
            </a:r>
            <a:endParaRPr lang="fr-FR" sz="1600" b="1" dirty="0"/>
          </a:p>
        </p:txBody>
      </p:sp>
      <p:sp>
        <p:nvSpPr>
          <p:cNvPr id="63" name="ZoneTexte 62"/>
          <p:cNvSpPr txBox="1"/>
          <p:nvPr/>
        </p:nvSpPr>
        <p:spPr>
          <a:xfrm>
            <a:off x="7971716" y="3507560"/>
            <a:ext cx="139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ATTRIBUT</a:t>
            </a:r>
            <a:endParaRPr lang="fr-FR" sz="16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74" y="3967934"/>
            <a:ext cx="1677390" cy="1677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879" y="3992377"/>
            <a:ext cx="1655687" cy="1655687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2727470" y="5765551"/>
            <a:ext cx="2190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Possède 4 paires de pattes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803" y="3983401"/>
            <a:ext cx="1592146" cy="1592146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5383845" y="5713062"/>
            <a:ext cx="1801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Peau avec des écailles soudées</a:t>
            </a:r>
            <a:endParaRPr lang="fr-FR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371" y="3983401"/>
            <a:ext cx="1593375" cy="1593375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7777438" y="5644482"/>
            <a:ext cx="18011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Peau avec des écailles libres</a:t>
            </a:r>
          </a:p>
          <a:p>
            <a:pPr algn="ctr"/>
            <a:r>
              <a:rPr lang="fr-FR" b="1" dirty="0" smtClean="0">
                <a:latin typeface="Times New Roman" panose="02020603050405020304" pitchFamily="18" charset="0"/>
              </a:rPr>
              <a:t>(poisson)</a:t>
            </a:r>
            <a:endParaRPr lang="fr-FR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607" y="6158595"/>
            <a:ext cx="474860" cy="401596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543" y="6173500"/>
            <a:ext cx="474860" cy="4015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1562" y="2923610"/>
            <a:ext cx="339808" cy="339808"/>
          </a:xfrm>
          <a:prstGeom prst="rect">
            <a:avLst/>
          </a:prstGeom>
        </p:spPr>
      </p:pic>
      <p:pic>
        <p:nvPicPr>
          <p:cNvPr id="113" name="Image 112"/>
          <p:cNvPicPr>
            <a:picLocks noChangeAspect="1"/>
          </p:cNvPicPr>
          <p:nvPr/>
        </p:nvPicPr>
        <p:blipFill rotWithShape="1"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966" y="2895678"/>
            <a:ext cx="498556" cy="351692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 rotWithShape="1"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34" y="6267438"/>
            <a:ext cx="498556" cy="351692"/>
          </a:xfrm>
          <a:prstGeom prst="rect">
            <a:avLst/>
          </a:prstGeom>
        </p:spPr>
      </p:pic>
      <p:pic>
        <p:nvPicPr>
          <p:cNvPr id="115" name="Image 114"/>
          <p:cNvPicPr>
            <a:picLocks noChangeAspect="1"/>
          </p:cNvPicPr>
          <p:nvPr/>
        </p:nvPicPr>
        <p:blipFill rotWithShape="1"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468" y="6267438"/>
            <a:ext cx="498556" cy="351692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5155894" y="2380985"/>
            <a:ext cx="2178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Corps mou annelé</a:t>
            </a:r>
          </a:p>
          <a:p>
            <a:pPr algn="ctr"/>
            <a:r>
              <a:rPr lang="fr-FR" b="1" dirty="0" smtClean="0">
                <a:latin typeface="Times New Roman" panose="02020603050405020304" pitchFamily="18" charset="0"/>
              </a:rPr>
              <a:t>(en anneaux)</a:t>
            </a:r>
            <a:endParaRPr lang="fr-FR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1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140" t="21077" r="21599" b="29510"/>
          <a:stretch/>
        </p:blipFill>
        <p:spPr>
          <a:xfrm>
            <a:off x="5383844" y="650331"/>
            <a:ext cx="1801167" cy="1671084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9283" y="2944454"/>
            <a:ext cx="339808" cy="33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29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e 75"/>
          <p:cNvGrpSpPr/>
          <p:nvPr/>
        </p:nvGrpSpPr>
        <p:grpSpPr>
          <a:xfrm>
            <a:off x="120781" y="125275"/>
            <a:ext cx="2424314" cy="3241710"/>
            <a:chOff x="120781" y="125275"/>
            <a:chExt cx="2424314" cy="3241710"/>
          </a:xfrm>
        </p:grpSpPr>
        <p:sp>
          <p:nvSpPr>
            <p:cNvPr id="48" name="Rectangle à coins arrondis 47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20781" y="2394497"/>
              <a:ext cx="19262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Squelette externe</a:t>
              </a:r>
            </a:p>
            <a:p>
              <a:pPr algn="ctr"/>
              <a:r>
                <a:rPr lang="fr-FR" b="1" dirty="0" smtClean="0">
                  <a:latin typeface="Times New Roman" panose="02020603050405020304" pitchFamily="18" charset="0"/>
                </a:rPr>
                <a:t>Pattes articulées</a:t>
              </a:r>
              <a:endParaRPr lang="fr-FR" b="1" dirty="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ATTRIBUT</a:t>
              </a:r>
              <a:endParaRPr lang="fr-FR" sz="1600" b="1" dirty="0"/>
            </a:p>
          </p:txBody>
        </p:sp>
      </p:grpSp>
      <p:sp>
        <p:nvSpPr>
          <p:cNvPr id="78" name="Rectangle à coins arrondis 77"/>
          <p:cNvSpPr/>
          <p:nvPr/>
        </p:nvSpPr>
        <p:spPr>
          <a:xfrm>
            <a:off x="2631728" y="130483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3123386" y="181731"/>
            <a:ext cx="139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ATTRIBUT</a:t>
            </a:r>
            <a:endParaRPr lang="fr-FR" sz="1600" b="1" dirty="0"/>
          </a:p>
        </p:txBody>
      </p:sp>
      <p:grpSp>
        <p:nvGrpSpPr>
          <p:cNvPr id="52" name="Groupe 51"/>
          <p:cNvGrpSpPr/>
          <p:nvPr/>
        </p:nvGrpSpPr>
        <p:grpSpPr>
          <a:xfrm>
            <a:off x="159558" y="3450876"/>
            <a:ext cx="2374370" cy="3241710"/>
            <a:chOff x="170725" y="125275"/>
            <a:chExt cx="2374370" cy="3241710"/>
          </a:xfrm>
        </p:grpSpPr>
        <p:sp>
          <p:nvSpPr>
            <p:cNvPr id="53" name="Rectangle à coins arrondis 52"/>
            <p:cNvSpPr/>
            <p:nvPr/>
          </p:nvSpPr>
          <p:spPr>
            <a:xfrm>
              <a:off x="170725" y="12527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655957" y="185555"/>
              <a:ext cx="139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ATTRIBUT</a:t>
              </a:r>
              <a:endParaRPr lang="fr-FR" sz="1600" b="1" dirty="0"/>
            </a:p>
          </p:txBody>
        </p:sp>
      </p:grpSp>
      <p:sp>
        <p:nvSpPr>
          <p:cNvPr id="56" name="Rectangle à coins arrondis 55"/>
          <p:cNvSpPr/>
          <p:nvPr/>
        </p:nvSpPr>
        <p:spPr>
          <a:xfrm>
            <a:off x="2620561" y="3456084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à coins arrondis 56"/>
          <p:cNvSpPr/>
          <p:nvPr/>
        </p:nvSpPr>
        <p:spPr>
          <a:xfrm>
            <a:off x="5086077" y="3464132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à coins arrondis 57"/>
          <p:cNvSpPr/>
          <p:nvPr/>
        </p:nvSpPr>
        <p:spPr>
          <a:xfrm>
            <a:off x="7547080" y="3469340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3112219" y="3507332"/>
            <a:ext cx="139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ATTRIBUT</a:t>
            </a:r>
            <a:endParaRPr lang="fr-FR" sz="1600" b="1" dirty="0"/>
          </a:p>
        </p:txBody>
      </p:sp>
      <p:sp>
        <p:nvSpPr>
          <p:cNvPr id="62" name="ZoneTexte 61"/>
          <p:cNvSpPr txBox="1"/>
          <p:nvPr/>
        </p:nvSpPr>
        <p:spPr>
          <a:xfrm>
            <a:off x="5510713" y="3507332"/>
            <a:ext cx="139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ATTRIBUT</a:t>
            </a:r>
            <a:endParaRPr lang="fr-FR" sz="1600" b="1" dirty="0"/>
          </a:p>
        </p:txBody>
      </p:sp>
      <p:sp>
        <p:nvSpPr>
          <p:cNvPr id="63" name="ZoneTexte 62"/>
          <p:cNvSpPr txBox="1"/>
          <p:nvPr/>
        </p:nvSpPr>
        <p:spPr>
          <a:xfrm>
            <a:off x="7971716" y="3507560"/>
            <a:ext cx="139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ATTRIBUT</a:t>
            </a:r>
            <a:endParaRPr lang="fr-FR" sz="16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74" y="621512"/>
            <a:ext cx="1675582" cy="16755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629" y="621512"/>
            <a:ext cx="1675582" cy="1675582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715235" y="2384156"/>
            <a:ext cx="2178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Possède 5 paires de pattes</a:t>
            </a:r>
            <a:endParaRPr lang="fr-FR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74" y="3933601"/>
            <a:ext cx="1689094" cy="1689094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28967" y="5732992"/>
            <a:ext cx="2178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Corps mou</a:t>
            </a:r>
          </a:p>
          <a:p>
            <a:pPr algn="ctr"/>
            <a:r>
              <a:rPr lang="fr-FR" b="1" dirty="0" smtClean="0">
                <a:latin typeface="Times New Roman" panose="02020603050405020304" pitchFamily="18" charset="0"/>
              </a:rPr>
              <a:t>(coquille possible)</a:t>
            </a:r>
            <a:endParaRPr lang="fr-FR" b="1" dirty="0"/>
          </a:p>
        </p:txBody>
      </p:sp>
      <p:sp>
        <p:nvSpPr>
          <p:cNvPr id="59" name="Rectangle 58"/>
          <p:cNvSpPr/>
          <p:nvPr/>
        </p:nvSpPr>
        <p:spPr>
          <a:xfrm>
            <a:off x="2697922" y="5732992"/>
            <a:ext cx="2178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Présence de mamelles (lait)</a:t>
            </a:r>
            <a:endParaRPr lang="fr-FR" b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629" y="3940178"/>
            <a:ext cx="1682517" cy="168251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548" y="3940178"/>
            <a:ext cx="1682517" cy="168251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5131387" y="5716987"/>
            <a:ext cx="2178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Présence de nageoires</a:t>
            </a:r>
            <a:endParaRPr lang="fr-FR" b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0305" y="3923021"/>
            <a:ext cx="1710254" cy="1710254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7655934" y="5710182"/>
            <a:ext cx="2178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Présence d’une bouche</a:t>
            </a:r>
            <a:endParaRPr lang="fr-FR" b="1" dirty="0"/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217" y="6178525"/>
            <a:ext cx="474860" cy="401596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460" y="2876855"/>
            <a:ext cx="474860" cy="401596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872" y="2501927"/>
            <a:ext cx="339808" cy="339808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5844" y="6293310"/>
            <a:ext cx="339808" cy="339808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 rotWithShape="1"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2129" y="6287368"/>
            <a:ext cx="498556" cy="351692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9868" y="6257574"/>
            <a:ext cx="498556" cy="351692"/>
          </a:xfrm>
          <a:prstGeom prst="rect">
            <a:avLst/>
          </a:prstGeom>
        </p:spPr>
      </p:pic>
      <p:sp>
        <p:nvSpPr>
          <p:cNvPr id="47" name="Rectangle à coins arrondis 46"/>
          <p:cNvSpPr/>
          <p:nvPr/>
        </p:nvSpPr>
        <p:spPr>
          <a:xfrm>
            <a:off x="7558247" y="143739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ZoneTexte 48"/>
          <p:cNvSpPr txBox="1"/>
          <p:nvPr/>
        </p:nvSpPr>
        <p:spPr>
          <a:xfrm>
            <a:off x="7948644" y="264519"/>
            <a:ext cx="1850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CARACTERISTIQUE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620466" y="2574071"/>
            <a:ext cx="2178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Vit sous terre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7431" y="2946548"/>
            <a:ext cx="622031" cy="368035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1409" y="914400"/>
            <a:ext cx="1666003" cy="157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22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à coins arrondis 47"/>
          <p:cNvSpPr/>
          <p:nvPr/>
        </p:nvSpPr>
        <p:spPr>
          <a:xfrm>
            <a:off x="170725" y="125275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5" name="Groupe 74"/>
          <p:cNvGrpSpPr/>
          <p:nvPr/>
        </p:nvGrpSpPr>
        <p:grpSpPr>
          <a:xfrm>
            <a:off x="170725" y="3449235"/>
            <a:ext cx="2374370" cy="3241710"/>
            <a:chOff x="170725" y="3449235"/>
            <a:chExt cx="2374370" cy="3241710"/>
          </a:xfrm>
        </p:grpSpPr>
        <p:sp>
          <p:nvSpPr>
            <p:cNvPr id="70" name="Rectangle à coins arrondis 69"/>
            <p:cNvSpPr/>
            <p:nvPr/>
          </p:nvSpPr>
          <p:spPr>
            <a:xfrm>
              <a:off x="170725" y="344923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529568" y="3575409"/>
              <a:ext cx="18508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CARACTERISTIQUE</a:t>
              </a:r>
              <a:endParaRPr lang="fr-FR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78" name="Rectangle à coins arrondis 77"/>
          <p:cNvSpPr/>
          <p:nvPr/>
        </p:nvSpPr>
        <p:spPr>
          <a:xfrm>
            <a:off x="2631728" y="130483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à coins arrondis 82"/>
          <p:cNvSpPr/>
          <p:nvPr/>
        </p:nvSpPr>
        <p:spPr>
          <a:xfrm>
            <a:off x="2631728" y="3454443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à coins arrondis 89"/>
          <p:cNvSpPr/>
          <p:nvPr/>
        </p:nvSpPr>
        <p:spPr>
          <a:xfrm>
            <a:off x="5097244" y="138531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à coins arrondis 94"/>
          <p:cNvSpPr/>
          <p:nvPr/>
        </p:nvSpPr>
        <p:spPr>
          <a:xfrm>
            <a:off x="5097244" y="3462491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à coins arrondis 99"/>
          <p:cNvSpPr/>
          <p:nvPr/>
        </p:nvSpPr>
        <p:spPr>
          <a:xfrm>
            <a:off x="7558247" y="143739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" name="Rectangle à coins arrondis 103"/>
          <p:cNvSpPr/>
          <p:nvPr/>
        </p:nvSpPr>
        <p:spPr>
          <a:xfrm>
            <a:off x="7558247" y="3467699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7948644" y="3575409"/>
            <a:ext cx="1850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CARACTERISTIQUE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5432958" y="3575409"/>
            <a:ext cx="1850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CARACTERISTIQUE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2989555" y="3575409"/>
            <a:ext cx="1850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CARACTERISTIQUE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78" y="3991034"/>
            <a:ext cx="1671806" cy="1671806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01390" y="5739912"/>
            <a:ext cx="2178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Vole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728151" y="5725593"/>
            <a:ext cx="2178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Nage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127909" y="5732865"/>
            <a:ext cx="2178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Marche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734" y="3996213"/>
            <a:ext cx="1715885" cy="17158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731" y="3991034"/>
            <a:ext cx="1695836" cy="1695836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5430734" y="264519"/>
            <a:ext cx="1850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CARACTERISTIQUE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2915048" y="264519"/>
            <a:ext cx="1850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CARACTERISTIQUE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71645" y="264519"/>
            <a:ext cx="1850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CARACTERISTIQUE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948644" y="264519"/>
            <a:ext cx="1850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CARACTERISTIQUE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66156" y="2429022"/>
            <a:ext cx="2178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Mange des animaux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750959" y="2459471"/>
            <a:ext cx="2178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Mange des végétaux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223182" y="2293108"/>
            <a:ext cx="2178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Mange des végétaux et des animaux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620466" y="2574071"/>
            <a:ext cx="2178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Vit dans l’air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620466" y="5732865"/>
            <a:ext cx="2178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Vit dans l’eau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607" y="6158595"/>
            <a:ext cx="474860" cy="401596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095" y="6189240"/>
            <a:ext cx="474860" cy="401596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045" y="6187411"/>
            <a:ext cx="474860" cy="4015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252" y="2756258"/>
            <a:ext cx="432212" cy="432212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817" y="2798354"/>
            <a:ext cx="432212" cy="432212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039" y="2881092"/>
            <a:ext cx="432212" cy="43221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2567" y="2891323"/>
            <a:ext cx="396706" cy="29714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2567" y="6233596"/>
            <a:ext cx="451864" cy="32659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13219" y="949200"/>
            <a:ext cx="1683073" cy="1323439"/>
          </a:xfrm>
          <a:prstGeom prst="rect">
            <a:avLst/>
          </a:prstGeom>
          <a:solidFill>
            <a:srgbClr val="E3E8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accent1">
                    <a:lumMod val="75000"/>
                  </a:schemeClr>
                </a:solidFill>
              </a:rPr>
              <a:t>CARNIVORE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2983326" y="969669"/>
            <a:ext cx="1683073" cy="1323439"/>
          </a:xfrm>
          <a:prstGeom prst="rect">
            <a:avLst/>
          </a:prstGeom>
          <a:solidFill>
            <a:srgbClr val="E3E8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accent1">
                    <a:lumMod val="75000"/>
                  </a:schemeClr>
                </a:solidFill>
              </a:rPr>
              <a:t>VEGE</a:t>
            </a:r>
          </a:p>
          <a:p>
            <a:pPr algn="ctr"/>
            <a:r>
              <a:rPr lang="fr-FR" sz="4000" dirty="0" smtClean="0">
                <a:solidFill>
                  <a:schemeClr val="accent1">
                    <a:lumMod val="75000"/>
                  </a:schemeClr>
                </a:solidFill>
              </a:rPr>
              <a:t>TARIEN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5462354" y="965694"/>
            <a:ext cx="1683073" cy="1323439"/>
          </a:xfrm>
          <a:prstGeom prst="rect">
            <a:avLst/>
          </a:prstGeom>
          <a:solidFill>
            <a:srgbClr val="E3E8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accent1">
                    <a:lumMod val="75000"/>
                  </a:schemeClr>
                </a:solidFill>
              </a:rPr>
              <a:t>OMNIVORE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6865" y="4220554"/>
            <a:ext cx="1812408" cy="1309960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6724" y="1010967"/>
            <a:ext cx="1613673" cy="120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62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0228" y="451811"/>
            <a:ext cx="10179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 smtClean="0">
                <a:solidFill>
                  <a:schemeClr val="accent1">
                    <a:lumMod val="50000"/>
                  </a:schemeClr>
                </a:solidFill>
              </a:rPr>
              <a:t>Règles du jeu</a:t>
            </a:r>
          </a:p>
          <a:p>
            <a:endParaRPr lang="fr-F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8160" y="1257575"/>
            <a:ext cx="4613109" cy="123110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Le jeu se compose de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44 cartes êtres vivants qui sont mélangées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15 cartes attributs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9 cartes caractéristiques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38160" y="4574695"/>
            <a:ext cx="10700401" cy="178510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Préparation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La partie se joue à 3 ou 4 joueurs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Chaque joueur se voit attribuer 6 cartes êtres vivants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Les cartes non distribuées forment une pioche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Les cartes attributs et caractéristiques sont toutes posées au centre de la table, découvertes (pouvant être lues par l’ensemble des joueurs).</a:t>
            </a:r>
          </a:p>
        </p:txBody>
      </p:sp>
      <p:grpSp>
        <p:nvGrpSpPr>
          <p:cNvPr id="42" name="Groupe 41"/>
          <p:cNvGrpSpPr/>
          <p:nvPr/>
        </p:nvGrpSpPr>
        <p:grpSpPr>
          <a:xfrm>
            <a:off x="5988360" y="1173492"/>
            <a:ext cx="4981903" cy="3173373"/>
            <a:chOff x="6905297" y="1192607"/>
            <a:chExt cx="4981903" cy="3173373"/>
          </a:xfrm>
        </p:grpSpPr>
        <p:sp>
          <p:nvSpPr>
            <p:cNvPr id="5" name="Ellipse 4"/>
            <p:cNvSpPr/>
            <p:nvPr/>
          </p:nvSpPr>
          <p:spPr>
            <a:xfrm>
              <a:off x="8843555" y="1375141"/>
              <a:ext cx="574766" cy="5236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J1</a:t>
              </a:r>
              <a:endParaRPr lang="fr-FR" dirty="0"/>
            </a:p>
          </p:txBody>
        </p:sp>
        <p:sp>
          <p:nvSpPr>
            <p:cNvPr id="6" name="Ellipse 5"/>
            <p:cNvSpPr/>
            <p:nvPr/>
          </p:nvSpPr>
          <p:spPr>
            <a:xfrm>
              <a:off x="7281417" y="2391050"/>
              <a:ext cx="574766" cy="5236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J4</a:t>
              </a:r>
              <a:endParaRPr lang="fr-FR" dirty="0"/>
            </a:p>
          </p:txBody>
        </p:sp>
        <p:sp>
          <p:nvSpPr>
            <p:cNvPr id="7" name="Ellipse 6"/>
            <p:cNvSpPr/>
            <p:nvPr/>
          </p:nvSpPr>
          <p:spPr>
            <a:xfrm>
              <a:off x="8843555" y="3726992"/>
              <a:ext cx="574766" cy="5236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J3</a:t>
              </a:r>
              <a:endParaRPr lang="fr-FR" dirty="0"/>
            </a:p>
          </p:txBody>
        </p:sp>
        <p:sp>
          <p:nvSpPr>
            <p:cNvPr id="8" name="Ellipse 7"/>
            <p:cNvSpPr/>
            <p:nvPr/>
          </p:nvSpPr>
          <p:spPr>
            <a:xfrm>
              <a:off x="10438760" y="2451218"/>
              <a:ext cx="574766" cy="5236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J2</a:t>
              </a:r>
              <a:endParaRPr lang="fr-FR" dirty="0"/>
            </a:p>
          </p:txBody>
        </p:sp>
        <p:grpSp>
          <p:nvGrpSpPr>
            <p:cNvPr id="15" name="Groupe 14"/>
            <p:cNvGrpSpPr/>
            <p:nvPr/>
          </p:nvGrpSpPr>
          <p:grpSpPr>
            <a:xfrm rot="19401770">
              <a:off x="7989580" y="2468479"/>
              <a:ext cx="519503" cy="398731"/>
              <a:chOff x="6817056" y="2136630"/>
              <a:chExt cx="354685" cy="272229"/>
            </a:xfrm>
          </p:grpSpPr>
          <p:sp>
            <p:nvSpPr>
              <p:cNvPr id="9" name="Rectangle 8"/>
              <p:cNvSpPr/>
              <p:nvPr/>
            </p:nvSpPr>
            <p:spPr>
              <a:xfrm rot="21440040">
                <a:off x="6817056" y="2146867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709886">
                <a:off x="6893586" y="2136630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2120420">
                <a:off x="6912590" y="2148190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2974531">
                <a:off x="6937666" y="2162185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4236189">
                <a:off x="6976714" y="2190551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6997872" y="2234990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" name="Groupe 15"/>
            <p:cNvGrpSpPr/>
            <p:nvPr/>
          </p:nvGrpSpPr>
          <p:grpSpPr>
            <a:xfrm rot="19401770">
              <a:off x="9593657" y="1428093"/>
              <a:ext cx="519503" cy="398731"/>
              <a:chOff x="6817056" y="2136630"/>
              <a:chExt cx="354685" cy="272229"/>
            </a:xfrm>
          </p:grpSpPr>
          <p:sp>
            <p:nvSpPr>
              <p:cNvPr id="17" name="Rectangle 16"/>
              <p:cNvSpPr/>
              <p:nvPr/>
            </p:nvSpPr>
            <p:spPr>
              <a:xfrm rot="21440040">
                <a:off x="6817056" y="2146867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709886">
                <a:off x="6893586" y="2136630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2120420">
                <a:off x="6912590" y="2148190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2974531">
                <a:off x="6937666" y="2162185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4236189">
                <a:off x="6976714" y="2190551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5400000">
                <a:off x="6997872" y="2234990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3" name="Groupe 22"/>
            <p:cNvGrpSpPr/>
            <p:nvPr/>
          </p:nvGrpSpPr>
          <p:grpSpPr>
            <a:xfrm rot="19401770">
              <a:off x="11150207" y="2506667"/>
              <a:ext cx="519503" cy="398731"/>
              <a:chOff x="6817056" y="2136630"/>
              <a:chExt cx="354685" cy="272229"/>
            </a:xfrm>
          </p:grpSpPr>
          <p:sp>
            <p:nvSpPr>
              <p:cNvPr id="24" name="Rectangle 23"/>
              <p:cNvSpPr/>
              <p:nvPr/>
            </p:nvSpPr>
            <p:spPr>
              <a:xfrm rot="21440040">
                <a:off x="6817056" y="2146867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709886">
                <a:off x="6893586" y="2136630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2120420">
                <a:off x="6912590" y="2148190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2974531">
                <a:off x="6937666" y="2162185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4236189">
                <a:off x="6976714" y="2190551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5400000">
                <a:off x="6997872" y="2234990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 rot="19401770">
              <a:off x="9560917" y="3736343"/>
              <a:ext cx="519503" cy="398731"/>
              <a:chOff x="6817056" y="2136630"/>
              <a:chExt cx="354685" cy="272229"/>
            </a:xfrm>
          </p:grpSpPr>
          <p:sp>
            <p:nvSpPr>
              <p:cNvPr id="31" name="Rectangle 30"/>
              <p:cNvSpPr/>
              <p:nvPr/>
            </p:nvSpPr>
            <p:spPr>
              <a:xfrm rot="21440040">
                <a:off x="6817056" y="2146867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709886">
                <a:off x="6893586" y="2136630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120420">
                <a:off x="6912590" y="2148190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2974531">
                <a:off x="6937666" y="2162185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4236189">
                <a:off x="6976714" y="2190551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5400000">
                <a:off x="6997872" y="2234990"/>
                <a:ext cx="134821" cy="2129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8695703" y="2194940"/>
              <a:ext cx="1214832" cy="12096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723212" y="3048718"/>
              <a:ext cx="399393" cy="2408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9865061" y="3292230"/>
              <a:ext cx="8610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Pioche</a:t>
              </a:r>
              <a:endParaRPr lang="fr-FR" sz="1200" dirty="0"/>
            </a:p>
          </p:txBody>
        </p:sp>
        <p:sp>
          <p:nvSpPr>
            <p:cNvPr id="40" name="ZoneTexte 39"/>
            <p:cNvSpPr txBox="1"/>
            <p:nvPr/>
          </p:nvSpPr>
          <p:spPr>
            <a:xfrm rot="10800000" flipH="1" flipV="1">
              <a:off x="8758088" y="2207925"/>
              <a:ext cx="2011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Zone où sont posées les cartes </a:t>
              </a:r>
              <a:r>
                <a:rPr lang="fr-FR" sz="1200" dirty="0" smtClean="0"/>
                <a:t>Attribut </a:t>
              </a:r>
              <a:r>
                <a:rPr lang="fr-FR" sz="1200" dirty="0" smtClean="0"/>
                <a:t>et Caractéristiques</a:t>
              </a:r>
              <a:endParaRPr lang="fr-FR" sz="12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905297" y="1192607"/>
              <a:ext cx="4981903" cy="3173373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09732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0800000" flipV="1">
            <a:off x="443751" y="4357772"/>
            <a:ext cx="11353508" cy="236988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Règles importantes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 joueur suivant n’a pas le droit de redemander le même attribut ou caractéristique.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 joueur suivant n’a pas le droit de redemander à celui qui vient de jouer (demande de carte) juste avant.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sz="2000" b="1" dirty="0" smtClean="0"/>
              <a:t>Remarque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Il est possible de demander un attribut ou une caractéristique qui ne figure pas dans la liste (soit sur la carte être vivant, soit sur les cartes attributs et caractéristiques visibles) : cela demande alors d’avoir des connaissances sur l’être vivant et de savoir décrire-observer.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751" y="149064"/>
            <a:ext cx="11353508" cy="424731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Le but du jeu est de regrouper le plus grand nombre d’êtres vivants qui présentent le maximum de ressemblances. Chaque joueur reçoit 6 cartes, le reste constitue la pioche. </a:t>
            </a:r>
            <a:endParaRPr lang="fr-FR" dirty="0" smtClean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premier joueur demande une carte </a:t>
            </a:r>
            <a:r>
              <a:rPr lang="fr-FR" u="sng" dirty="0"/>
              <a:t>en nommant un seul attribut ou caractéristique </a:t>
            </a:r>
            <a:r>
              <a:rPr lang="fr-FR" dirty="0"/>
              <a:t>à n'importe quel autre joueur</a:t>
            </a:r>
            <a:r>
              <a:rPr lang="fr-FR" dirty="0" smtClean="0"/>
              <a:t>. </a:t>
            </a:r>
            <a:r>
              <a:rPr lang="fr-FR" i="1" dirty="0" smtClean="0"/>
              <a:t>(« je veux que tu me donnes un être vivant qui possède… »)</a:t>
            </a:r>
            <a:endParaRPr lang="fr-F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Si cet autre joueur possède une carte correspondant à cette demande, il doit la lui donner (il choisit laquelle) et la remplace par une carte prise dans la pioche (</a:t>
            </a:r>
            <a:r>
              <a:rPr lang="fr-FR" i="1" dirty="0"/>
              <a:t>le premier joueur a donc maintenant 7 cartes et l’autre reste à 6 cartes</a:t>
            </a:r>
            <a:r>
              <a:rPr lang="fr-FR" i="1" dirty="0" smtClean="0"/>
              <a:t>).</a:t>
            </a:r>
            <a:endParaRPr lang="fr-F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Si ce n’est pas le cas, le premier joueur doit alors lui donner une carte de son choix. Il en prend une nouvelle dans la </a:t>
            </a:r>
            <a:r>
              <a:rPr lang="fr-FR" dirty="0" smtClean="0"/>
              <a:t>pioche </a:t>
            </a:r>
            <a:r>
              <a:rPr lang="fr-FR" dirty="0"/>
              <a:t>(</a:t>
            </a:r>
            <a:r>
              <a:rPr lang="fr-FR" i="1" dirty="0"/>
              <a:t>le premier joueur reste donc à 6 cartes et l’autre se retrouve maintenant avec 7 cartes</a:t>
            </a:r>
            <a:r>
              <a:rPr lang="fr-FR" i="1" dirty="0" smtClean="0"/>
              <a:t>).</a:t>
            </a:r>
            <a:endParaRPr lang="fr-FR" dirty="0"/>
          </a:p>
          <a:p>
            <a:r>
              <a:rPr lang="fr-FR" dirty="0"/>
              <a:t> </a:t>
            </a:r>
          </a:p>
          <a:p>
            <a:r>
              <a:rPr lang="fr-FR" dirty="0"/>
              <a:t>On change à tour de </a:t>
            </a:r>
            <a:r>
              <a:rPr lang="fr-FR" dirty="0" smtClean="0"/>
              <a:t>rôle.</a:t>
            </a:r>
          </a:p>
          <a:p>
            <a:endParaRPr lang="fr-FR" dirty="0"/>
          </a:p>
          <a:p>
            <a:r>
              <a:rPr lang="fr-FR" dirty="0"/>
              <a:t>Le jeu s’arrête quand la pioche est épuisée (normalement chacun aura alors joué 7 fois) OU après un certain temps OU bien au bout de 10 tours (donc il y a trois tours de jeu sans pioche).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78011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45459" y="510988"/>
            <a:ext cx="11040035" cy="317009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</a:rPr>
              <a:t>Conditions de victoire</a:t>
            </a:r>
          </a:p>
          <a:p>
            <a:endParaRPr lang="fr-FR" dirty="0" smtClean="0"/>
          </a:p>
          <a:p>
            <a:r>
              <a:rPr lang="fr-FR" dirty="0" smtClean="0"/>
              <a:t>A la fin du jeu, les </a:t>
            </a:r>
            <a:r>
              <a:rPr lang="fr-FR" dirty="0" smtClean="0"/>
              <a:t>joueurs posent leur main de cartes faces visibles et les classent par couleurs</a:t>
            </a:r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Nombre de cartes en main : 1 point par carte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2 cartes de la même couleur : +1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3</a:t>
            </a:r>
            <a:r>
              <a:rPr lang="fr-FR" dirty="0" smtClean="0"/>
              <a:t> cartes de la même couleur : +3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4</a:t>
            </a:r>
            <a:r>
              <a:rPr lang="fr-FR" dirty="0" smtClean="0"/>
              <a:t> cartes de la même couleur : +6 points</a:t>
            </a:r>
          </a:p>
          <a:p>
            <a:endParaRPr lang="fr-FR" dirty="0" smtClean="0"/>
          </a:p>
          <a:p>
            <a:r>
              <a:rPr lang="fr-FR" dirty="0" smtClean="0"/>
              <a:t>Une carte mystère bien associée : +4 points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45459" y="4204307"/>
            <a:ext cx="11040035" cy="233910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</a:rPr>
              <a:t>Temps d’analyse, explications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Ce jeu familiarise les élèves avec le fait de regrouper des êtres vivants selon des attributs qu’ils ont en commun : on se focalise sur les ressemblances et non les différences.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Les cartes caractéristiques orientent volontairement les élèves dans l’erreur : ce n’est pas avec des demandes sur le déplacement, le régime alimentaire, le milieu de vie qu’ils vont réussir à créer des groupes de couleur.</a:t>
            </a:r>
          </a:p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6323280" y="1886175"/>
            <a:ext cx="4934333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 carte baleine doit être associée aux cartes vertes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 carte  anguille </a:t>
            </a:r>
            <a:r>
              <a:rPr lang="fr-FR" dirty="0"/>
              <a:t>doit être associée aux cartes </a:t>
            </a:r>
            <a:r>
              <a:rPr lang="fr-FR" dirty="0" smtClean="0"/>
              <a:t>bleues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carte  </a:t>
            </a:r>
            <a:r>
              <a:rPr lang="fr-FR" dirty="0" smtClean="0"/>
              <a:t>chauve-souris </a:t>
            </a:r>
            <a:r>
              <a:rPr lang="fr-FR" dirty="0"/>
              <a:t>doit être associée aux cartes vertes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carte  </a:t>
            </a:r>
            <a:r>
              <a:rPr lang="fr-FR" dirty="0" smtClean="0"/>
              <a:t>archéoptéryx </a:t>
            </a:r>
            <a:r>
              <a:rPr lang="fr-FR" dirty="0"/>
              <a:t>doit être associée aux cartes </a:t>
            </a:r>
            <a:r>
              <a:rPr lang="fr-FR" dirty="0" smtClean="0"/>
              <a:t>oranges ou jaunes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1541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45459" y="510988"/>
            <a:ext cx="11040035" cy="483209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</a:rPr>
              <a:t>Poursuite de l’activité</a:t>
            </a:r>
          </a:p>
          <a:p>
            <a:endParaRPr lang="fr-FR" dirty="0" smtClean="0"/>
          </a:p>
          <a:p>
            <a:r>
              <a:rPr lang="fr-FR" dirty="0" smtClean="0"/>
              <a:t>Réutilisation des cartes pour construire une classification </a:t>
            </a:r>
            <a:r>
              <a:rPr lang="fr-FR" dirty="0" smtClean="0"/>
              <a:t>emboitée.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Conseils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ne pas prendre trop de cartes êtres vivants 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nous conseillons, par élève, de disposer de 8 êtres vivants max. Par exemple 2 vertes (mammifères), 1 orange, 1 jaune, 1 bleue, 1 violette et 2 autres parmi les autres couleurs.</a:t>
            </a:r>
          </a:p>
          <a:p>
            <a:endParaRPr lang="fr-FR" dirty="0" smtClean="0"/>
          </a:p>
          <a:p>
            <a:r>
              <a:rPr lang="fr-FR" dirty="0" smtClean="0"/>
              <a:t>Disposer d’un ensemble de boites de différentes tailles : pour chaque boite on associera un seul attribut (cartes noires) – Les cartes « caractéristiques » en bleu sont évidemment écartées de l’activité.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4057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3002" y="385439"/>
            <a:ext cx="10949483" cy="203132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Déterminer quel attribut / quelle taille de boite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Placer des cartes « êtres vivants » sur une ligne verticale et les « attributs » sur une ligne horizontale de façon à tracer un </a:t>
            </a:r>
            <a:r>
              <a:rPr lang="fr-FR" dirty="0" smtClean="0"/>
              <a:t>tableau (On peut faire cela avec des feutres effaçables sur un tableau Velléda à plat)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On coche la présence des attributs pour chaque être vivant (ou bien on pose un jeton à l’intersection)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L’attribut qui a le plus de croix (ou de jetons) correspond à la plus grande boite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Et ainsi de suite…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905974"/>
              </p:ext>
            </p:extLst>
          </p:nvPr>
        </p:nvGraphicFramePr>
        <p:xfrm>
          <a:off x="503002" y="2653396"/>
          <a:ext cx="8128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17303722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2119124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678057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00721074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4916724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4372306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67619284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837103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A2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A3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A4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A5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A6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…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161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EV1</a:t>
                      </a:r>
                      <a:endParaRPr lang="fr-FR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712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EV2</a:t>
                      </a:r>
                      <a:endParaRPr lang="fr-FR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374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EV3</a:t>
                      </a:r>
                      <a:endParaRPr lang="fr-FR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652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EV4</a:t>
                      </a:r>
                      <a:endParaRPr lang="fr-FR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16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EV5</a:t>
                      </a:r>
                      <a:endParaRPr lang="fr-FR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047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EV6</a:t>
                      </a:r>
                      <a:endParaRPr lang="fr-FR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91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…</a:t>
                      </a:r>
                      <a:endParaRPr lang="fr-FR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549177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8889168" y="2653396"/>
            <a:ext cx="3028012" cy="230832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smtClean="0"/>
              <a:t>Dans cet exemple c’est l’attribut 3 qui correspondra à la plus grande boite.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smtClean="0"/>
              <a:t>Viendra ensuite l’attribut 5 avec un boite plus petite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smtClean="0"/>
              <a:t>Puis l’attribut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smtClean="0"/>
              <a:t>Etc.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103957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587" y="1694107"/>
            <a:ext cx="8394492" cy="488679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629588" y="1729821"/>
            <a:ext cx="896116" cy="1223460"/>
            <a:chOff x="7547080" y="3469340"/>
            <a:chExt cx="2374370" cy="3241710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7547080" y="3469340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7971714" y="3507561"/>
              <a:ext cx="1391055" cy="897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ATTRIBUT</a:t>
              </a:r>
              <a:endParaRPr lang="fr-FR" sz="800" b="1" dirty="0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0305" y="3923021"/>
              <a:ext cx="1710254" cy="171025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655934" y="5710181"/>
              <a:ext cx="2178995" cy="897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Présence d’une bouche</a:t>
              </a:r>
              <a:endParaRPr lang="fr-FR" sz="800" b="1" dirty="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99868" y="6257574"/>
              <a:ext cx="498556" cy="351692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835866" y="2082799"/>
            <a:ext cx="3393376" cy="422541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654086" y="1966797"/>
            <a:ext cx="3087678" cy="434141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1906189" y="2153511"/>
            <a:ext cx="999397" cy="1389978"/>
            <a:chOff x="170725" y="125275"/>
            <a:chExt cx="2374370" cy="3377511"/>
          </a:xfrm>
        </p:grpSpPr>
        <p:grpSp>
          <p:nvGrpSpPr>
            <p:cNvPr id="13" name="Groupe 12"/>
            <p:cNvGrpSpPr/>
            <p:nvPr/>
          </p:nvGrpSpPr>
          <p:grpSpPr>
            <a:xfrm>
              <a:off x="170725" y="125275"/>
              <a:ext cx="2374370" cy="3377511"/>
              <a:chOff x="170725" y="125275"/>
              <a:chExt cx="2374370" cy="3377511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170725" y="125275"/>
                <a:ext cx="2374370" cy="3241710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01389" y="2380985"/>
                <a:ext cx="2178996" cy="11218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800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Squelette interne</a:t>
                </a:r>
              </a:p>
              <a:p>
                <a:pPr algn="ctr"/>
                <a:endParaRPr lang="fr-FR" sz="800" b="1" dirty="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655957" y="185554"/>
                <a:ext cx="1391054" cy="80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800" b="1" dirty="0" smtClean="0"/>
                  <a:t>ATTRIBUT</a:t>
                </a:r>
                <a:endParaRPr lang="fr-FR" sz="800" b="1" dirty="0"/>
              </a:p>
            </p:txBody>
          </p:sp>
        </p:grpSp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406" y="688893"/>
              <a:ext cx="1841007" cy="1537783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1562" y="2923610"/>
              <a:ext cx="339808" cy="339808"/>
            </a:xfrm>
            <a:prstGeom prst="rect">
              <a:avLst/>
            </a:prstGeom>
          </p:spPr>
        </p:pic>
      </p:grpSp>
      <p:grpSp>
        <p:nvGrpSpPr>
          <p:cNvPr id="27" name="Groupe 26"/>
          <p:cNvGrpSpPr/>
          <p:nvPr/>
        </p:nvGrpSpPr>
        <p:grpSpPr>
          <a:xfrm>
            <a:off x="5741735" y="2075338"/>
            <a:ext cx="988666" cy="1229008"/>
            <a:chOff x="120781" y="125275"/>
            <a:chExt cx="2424314" cy="3241710"/>
          </a:xfrm>
        </p:grpSpPr>
        <p:grpSp>
          <p:nvGrpSpPr>
            <p:cNvPr id="20" name="Groupe 19"/>
            <p:cNvGrpSpPr/>
            <p:nvPr/>
          </p:nvGrpSpPr>
          <p:grpSpPr>
            <a:xfrm>
              <a:off x="120781" y="125275"/>
              <a:ext cx="2424314" cy="3241710"/>
              <a:chOff x="120781" y="125275"/>
              <a:chExt cx="2424314" cy="3241710"/>
            </a:xfrm>
          </p:grpSpPr>
          <p:sp>
            <p:nvSpPr>
              <p:cNvPr id="21" name="Rectangle à coins arrondis 20"/>
              <p:cNvSpPr/>
              <p:nvPr/>
            </p:nvSpPr>
            <p:spPr>
              <a:xfrm>
                <a:off x="170725" y="125275"/>
                <a:ext cx="2374370" cy="3241710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20781" y="2394497"/>
                <a:ext cx="1926230" cy="892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800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Squelette externe</a:t>
                </a: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655958" y="185556"/>
                <a:ext cx="1391053" cy="892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800" b="1" dirty="0" smtClean="0"/>
                  <a:t>ATTRIBUT</a:t>
                </a:r>
                <a:endParaRPr lang="fr-FR" sz="800" b="1" dirty="0"/>
              </a:p>
            </p:txBody>
          </p:sp>
        </p:grp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674" y="621512"/>
              <a:ext cx="1675582" cy="1675582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1460" y="2876855"/>
              <a:ext cx="474860" cy="401596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4872" y="2501927"/>
              <a:ext cx="339808" cy="339808"/>
            </a:xfrm>
            <a:prstGeom prst="rect">
              <a:avLst/>
            </a:prstGeom>
          </p:spPr>
        </p:pic>
      </p:grpSp>
      <p:grpSp>
        <p:nvGrpSpPr>
          <p:cNvPr id="37" name="Groupe 36"/>
          <p:cNvGrpSpPr/>
          <p:nvPr/>
        </p:nvGrpSpPr>
        <p:grpSpPr>
          <a:xfrm>
            <a:off x="7406215" y="4267990"/>
            <a:ext cx="1159276" cy="2040220"/>
            <a:chOff x="155575" y="-144463"/>
            <a:chExt cx="2387060" cy="4012757"/>
          </a:xfrm>
        </p:grpSpPr>
        <p:grpSp>
          <p:nvGrpSpPr>
            <p:cNvPr id="28" name="Groupe 27"/>
            <p:cNvGrpSpPr/>
            <p:nvPr/>
          </p:nvGrpSpPr>
          <p:grpSpPr>
            <a:xfrm>
              <a:off x="168265" y="115483"/>
              <a:ext cx="2374370" cy="3241710"/>
              <a:chOff x="170725" y="125275"/>
              <a:chExt cx="2374370" cy="3241710"/>
            </a:xfrm>
          </p:grpSpPr>
          <p:sp>
            <p:nvSpPr>
              <p:cNvPr id="29" name="Rectangle à coins arrondis 28"/>
              <p:cNvSpPr/>
              <p:nvPr/>
            </p:nvSpPr>
            <p:spPr>
              <a:xfrm>
                <a:off x="170725" y="125275"/>
                <a:ext cx="2374370" cy="3241710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655957" y="185554"/>
                <a:ext cx="1391053" cy="423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800" b="1" dirty="0" smtClean="0"/>
                  <a:t>Guêpe</a:t>
                </a:r>
                <a:endParaRPr lang="fr-FR" sz="800" b="1" dirty="0"/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>
              <a:off x="670713" y="1749594"/>
              <a:ext cx="1732651" cy="2118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 smtClean="0"/>
                <a:t>Squelette externe</a:t>
              </a:r>
            </a:p>
            <a:p>
              <a:endParaRPr lang="fr-FR" sz="800" dirty="0" smtClean="0"/>
            </a:p>
            <a:p>
              <a:r>
                <a:rPr lang="fr-FR" sz="800" dirty="0" smtClean="0"/>
                <a:t>6 pattes </a:t>
              </a:r>
            </a:p>
            <a:p>
              <a:endParaRPr lang="fr-FR" sz="800" dirty="0" smtClean="0"/>
            </a:p>
            <a:p>
              <a:r>
                <a:rPr lang="fr-FR" sz="800" dirty="0" smtClean="0"/>
                <a:t>Se nourrit d’animaux et</a:t>
              </a:r>
              <a:endParaRPr lang="fr-FR" sz="800" dirty="0"/>
            </a:p>
            <a:p>
              <a:endParaRPr lang="fr-FR" sz="800" dirty="0"/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606" y="2523409"/>
              <a:ext cx="379664" cy="379664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339" y="2096995"/>
              <a:ext cx="392086" cy="331593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438" y="534096"/>
              <a:ext cx="1685109" cy="809897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839" y="1740801"/>
              <a:ext cx="261206" cy="261206"/>
            </a:xfrm>
            <a:prstGeom prst="rect">
              <a:avLst/>
            </a:prstGeom>
          </p:spPr>
        </p:pic>
        <p:sp>
          <p:nvSpPr>
            <p:cNvPr id="36" name="AutoShape 2" descr="Se débarrasser des acariens dans le Loiret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800"/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2065400" y="4544884"/>
            <a:ext cx="950774" cy="1448242"/>
            <a:chOff x="7547080" y="148969"/>
            <a:chExt cx="2374370" cy="3287973"/>
          </a:xfrm>
        </p:grpSpPr>
        <p:sp>
          <p:nvSpPr>
            <p:cNvPr id="38" name="Rectangle à coins arrondis 37"/>
            <p:cNvSpPr/>
            <p:nvPr/>
          </p:nvSpPr>
          <p:spPr>
            <a:xfrm>
              <a:off x="7547080" y="148969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8038739" y="262047"/>
              <a:ext cx="1391055" cy="4891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accent4"/>
                  </a:solidFill>
                </a:rPr>
                <a:t>Aigle</a:t>
              </a:r>
              <a:endParaRPr lang="fr-FR" sz="800" b="1" dirty="0">
                <a:solidFill>
                  <a:schemeClr val="accent4"/>
                </a:solidFill>
              </a:endParaRPr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8664" y="1812973"/>
              <a:ext cx="261206" cy="261206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4992" y="2769494"/>
              <a:ext cx="379664" cy="379664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832" y="2375902"/>
              <a:ext cx="392086" cy="331593"/>
            </a:xfrm>
            <a:prstGeom prst="rect">
              <a:avLst/>
            </a:prstGeom>
          </p:spPr>
        </p:pic>
        <p:sp>
          <p:nvSpPr>
            <p:cNvPr id="43" name="ZoneTexte 42"/>
            <p:cNvSpPr txBox="1"/>
            <p:nvPr/>
          </p:nvSpPr>
          <p:spPr>
            <a:xfrm>
              <a:off x="8188799" y="1829814"/>
              <a:ext cx="1732651" cy="1607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 smtClean="0"/>
                <a:t>Squelette interne</a:t>
              </a:r>
            </a:p>
            <a:p>
              <a:endParaRPr lang="fr-FR" sz="800" dirty="0" smtClean="0"/>
            </a:p>
            <a:p>
              <a:r>
                <a:rPr lang="fr-FR" sz="800" dirty="0" smtClean="0"/>
                <a:t>Plumes, é</a:t>
              </a:r>
            </a:p>
            <a:p>
              <a:endParaRPr lang="fr-FR" sz="800" dirty="0" smtClean="0"/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1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653" y="2083864"/>
              <a:ext cx="378706" cy="267147"/>
            </a:xfrm>
            <a:prstGeom prst="rect">
              <a:avLst/>
            </a:prstGeom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09918" y="625491"/>
              <a:ext cx="1175657" cy="1097280"/>
            </a:xfrm>
            <a:prstGeom prst="rect">
              <a:avLst/>
            </a:prstGeom>
          </p:spPr>
        </p:pic>
      </p:grpSp>
      <p:sp>
        <p:nvSpPr>
          <p:cNvPr id="57" name="Rectangle 56"/>
          <p:cNvSpPr/>
          <p:nvPr/>
        </p:nvSpPr>
        <p:spPr>
          <a:xfrm>
            <a:off x="3206344" y="4116010"/>
            <a:ext cx="1878969" cy="202980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3" name="Groupe 62"/>
          <p:cNvGrpSpPr/>
          <p:nvPr/>
        </p:nvGrpSpPr>
        <p:grpSpPr>
          <a:xfrm>
            <a:off x="3306547" y="4200525"/>
            <a:ext cx="882112" cy="1261021"/>
            <a:chOff x="2620561" y="3456084"/>
            <a:chExt cx="2374370" cy="3591927"/>
          </a:xfrm>
        </p:grpSpPr>
        <p:sp>
          <p:nvSpPr>
            <p:cNvPr id="58" name="Rectangle à coins arrondis 57"/>
            <p:cNvSpPr/>
            <p:nvPr/>
          </p:nvSpPr>
          <p:spPr>
            <a:xfrm>
              <a:off x="2620561" y="3456084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3112219" y="3507333"/>
              <a:ext cx="1391053" cy="964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ATTRIBUT</a:t>
              </a:r>
              <a:endParaRPr lang="fr-FR" sz="800" b="1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697923" y="5732992"/>
              <a:ext cx="2178997" cy="13150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Présence de mamelles (lait)</a:t>
              </a:r>
              <a:endParaRPr lang="fr-FR" sz="800" b="1" dirty="0"/>
            </a:p>
          </p:txBody>
        </p:sp>
        <p:pic>
          <p:nvPicPr>
            <p:cNvPr id="61" name="Image 6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9629" y="3940178"/>
              <a:ext cx="1682517" cy="1682517"/>
            </a:xfrm>
            <a:prstGeom prst="rect">
              <a:avLst/>
            </a:prstGeom>
          </p:spPr>
        </p:pic>
        <p:pic>
          <p:nvPicPr>
            <p:cNvPr id="62" name="Image 61"/>
            <p:cNvPicPr>
              <a:picLocks noChangeAspect="1"/>
            </p:cNvPicPr>
            <p:nvPr/>
          </p:nvPicPr>
          <p:blipFill rotWithShape="1">
            <a:blip r:embed="rId19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2129" y="6287368"/>
              <a:ext cx="498556" cy="351692"/>
            </a:xfrm>
            <a:prstGeom prst="rect">
              <a:avLst/>
            </a:prstGeom>
          </p:spPr>
        </p:pic>
      </p:grpSp>
      <p:grpSp>
        <p:nvGrpSpPr>
          <p:cNvPr id="56" name="Groupe 55"/>
          <p:cNvGrpSpPr/>
          <p:nvPr/>
        </p:nvGrpSpPr>
        <p:grpSpPr>
          <a:xfrm>
            <a:off x="3978220" y="4542322"/>
            <a:ext cx="1018488" cy="1485835"/>
            <a:chOff x="160374" y="117635"/>
            <a:chExt cx="2374370" cy="3241710"/>
          </a:xfrm>
        </p:grpSpPr>
        <p:sp>
          <p:nvSpPr>
            <p:cNvPr id="47" name="Rectangle à coins arrondis 46"/>
            <p:cNvSpPr/>
            <p:nvPr/>
          </p:nvSpPr>
          <p:spPr>
            <a:xfrm>
              <a:off x="160374" y="117635"/>
              <a:ext cx="2374370" cy="3241710"/>
            </a:xfrm>
            <a:prstGeom prst="roundRect">
              <a:avLst>
                <a:gd name="adj" fmla="val 9863"/>
              </a:avLst>
            </a:prstGeom>
            <a:solidFill>
              <a:schemeClr val="bg1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597394" y="184270"/>
              <a:ext cx="1391055" cy="4700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accent6"/>
                  </a:solidFill>
                </a:rPr>
                <a:t>Chat</a:t>
              </a:r>
              <a:endParaRPr lang="fr-FR" sz="800" b="1" dirty="0">
                <a:solidFill>
                  <a:schemeClr val="accent6"/>
                </a:solidFill>
              </a:endParaRPr>
            </a:p>
          </p:txBody>
        </p:sp>
        <p:pic>
          <p:nvPicPr>
            <p:cNvPr id="49" name="Image 4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016" y="569426"/>
              <a:ext cx="1925754" cy="1090985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291" y="1677787"/>
              <a:ext cx="261206" cy="261206"/>
            </a:xfrm>
            <a:prstGeom prst="rect">
              <a:avLst/>
            </a:prstGeom>
          </p:spPr>
        </p:pic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2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619" y="2634308"/>
              <a:ext cx="379664" cy="379664"/>
            </a:xfrm>
            <a:prstGeom prst="rect">
              <a:avLst/>
            </a:prstGeom>
          </p:spPr>
        </p:pic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459" y="2240716"/>
              <a:ext cx="392086" cy="331593"/>
            </a:xfrm>
            <a:prstGeom prst="rect">
              <a:avLst/>
            </a:prstGeom>
          </p:spPr>
        </p:pic>
        <p:sp>
          <p:nvSpPr>
            <p:cNvPr id="53" name="ZoneTexte 52"/>
            <p:cNvSpPr txBox="1"/>
            <p:nvPr/>
          </p:nvSpPr>
          <p:spPr>
            <a:xfrm>
              <a:off x="705427" y="1694627"/>
              <a:ext cx="1732651" cy="1275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 smtClean="0"/>
                <a:t>Squelette interne</a:t>
              </a:r>
            </a:p>
            <a:p>
              <a:endParaRPr lang="fr-FR" sz="800" dirty="0" smtClean="0"/>
            </a:p>
            <a:p>
              <a:r>
                <a:rPr lang="fr-FR" sz="800" dirty="0" smtClean="0"/>
                <a:t>Po</a:t>
              </a:r>
            </a:p>
          </p:txBody>
        </p:sp>
        <p:pic>
          <p:nvPicPr>
            <p:cNvPr id="54" name="Image 53"/>
            <p:cNvPicPr>
              <a:picLocks noChangeAspect="1"/>
            </p:cNvPicPr>
            <p:nvPr/>
          </p:nvPicPr>
          <p:blipFill rotWithShape="1">
            <a:blip r:embed="rId2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7280" y="1948678"/>
              <a:ext cx="378706" cy="267147"/>
            </a:xfrm>
            <a:prstGeom prst="rect">
              <a:avLst/>
            </a:prstGeom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25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463" y="3026215"/>
              <a:ext cx="257850" cy="257850"/>
            </a:xfrm>
            <a:prstGeom prst="rect">
              <a:avLst/>
            </a:prstGeom>
          </p:spPr>
        </p:pic>
      </p:grpSp>
      <p:sp>
        <p:nvSpPr>
          <p:cNvPr id="64" name="Rectangle 63"/>
          <p:cNvSpPr/>
          <p:nvPr/>
        </p:nvSpPr>
        <p:spPr>
          <a:xfrm>
            <a:off x="485245" y="370128"/>
            <a:ext cx="10949483" cy="92333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dirty="0" smtClean="0"/>
              <a:t>Enfin on </a:t>
            </a:r>
            <a:r>
              <a:rPr lang="fr-FR" dirty="0" smtClean="0"/>
              <a:t>répartit </a:t>
            </a:r>
            <a:r>
              <a:rPr lang="fr-FR" dirty="0" smtClean="0"/>
              <a:t>les êtres vivants dans les boites. Un animal doit posséder au moins tous les attributs de sa boite et les attributs des boites qui la contiennent.</a:t>
            </a:r>
          </a:p>
          <a:p>
            <a:r>
              <a:rPr lang="fr-FR" dirty="0" smtClean="0"/>
              <a:t> Le degré de parenté se lit au nombre d’attributs en commun.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199331" y="2389789"/>
            <a:ext cx="2687869" cy="369331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i="1" dirty="0" smtClean="0"/>
              <a:t>Par exemple ici :</a:t>
            </a:r>
          </a:p>
          <a:p>
            <a:r>
              <a:rPr lang="fr-FR" i="1" dirty="0" smtClean="0"/>
              <a:t>Les 3 animaux ont tous UN attribut en commun (ils sont tous la même grande boite).</a:t>
            </a:r>
          </a:p>
          <a:p>
            <a:r>
              <a:rPr lang="fr-FR" i="1" dirty="0" smtClean="0"/>
              <a:t>Chat et Aigle ont DEUX attributs en commun.</a:t>
            </a:r>
          </a:p>
          <a:p>
            <a:endParaRPr lang="fr-FR" i="1" dirty="0"/>
          </a:p>
          <a:p>
            <a:r>
              <a:rPr lang="fr-FR" i="1" dirty="0" smtClean="0"/>
              <a:t>Conclusion : </a:t>
            </a:r>
          </a:p>
          <a:p>
            <a:r>
              <a:rPr lang="fr-FR" i="1" dirty="0" smtClean="0"/>
              <a:t>Le chat et l’aigle ont un degré de parenté plus fort entre eux qu’avec la guêpe.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187491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76647" cy="1325563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Cartes à imprimer</a:t>
            </a:r>
            <a:endParaRPr lang="fr-FR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1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à coins arrondis 43"/>
          <p:cNvSpPr/>
          <p:nvPr/>
        </p:nvSpPr>
        <p:spPr>
          <a:xfrm>
            <a:off x="168265" y="115483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Rectangle à coins arrondis 68"/>
          <p:cNvSpPr/>
          <p:nvPr/>
        </p:nvSpPr>
        <p:spPr>
          <a:xfrm>
            <a:off x="2633684" y="129630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à coins arrondis 76"/>
          <p:cNvSpPr/>
          <p:nvPr/>
        </p:nvSpPr>
        <p:spPr>
          <a:xfrm>
            <a:off x="5097135" y="117560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à coins arrondis 84"/>
          <p:cNvSpPr/>
          <p:nvPr/>
        </p:nvSpPr>
        <p:spPr>
          <a:xfrm>
            <a:off x="7578874" y="108918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164252" y="3459497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à coins arrondis 81"/>
          <p:cNvSpPr/>
          <p:nvPr/>
        </p:nvSpPr>
        <p:spPr>
          <a:xfrm>
            <a:off x="2629671" y="3455356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à coins arrondis 89"/>
          <p:cNvSpPr/>
          <p:nvPr/>
        </p:nvSpPr>
        <p:spPr>
          <a:xfrm>
            <a:off x="5111410" y="3461574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Rectangle à coins arrondis 93"/>
          <p:cNvSpPr/>
          <p:nvPr/>
        </p:nvSpPr>
        <p:spPr>
          <a:xfrm>
            <a:off x="7574861" y="3434644"/>
            <a:ext cx="2374370" cy="3241710"/>
          </a:xfrm>
          <a:prstGeom prst="roundRect">
            <a:avLst>
              <a:gd name="adj" fmla="val 9863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627" y="3409627"/>
            <a:ext cx="38746" cy="38746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227665" y="247707"/>
            <a:ext cx="2257539" cy="2960583"/>
            <a:chOff x="227665" y="247707"/>
            <a:chExt cx="2257539" cy="2960583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93"/>
            <a:stretch/>
          </p:blipFill>
          <p:spPr>
            <a:xfrm>
              <a:off x="227665" y="749262"/>
              <a:ext cx="2257539" cy="1940312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352879" y="2808180"/>
              <a:ext cx="20071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des parentés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28272" y="247707"/>
              <a:ext cx="856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Le jeu </a:t>
              </a:r>
              <a:endParaRPr lang="fr-FR" dirty="0"/>
            </a:p>
          </p:txBody>
        </p:sp>
      </p:grpSp>
      <p:grpSp>
        <p:nvGrpSpPr>
          <p:cNvPr id="99" name="Groupe 98"/>
          <p:cNvGrpSpPr/>
          <p:nvPr/>
        </p:nvGrpSpPr>
        <p:grpSpPr>
          <a:xfrm>
            <a:off x="7668689" y="3531424"/>
            <a:ext cx="2257539" cy="2960583"/>
            <a:chOff x="227665" y="247707"/>
            <a:chExt cx="2257539" cy="2960583"/>
          </a:xfrm>
        </p:grpSpPr>
        <p:pic>
          <p:nvPicPr>
            <p:cNvPr id="100" name="Image 9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93"/>
            <a:stretch/>
          </p:blipFill>
          <p:spPr>
            <a:xfrm>
              <a:off x="227665" y="749262"/>
              <a:ext cx="2257539" cy="1940312"/>
            </a:xfrm>
            <a:prstGeom prst="rect">
              <a:avLst/>
            </a:prstGeom>
          </p:spPr>
        </p:pic>
        <p:sp>
          <p:nvSpPr>
            <p:cNvPr id="107" name="ZoneTexte 106"/>
            <p:cNvSpPr txBox="1"/>
            <p:nvPr/>
          </p:nvSpPr>
          <p:spPr>
            <a:xfrm>
              <a:off x="352879" y="2808180"/>
              <a:ext cx="20071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des parentés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28272" y="247707"/>
              <a:ext cx="856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Le jeu </a:t>
              </a:r>
              <a:endParaRPr lang="fr-FR" dirty="0"/>
            </a:p>
          </p:txBody>
        </p:sp>
      </p:grpSp>
      <p:grpSp>
        <p:nvGrpSpPr>
          <p:cNvPr id="115" name="Groupe 114"/>
          <p:cNvGrpSpPr/>
          <p:nvPr/>
        </p:nvGrpSpPr>
        <p:grpSpPr>
          <a:xfrm>
            <a:off x="5180513" y="3540005"/>
            <a:ext cx="2257539" cy="2960583"/>
            <a:chOff x="227665" y="247707"/>
            <a:chExt cx="2257539" cy="2960583"/>
          </a:xfrm>
        </p:grpSpPr>
        <p:pic>
          <p:nvPicPr>
            <p:cNvPr id="116" name="Image 1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93"/>
            <a:stretch/>
          </p:blipFill>
          <p:spPr>
            <a:xfrm>
              <a:off x="227665" y="749262"/>
              <a:ext cx="2257539" cy="1940312"/>
            </a:xfrm>
            <a:prstGeom prst="rect">
              <a:avLst/>
            </a:prstGeom>
          </p:spPr>
        </p:pic>
        <p:sp>
          <p:nvSpPr>
            <p:cNvPr id="117" name="ZoneTexte 116"/>
            <p:cNvSpPr txBox="1"/>
            <p:nvPr/>
          </p:nvSpPr>
          <p:spPr>
            <a:xfrm>
              <a:off x="352879" y="2808180"/>
              <a:ext cx="20071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des parentés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928272" y="247707"/>
              <a:ext cx="856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Le jeu </a:t>
              </a:r>
              <a:endParaRPr lang="fr-FR" dirty="0"/>
            </a:p>
          </p:txBody>
        </p:sp>
      </p:grpSp>
      <p:grpSp>
        <p:nvGrpSpPr>
          <p:cNvPr id="119" name="Groupe 118"/>
          <p:cNvGrpSpPr/>
          <p:nvPr/>
        </p:nvGrpSpPr>
        <p:grpSpPr>
          <a:xfrm>
            <a:off x="2712359" y="3548586"/>
            <a:ext cx="2257539" cy="2960583"/>
            <a:chOff x="227665" y="247707"/>
            <a:chExt cx="2257539" cy="2960583"/>
          </a:xfrm>
        </p:grpSpPr>
        <p:pic>
          <p:nvPicPr>
            <p:cNvPr id="120" name="Image 1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93"/>
            <a:stretch/>
          </p:blipFill>
          <p:spPr>
            <a:xfrm>
              <a:off x="227665" y="749262"/>
              <a:ext cx="2257539" cy="1940312"/>
            </a:xfrm>
            <a:prstGeom prst="rect">
              <a:avLst/>
            </a:prstGeom>
          </p:spPr>
        </p:pic>
        <p:sp>
          <p:nvSpPr>
            <p:cNvPr id="121" name="ZoneTexte 120"/>
            <p:cNvSpPr txBox="1"/>
            <p:nvPr/>
          </p:nvSpPr>
          <p:spPr>
            <a:xfrm>
              <a:off x="352879" y="2808180"/>
              <a:ext cx="20071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des parentés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928272" y="247707"/>
              <a:ext cx="856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Le jeu </a:t>
              </a:r>
              <a:endParaRPr lang="fr-FR" dirty="0"/>
            </a:p>
          </p:txBody>
        </p:sp>
      </p:grpSp>
      <p:grpSp>
        <p:nvGrpSpPr>
          <p:cNvPr id="124" name="Groupe 123"/>
          <p:cNvGrpSpPr/>
          <p:nvPr/>
        </p:nvGrpSpPr>
        <p:grpSpPr>
          <a:xfrm>
            <a:off x="245739" y="3548586"/>
            <a:ext cx="2257539" cy="2960583"/>
            <a:chOff x="227665" y="247707"/>
            <a:chExt cx="2257539" cy="2960583"/>
          </a:xfrm>
        </p:grpSpPr>
        <p:pic>
          <p:nvPicPr>
            <p:cNvPr id="125" name="Image 1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93"/>
            <a:stretch/>
          </p:blipFill>
          <p:spPr>
            <a:xfrm>
              <a:off x="227665" y="749262"/>
              <a:ext cx="2257539" cy="1940312"/>
            </a:xfrm>
            <a:prstGeom prst="rect">
              <a:avLst/>
            </a:prstGeom>
          </p:spPr>
        </p:pic>
        <p:sp>
          <p:nvSpPr>
            <p:cNvPr id="126" name="ZoneTexte 125"/>
            <p:cNvSpPr txBox="1"/>
            <p:nvPr/>
          </p:nvSpPr>
          <p:spPr>
            <a:xfrm>
              <a:off x="352879" y="2808180"/>
              <a:ext cx="20071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des parentés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928272" y="247707"/>
              <a:ext cx="856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Le jeu </a:t>
              </a:r>
              <a:endParaRPr lang="fr-FR" dirty="0"/>
            </a:p>
          </p:txBody>
        </p:sp>
      </p:grpSp>
      <p:grpSp>
        <p:nvGrpSpPr>
          <p:cNvPr id="128" name="Groupe 127"/>
          <p:cNvGrpSpPr/>
          <p:nvPr/>
        </p:nvGrpSpPr>
        <p:grpSpPr>
          <a:xfrm>
            <a:off x="2696850" y="186191"/>
            <a:ext cx="2257539" cy="2960583"/>
            <a:chOff x="227665" y="247707"/>
            <a:chExt cx="2257539" cy="2960583"/>
          </a:xfrm>
        </p:grpSpPr>
        <p:pic>
          <p:nvPicPr>
            <p:cNvPr id="129" name="Image 1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93"/>
            <a:stretch/>
          </p:blipFill>
          <p:spPr>
            <a:xfrm>
              <a:off x="227665" y="749262"/>
              <a:ext cx="2257539" cy="1940312"/>
            </a:xfrm>
            <a:prstGeom prst="rect">
              <a:avLst/>
            </a:prstGeom>
          </p:spPr>
        </p:pic>
        <p:sp>
          <p:nvSpPr>
            <p:cNvPr id="130" name="ZoneTexte 129"/>
            <p:cNvSpPr txBox="1"/>
            <p:nvPr/>
          </p:nvSpPr>
          <p:spPr>
            <a:xfrm>
              <a:off x="352879" y="2808180"/>
              <a:ext cx="20071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des parentés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928272" y="247707"/>
              <a:ext cx="856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Le jeu </a:t>
              </a:r>
              <a:endParaRPr lang="fr-FR" dirty="0"/>
            </a:p>
          </p:txBody>
        </p:sp>
      </p:grpSp>
      <p:grpSp>
        <p:nvGrpSpPr>
          <p:cNvPr id="132" name="Groupe 131"/>
          <p:cNvGrpSpPr/>
          <p:nvPr/>
        </p:nvGrpSpPr>
        <p:grpSpPr>
          <a:xfrm>
            <a:off x="5141314" y="205232"/>
            <a:ext cx="2257539" cy="2960583"/>
            <a:chOff x="227665" y="247707"/>
            <a:chExt cx="2257539" cy="2960583"/>
          </a:xfrm>
        </p:grpSpPr>
        <p:pic>
          <p:nvPicPr>
            <p:cNvPr id="133" name="Image 1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93"/>
            <a:stretch/>
          </p:blipFill>
          <p:spPr>
            <a:xfrm>
              <a:off x="227665" y="749262"/>
              <a:ext cx="2257539" cy="1940312"/>
            </a:xfrm>
            <a:prstGeom prst="rect">
              <a:avLst/>
            </a:prstGeom>
          </p:spPr>
        </p:pic>
        <p:sp>
          <p:nvSpPr>
            <p:cNvPr id="134" name="ZoneTexte 133"/>
            <p:cNvSpPr txBox="1"/>
            <p:nvPr/>
          </p:nvSpPr>
          <p:spPr>
            <a:xfrm>
              <a:off x="352879" y="2808180"/>
              <a:ext cx="20071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des parentés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928272" y="247707"/>
              <a:ext cx="856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Le jeu </a:t>
              </a:r>
              <a:endParaRPr lang="fr-FR" dirty="0"/>
            </a:p>
          </p:txBody>
        </p:sp>
      </p:grpSp>
      <p:grpSp>
        <p:nvGrpSpPr>
          <p:cNvPr id="136" name="Groupe 135"/>
          <p:cNvGrpSpPr/>
          <p:nvPr/>
        </p:nvGrpSpPr>
        <p:grpSpPr>
          <a:xfrm>
            <a:off x="7688377" y="152397"/>
            <a:ext cx="2257539" cy="2960583"/>
            <a:chOff x="227665" y="247707"/>
            <a:chExt cx="2257539" cy="2960583"/>
          </a:xfrm>
        </p:grpSpPr>
        <p:pic>
          <p:nvPicPr>
            <p:cNvPr id="137" name="Image 1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93"/>
            <a:stretch/>
          </p:blipFill>
          <p:spPr>
            <a:xfrm>
              <a:off x="227665" y="749262"/>
              <a:ext cx="2257539" cy="1940312"/>
            </a:xfrm>
            <a:prstGeom prst="rect">
              <a:avLst/>
            </a:prstGeom>
          </p:spPr>
        </p:pic>
        <p:sp>
          <p:nvSpPr>
            <p:cNvPr id="138" name="ZoneTexte 137"/>
            <p:cNvSpPr txBox="1"/>
            <p:nvPr/>
          </p:nvSpPr>
          <p:spPr>
            <a:xfrm>
              <a:off x="352879" y="2808180"/>
              <a:ext cx="20071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des parentés</a:t>
              </a:r>
              <a:endParaRPr lang="fr-FR" sz="2000" b="1" dirty="0">
                <a:solidFill>
                  <a:schemeClr val="bg1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928272" y="247707"/>
              <a:ext cx="856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Le jeu </a:t>
              </a:r>
              <a:endParaRPr lang="fr-FR" dirty="0"/>
            </a:p>
          </p:txBody>
        </p:sp>
      </p:grpSp>
      <p:sp>
        <p:nvSpPr>
          <p:cNvPr id="17" name="ZoneTexte 16"/>
          <p:cNvSpPr txBox="1"/>
          <p:nvPr/>
        </p:nvSpPr>
        <p:spPr>
          <a:xfrm rot="10800000" flipH="1" flipV="1">
            <a:off x="10499609" y="2991650"/>
            <a:ext cx="127407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Page Verso</a:t>
            </a:r>
          </a:p>
          <a:p>
            <a:pPr algn="ctr"/>
            <a:r>
              <a:rPr lang="fr-FR" dirty="0" smtClean="0"/>
              <a:t>À imprimer</a:t>
            </a:r>
          </a:p>
          <a:p>
            <a:pPr algn="ctr"/>
            <a:r>
              <a:rPr lang="fr-FR" dirty="0" smtClean="0"/>
              <a:t>10 fois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12811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1559</Words>
  <Application>Microsoft Office PowerPoint</Application>
  <PresentationFormat>Grand écran</PresentationFormat>
  <Paragraphs>504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Berlin Sans FB Demi</vt:lpstr>
      <vt:lpstr>Calibri</vt:lpstr>
      <vt:lpstr>Calibri Light</vt:lpstr>
      <vt:lpstr>Times New Roman</vt:lpstr>
      <vt:lpstr>Thème Office</vt:lpstr>
      <vt:lpstr>Le Jeu des parentés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Cartes à imprimer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Jeu des parentés</dc:title>
  <dc:creator>jgerard2</dc:creator>
  <cp:lastModifiedBy>jgerard2</cp:lastModifiedBy>
  <cp:revision>72</cp:revision>
  <dcterms:created xsi:type="dcterms:W3CDTF">2025-12-02T13:59:49Z</dcterms:created>
  <dcterms:modified xsi:type="dcterms:W3CDTF">2026-01-30T13:32:07Z</dcterms:modified>
</cp:coreProperties>
</file>