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80" r:id="rId4"/>
    <p:sldId id="281" r:id="rId5"/>
    <p:sldId id="282" r:id="rId6"/>
    <p:sldId id="273" r:id="rId7"/>
    <p:sldId id="272" r:id="rId8"/>
    <p:sldId id="261" r:id="rId9"/>
    <p:sldId id="288" r:id="rId10"/>
    <p:sldId id="283" r:id="rId11"/>
    <p:sldId id="285" r:id="rId12"/>
    <p:sldId id="268" r:id="rId13"/>
    <p:sldId id="287" r:id="rId14"/>
    <p:sldId id="267" r:id="rId15"/>
    <p:sldId id="269" r:id="rId16"/>
    <p:sldId id="284" r:id="rId17"/>
    <p:sldId id="270" r:id="rId18"/>
    <p:sldId id="271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4725"/>
    <a:srgbClr val="F59121"/>
    <a:srgbClr val="F9D31B"/>
    <a:srgbClr val="43B057"/>
    <a:srgbClr val="087241"/>
    <a:srgbClr val="3AAD52"/>
    <a:srgbClr val="63B549"/>
    <a:srgbClr val="90C340"/>
    <a:srgbClr val="D0DC3A"/>
    <a:srgbClr val="E221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24" autoAdjust="0"/>
    <p:restoredTop sz="94660"/>
  </p:normalViewPr>
  <p:slideViewPr>
    <p:cSldViewPr snapToGrid="0">
      <p:cViewPr varScale="1">
        <p:scale>
          <a:sx n="72" d="100"/>
          <a:sy n="72" d="100"/>
        </p:scale>
        <p:origin x="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750A-B8E9-4DBA-8240-F1FBBA474E41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20AF-F8C0-42B1-8D79-A1C54989A8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993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750A-B8E9-4DBA-8240-F1FBBA474E41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20AF-F8C0-42B1-8D79-A1C54989A8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276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750A-B8E9-4DBA-8240-F1FBBA474E41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20AF-F8C0-42B1-8D79-A1C54989A8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330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750A-B8E9-4DBA-8240-F1FBBA474E41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20AF-F8C0-42B1-8D79-A1C54989A8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538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750A-B8E9-4DBA-8240-F1FBBA474E41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20AF-F8C0-42B1-8D79-A1C54989A8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3708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750A-B8E9-4DBA-8240-F1FBBA474E41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20AF-F8C0-42B1-8D79-A1C54989A8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2263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750A-B8E9-4DBA-8240-F1FBBA474E41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20AF-F8C0-42B1-8D79-A1C54989A8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664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750A-B8E9-4DBA-8240-F1FBBA474E41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20AF-F8C0-42B1-8D79-A1C54989A8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554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750A-B8E9-4DBA-8240-F1FBBA474E41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20AF-F8C0-42B1-8D79-A1C54989A8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7745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750A-B8E9-4DBA-8240-F1FBBA474E41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20AF-F8C0-42B1-8D79-A1C54989A8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181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750A-B8E9-4DBA-8240-F1FBBA474E41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20AF-F8C0-42B1-8D79-A1C54989A8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741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7750A-B8E9-4DBA-8240-F1FBBA474E41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F20AF-F8C0-42B1-8D79-A1C54989A8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4143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6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24.png"/><Relationship Id="rId5" Type="http://schemas.openxmlformats.org/officeDocument/2006/relationships/image" Target="../media/image9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45.png"/><Relationship Id="rId12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15.png"/><Relationship Id="rId5" Type="http://schemas.openxmlformats.org/officeDocument/2006/relationships/image" Target="../media/image43.png"/><Relationship Id="rId10" Type="http://schemas.openxmlformats.org/officeDocument/2006/relationships/image" Target="../media/image35.png"/><Relationship Id="rId4" Type="http://schemas.openxmlformats.org/officeDocument/2006/relationships/image" Target="../media/image13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61309" y="969817"/>
            <a:ext cx="9144000" cy="1355405"/>
          </a:xfrm>
        </p:spPr>
        <p:txBody>
          <a:bodyPr/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Objectif Terre Durable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473" y="1063199"/>
            <a:ext cx="2282734" cy="22827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0436" y="4366644"/>
            <a:ext cx="1075112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dirty="0"/>
              <a:t>Objectif Terre </a:t>
            </a:r>
            <a:r>
              <a:rPr lang="fr-FR" dirty="0" smtClean="0"/>
              <a:t>Durable est </a:t>
            </a:r>
            <a:r>
              <a:rPr lang="fr-FR" dirty="0"/>
              <a:t>un jeu de cartes collaboratif dont l’objectif est de faire comprendre la complexité d’allier à la fois protection de l’environnement et développement économique ou social.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8" y="16632"/>
            <a:ext cx="1024452" cy="939723"/>
          </a:xfrm>
          <a:prstGeom prst="rect">
            <a:avLst/>
          </a:prstGeom>
        </p:spPr>
      </p:pic>
      <p:sp>
        <p:nvSpPr>
          <p:cNvPr id="7" name="Sous-titre 2"/>
          <p:cNvSpPr txBox="1">
            <a:spLocks/>
          </p:cNvSpPr>
          <p:nvPr/>
        </p:nvSpPr>
        <p:spPr>
          <a:xfrm>
            <a:off x="5115337" y="5474690"/>
            <a:ext cx="6679097" cy="102096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fr-FR" sz="2000" i="1" dirty="0" smtClean="0">
                <a:solidFill>
                  <a:schemeClr val="accent1">
                    <a:lumMod val="50000"/>
                  </a:schemeClr>
                </a:solidFill>
              </a:rPr>
              <a:t>Proposé par Johann GERARD, IA-IPR SVT</a:t>
            </a:r>
            <a:endParaRPr lang="fr-FR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31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214072" y="3382503"/>
            <a:ext cx="2395664" cy="3169645"/>
            <a:chOff x="222618" y="3391047"/>
            <a:chExt cx="2395664" cy="3169645"/>
          </a:xfrm>
        </p:grpSpPr>
        <p:pic>
          <p:nvPicPr>
            <p:cNvPr id="94" name="Image 9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618" y="3391047"/>
              <a:ext cx="2395664" cy="3169645"/>
            </a:xfrm>
            <a:prstGeom prst="rect">
              <a:avLst/>
            </a:prstGeom>
          </p:spPr>
        </p:pic>
        <p:grpSp>
          <p:nvGrpSpPr>
            <p:cNvPr id="120" name="Groupe 119"/>
            <p:cNvGrpSpPr/>
            <p:nvPr/>
          </p:nvGrpSpPr>
          <p:grpSpPr>
            <a:xfrm>
              <a:off x="1995975" y="5894153"/>
              <a:ext cx="463513" cy="451680"/>
              <a:chOff x="9961541" y="2831564"/>
              <a:chExt cx="463513" cy="451680"/>
            </a:xfrm>
          </p:grpSpPr>
          <p:grpSp>
            <p:nvGrpSpPr>
              <p:cNvPr id="122" name="Groupe 121"/>
              <p:cNvGrpSpPr/>
              <p:nvPr/>
            </p:nvGrpSpPr>
            <p:grpSpPr>
              <a:xfrm>
                <a:off x="9961541" y="2831564"/>
                <a:ext cx="463513" cy="451680"/>
                <a:chOff x="4331511" y="2680381"/>
                <a:chExt cx="463513" cy="451680"/>
              </a:xfrm>
            </p:grpSpPr>
            <p:sp>
              <p:nvSpPr>
                <p:cNvPr id="127" name="Ellipse 126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0" name="Ellipse 129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124" name="Image 12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078434" y="2948197"/>
                <a:ext cx="229726" cy="238340"/>
              </a:xfrm>
              <a:prstGeom prst="rect">
                <a:avLst/>
              </a:prstGeom>
            </p:spPr>
          </p:pic>
        </p:grpSp>
        <p:sp>
          <p:nvSpPr>
            <p:cNvPr id="131" name="Rectangle à coins arrondis 130"/>
            <p:cNvSpPr/>
            <p:nvPr/>
          </p:nvSpPr>
          <p:spPr>
            <a:xfrm>
              <a:off x="290031" y="3518011"/>
              <a:ext cx="2212775" cy="450761"/>
            </a:xfrm>
            <a:prstGeom prst="roundRect">
              <a:avLst>
                <a:gd name="adj" fmla="val 29073"/>
              </a:avLst>
            </a:prstGeom>
            <a:solidFill>
              <a:srgbClr val="899144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ZoneTexte 147"/>
            <p:cNvSpPr txBox="1"/>
            <p:nvPr/>
          </p:nvSpPr>
          <p:spPr>
            <a:xfrm>
              <a:off x="686418" y="3541148"/>
              <a:ext cx="13087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Vent</a:t>
              </a:r>
              <a:endParaRPr lang="fr-FR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150" name="Parchemin vertical 149"/>
            <p:cNvSpPr/>
            <p:nvPr/>
          </p:nvSpPr>
          <p:spPr>
            <a:xfrm>
              <a:off x="255625" y="5816358"/>
              <a:ext cx="712424" cy="607270"/>
            </a:xfrm>
            <a:prstGeom prst="verticalScroll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bg1"/>
                  </a:solidFill>
                </a:rPr>
                <a:t>R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4" name="Image 19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3555" y="234240"/>
            <a:ext cx="2359727" cy="3144327"/>
          </a:xfrm>
          <a:prstGeom prst="rect">
            <a:avLst/>
          </a:prstGeom>
        </p:spPr>
      </p:pic>
      <p:sp>
        <p:nvSpPr>
          <p:cNvPr id="195" name="Rectangle à coins arrondis 194"/>
          <p:cNvSpPr/>
          <p:nvPr/>
        </p:nvSpPr>
        <p:spPr>
          <a:xfrm>
            <a:off x="7495738" y="320921"/>
            <a:ext cx="2212775" cy="450761"/>
          </a:xfrm>
          <a:prstGeom prst="roundRect">
            <a:avLst>
              <a:gd name="adj" fmla="val 29073"/>
            </a:avLst>
          </a:prstGeom>
          <a:solidFill>
            <a:srgbClr val="899144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ZoneTexte 195"/>
          <p:cNvSpPr txBox="1"/>
          <p:nvPr/>
        </p:nvSpPr>
        <p:spPr>
          <a:xfrm>
            <a:off x="7892125" y="344058"/>
            <a:ext cx="130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Barrage</a:t>
            </a:r>
            <a:endParaRPr lang="fr-FR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97" name="Parchemin vertical 196"/>
          <p:cNvSpPr/>
          <p:nvPr/>
        </p:nvSpPr>
        <p:spPr>
          <a:xfrm>
            <a:off x="7435498" y="2696493"/>
            <a:ext cx="712424" cy="607270"/>
          </a:xfrm>
          <a:prstGeom prst="verticalScroll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</a:t>
            </a:r>
            <a:endParaRPr lang="fr-FR" sz="2400" b="1" dirty="0">
              <a:solidFill>
                <a:schemeClr val="bg1"/>
              </a:solidFill>
            </a:endParaRPr>
          </a:p>
        </p:txBody>
      </p:sp>
      <p:grpSp>
        <p:nvGrpSpPr>
          <p:cNvPr id="198" name="Groupe 197"/>
          <p:cNvGrpSpPr/>
          <p:nvPr/>
        </p:nvGrpSpPr>
        <p:grpSpPr>
          <a:xfrm>
            <a:off x="9283673" y="2833015"/>
            <a:ext cx="463513" cy="451680"/>
            <a:chOff x="9961541" y="2831564"/>
            <a:chExt cx="463513" cy="451680"/>
          </a:xfrm>
        </p:grpSpPr>
        <p:grpSp>
          <p:nvGrpSpPr>
            <p:cNvPr id="199" name="Groupe 198"/>
            <p:cNvGrpSpPr/>
            <p:nvPr/>
          </p:nvGrpSpPr>
          <p:grpSpPr>
            <a:xfrm>
              <a:off x="9961541" y="2831564"/>
              <a:ext cx="463513" cy="451680"/>
              <a:chOff x="4331511" y="2680381"/>
              <a:chExt cx="463513" cy="451680"/>
            </a:xfrm>
          </p:grpSpPr>
          <p:sp>
            <p:nvSpPr>
              <p:cNvPr id="208" name="Ellipse 207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9" name="Ellipse 208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01" name="Image 20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434" y="2948197"/>
              <a:ext cx="229726" cy="238340"/>
            </a:xfrm>
            <a:prstGeom prst="rect">
              <a:avLst/>
            </a:prstGeom>
          </p:spPr>
        </p:pic>
      </p:grpSp>
      <p:pic>
        <p:nvPicPr>
          <p:cNvPr id="115" name="Image 1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5132" y="234240"/>
            <a:ext cx="2359727" cy="3144327"/>
          </a:xfrm>
          <a:prstGeom prst="rect">
            <a:avLst/>
          </a:prstGeom>
        </p:spPr>
      </p:pic>
      <p:sp>
        <p:nvSpPr>
          <p:cNvPr id="116" name="Rectangle à coins arrondis 115"/>
          <p:cNvSpPr/>
          <p:nvPr/>
        </p:nvSpPr>
        <p:spPr>
          <a:xfrm>
            <a:off x="5097315" y="320921"/>
            <a:ext cx="2212775" cy="450761"/>
          </a:xfrm>
          <a:prstGeom prst="roundRect">
            <a:avLst>
              <a:gd name="adj" fmla="val 29073"/>
            </a:avLst>
          </a:prstGeom>
          <a:solidFill>
            <a:srgbClr val="899144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ZoneTexte 116"/>
          <p:cNvSpPr txBox="1"/>
          <p:nvPr/>
        </p:nvSpPr>
        <p:spPr>
          <a:xfrm>
            <a:off x="5493702" y="344058"/>
            <a:ext cx="130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Barrage</a:t>
            </a:r>
            <a:endParaRPr lang="fr-FR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18" name="Parchemin vertical 117"/>
          <p:cNvSpPr/>
          <p:nvPr/>
        </p:nvSpPr>
        <p:spPr>
          <a:xfrm>
            <a:off x="5037075" y="2696493"/>
            <a:ext cx="712424" cy="607270"/>
          </a:xfrm>
          <a:prstGeom prst="verticalScroll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</a:t>
            </a:r>
            <a:endParaRPr lang="fr-FR" sz="2400" b="1" dirty="0">
              <a:solidFill>
                <a:schemeClr val="bg1"/>
              </a:solidFill>
            </a:endParaRPr>
          </a:p>
        </p:txBody>
      </p:sp>
      <p:grpSp>
        <p:nvGrpSpPr>
          <p:cNvPr id="119" name="Groupe 118"/>
          <p:cNvGrpSpPr/>
          <p:nvPr/>
        </p:nvGrpSpPr>
        <p:grpSpPr>
          <a:xfrm>
            <a:off x="6885250" y="2833015"/>
            <a:ext cx="463513" cy="451680"/>
            <a:chOff x="9961541" y="2831564"/>
            <a:chExt cx="463513" cy="451680"/>
          </a:xfrm>
        </p:grpSpPr>
        <p:grpSp>
          <p:nvGrpSpPr>
            <p:cNvPr id="121" name="Groupe 120"/>
            <p:cNvGrpSpPr/>
            <p:nvPr/>
          </p:nvGrpSpPr>
          <p:grpSpPr>
            <a:xfrm>
              <a:off x="9961541" y="2831564"/>
              <a:ext cx="463513" cy="451680"/>
              <a:chOff x="4331511" y="2680381"/>
              <a:chExt cx="463513" cy="451680"/>
            </a:xfrm>
          </p:grpSpPr>
          <p:sp>
            <p:nvSpPr>
              <p:cNvPr id="125" name="Ellipse 124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6" name="Ellipse 125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23" name="Image 1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434" y="2948197"/>
              <a:ext cx="229726" cy="238340"/>
            </a:xfrm>
            <a:prstGeom prst="rect">
              <a:avLst/>
            </a:prstGeom>
          </p:spPr>
        </p:pic>
      </p:grpSp>
      <p:grpSp>
        <p:nvGrpSpPr>
          <p:cNvPr id="128" name="Groupe 127"/>
          <p:cNvGrpSpPr/>
          <p:nvPr/>
        </p:nvGrpSpPr>
        <p:grpSpPr>
          <a:xfrm>
            <a:off x="2632520" y="221203"/>
            <a:ext cx="2368656" cy="3144327"/>
            <a:chOff x="2640954" y="3379980"/>
            <a:chExt cx="2368656" cy="3144327"/>
          </a:xfrm>
        </p:grpSpPr>
        <p:pic>
          <p:nvPicPr>
            <p:cNvPr id="129" name="Image 1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0954" y="3379980"/>
              <a:ext cx="2368656" cy="3144327"/>
            </a:xfrm>
            <a:prstGeom prst="rect">
              <a:avLst/>
            </a:prstGeom>
          </p:spPr>
        </p:pic>
        <p:grpSp>
          <p:nvGrpSpPr>
            <p:cNvPr id="132" name="Groupe 131"/>
            <p:cNvGrpSpPr/>
            <p:nvPr/>
          </p:nvGrpSpPr>
          <p:grpSpPr>
            <a:xfrm>
              <a:off x="4398724" y="5852703"/>
              <a:ext cx="463513" cy="451680"/>
              <a:chOff x="8586699" y="5266343"/>
              <a:chExt cx="463513" cy="451680"/>
            </a:xfrm>
          </p:grpSpPr>
          <p:grpSp>
            <p:nvGrpSpPr>
              <p:cNvPr id="136" name="Groupe 135"/>
              <p:cNvGrpSpPr/>
              <p:nvPr/>
            </p:nvGrpSpPr>
            <p:grpSpPr>
              <a:xfrm>
                <a:off x="8586699" y="5266343"/>
                <a:ext cx="463513" cy="451680"/>
                <a:chOff x="4331511" y="2680381"/>
                <a:chExt cx="463513" cy="451680"/>
              </a:xfrm>
            </p:grpSpPr>
            <p:sp>
              <p:nvSpPr>
                <p:cNvPr id="138" name="Ellipse 137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9" name="Ellipse 138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137" name="Image 13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12847" y="5387443"/>
                <a:ext cx="218836" cy="217099"/>
              </a:xfrm>
              <a:prstGeom prst="rect">
                <a:avLst/>
              </a:prstGeom>
            </p:spPr>
          </p:pic>
        </p:grpSp>
        <p:sp>
          <p:nvSpPr>
            <p:cNvPr id="133" name="Rectangle à coins arrondis 132"/>
            <p:cNvSpPr/>
            <p:nvPr/>
          </p:nvSpPr>
          <p:spPr>
            <a:xfrm>
              <a:off x="2730850" y="3475956"/>
              <a:ext cx="2212775" cy="450761"/>
            </a:xfrm>
            <a:prstGeom prst="roundRect">
              <a:avLst>
                <a:gd name="adj" fmla="val 29073"/>
              </a:avLst>
            </a:prstGeom>
            <a:solidFill>
              <a:srgbClr val="899144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ZoneTexte 133"/>
            <p:cNvSpPr txBox="1"/>
            <p:nvPr/>
          </p:nvSpPr>
          <p:spPr>
            <a:xfrm>
              <a:off x="3049413" y="3499093"/>
              <a:ext cx="16164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Eau douce</a:t>
              </a:r>
              <a:endParaRPr lang="fr-FR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135" name="Parchemin vertical 134"/>
            <p:cNvSpPr/>
            <p:nvPr/>
          </p:nvSpPr>
          <p:spPr>
            <a:xfrm>
              <a:off x="2670610" y="5779336"/>
              <a:ext cx="712424" cy="607270"/>
            </a:xfrm>
            <a:prstGeom prst="verticalScroll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bg1"/>
                  </a:solidFill>
                </a:rPr>
                <a:t>R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0" name="Groupe 139"/>
          <p:cNvGrpSpPr/>
          <p:nvPr/>
        </p:nvGrpSpPr>
        <p:grpSpPr>
          <a:xfrm>
            <a:off x="242585" y="219664"/>
            <a:ext cx="2368656" cy="3144327"/>
            <a:chOff x="2655944" y="3424950"/>
            <a:chExt cx="2368656" cy="3144327"/>
          </a:xfrm>
        </p:grpSpPr>
        <p:pic>
          <p:nvPicPr>
            <p:cNvPr id="141" name="Image 1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5944" y="3424950"/>
              <a:ext cx="2368656" cy="3144327"/>
            </a:xfrm>
            <a:prstGeom prst="rect">
              <a:avLst/>
            </a:prstGeom>
          </p:spPr>
        </p:pic>
        <p:grpSp>
          <p:nvGrpSpPr>
            <p:cNvPr id="142" name="Groupe 141"/>
            <p:cNvGrpSpPr/>
            <p:nvPr/>
          </p:nvGrpSpPr>
          <p:grpSpPr>
            <a:xfrm>
              <a:off x="4398724" y="5852703"/>
              <a:ext cx="463513" cy="451680"/>
              <a:chOff x="8586699" y="5266343"/>
              <a:chExt cx="463513" cy="451680"/>
            </a:xfrm>
          </p:grpSpPr>
          <p:grpSp>
            <p:nvGrpSpPr>
              <p:cNvPr id="146" name="Groupe 145"/>
              <p:cNvGrpSpPr/>
              <p:nvPr/>
            </p:nvGrpSpPr>
            <p:grpSpPr>
              <a:xfrm>
                <a:off x="8586699" y="5266343"/>
                <a:ext cx="463513" cy="451680"/>
                <a:chOff x="4331511" y="2680381"/>
                <a:chExt cx="463513" cy="451680"/>
              </a:xfrm>
            </p:grpSpPr>
            <p:sp>
              <p:nvSpPr>
                <p:cNvPr id="178" name="Ellipse 177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79" name="Ellipse 178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147" name="Image 14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12847" y="5387443"/>
                <a:ext cx="218836" cy="217099"/>
              </a:xfrm>
              <a:prstGeom prst="rect">
                <a:avLst/>
              </a:prstGeom>
            </p:spPr>
          </p:pic>
        </p:grpSp>
        <p:sp>
          <p:nvSpPr>
            <p:cNvPr id="143" name="Rectangle à coins arrondis 142"/>
            <p:cNvSpPr/>
            <p:nvPr/>
          </p:nvSpPr>
          <p:spPr>
            <a:xfrm>
              <a:off x="2730850" y="3475956"/>
              <a:ext cx="2212775" cy="450761"/>
            </a:xfrm>
            <a:prstGeom prst="roundRect">
              <a:avLst>
                <a:gd name="adj" fmla="val 29073"/>
              </a:avLst>
            </a:prstGeom>
            <a:solidFill>
              <a:srgbClr val="899144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" name="ZoneTexte 143"/>
            <p:cNvSpPr txBox="1"/>
            <p:nvPr/>
          </p:nvSpPr>
          <p:spPr>
            <a:xfrm>
              <a:off x="3049413" y="3499093"/>
              <a:ext cx="16164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Eau douce</a:t>
              </a:r>
              <a:endParaRPr lang="fr-FR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145" name="Parchemin vertical 144"/>
            <p:cNvSpPr/>
            <p:nvPr/>
          </p:nvSpPr>
          <p:spPr>
            <a:xfrm>
              <a:off x="2670610" y="5779336"/>
              <a:ext cx="712424" cy="607270"/>
            </a:xfrm>
            <a:prstGeom prst="verticalScroll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bg1"/>
                  </a:solidFill>
                </a:rPr>
                <a:t>R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0" name="Groupe 179"/>
          <p:cNvGrpSpPr/>
          <p:nvPr/>
        </p:nvGrpSpPr>
        <p:grpSpPr>
          <a:xfrm>
            <a:off x="2627753" y="3402449"/>
            <a:ext cx="2395664" cy="3169645"/>
            <a:chOff x="222618" y="3391047"/>
            <a:chExt cx="2395664" cy="3169645"/>
          </a:xfrm>
        </p:grpSpPr>
        <p:pic>
          <p:nvPicPr>
            <p:cNvPr id="181" name="Image 18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618" y="3391047"/>
              <a:ext cx="2395664" cy="3169645"/>
            </a:xfrm>
            <a:prstGeom prst="rect">
              <a:avLst/>
            </a:prstGeom>
          </p:spPr>
        </p:pic>
        <p:grpSp>
          <p:nvGrpSpPr>
            <p:cNvPr id="182" name="Groupe 181"/>
            <p:cNvGrpSpPr/>
            <p:nvPr/>
          </p:nvGrpSpPr>
          <p:grpSpPr>
            <a:xfrm>
              <a:off x="1995975" y="5894153"/>
              <a:ext cx="463513" cy="451680"/>
              <a:chOff x="9961541" y="2831564"/>
              <a:chExt cx="463513" cy="451680"/>
            </a:xfrm>
          </p:grpSpPr>
          <p:grpSp>
            <p:nvGrpSpPr>
              <p:cNvPr id="186" name="Groupe 185"/>
              <p:cNvGrpSpPr/>
              <p:nvPr/>
            </p:nvGrpSpPr>
            <p:grpSpPr>
              <a:xfrm>
                <a:off x="9961541" y="2831564"/>
                <a:ext cx="463513" cy="451680"/>
                <a:chOff x="4331511" y="2680381"/>
                <a:chExt cx="463513" cy="451680"/>
              </a:xfrm>
            </p:grpSpPr>
            <p:sp>
              <p:nvSpPr>
                <p:cNvPr id="188" name="Ellipse 187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9" name="Ellipse 188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187" name="Image 18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078434" y="2948197"/>
                <a:ext cx="229726" cy="238340"/>
              </a:xfrm>
              <a:prstGeom prst="rect">
                <a:avLst/>
              </a:prstGeom>
            </p:spPr>
          </p:pic>
        </p:grpSp>
        <p:sp>
          <p:nvSpPr>
            <p:cNvPr id="183" name="Rectangle à coins arrondis 182"/>
            <p:cNvSpPr/>
            <p:nvPr/>
          </p:nvSpPr>
          <p:spPr>
            <a:xfrm>
              <a:off x="290031" y="3518011"/>
              <a:ext cx="2212775" cy="450761"/>
            </a:xfrm>
            <a:prstGeom prst="roundRect">
              <a:avLst>
                <a:gd name="adj" fmla="val 29073"/>
              </a:avLst>
            </a:prstGeom>
            <a:solidFill>
              <a:srgbClr val="899144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" name="ZoneTexte 183"/>
            <p:cNvSpPr txBox="1"/>
            <p:nvPr/>
          </p:nvSpPr>
          <p:spPr>
            <a:xfrm>
              <a:off x="686418" y="3541148"/>
              <a:ext cx="13087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Vent</a:t>
              </a:r>
              <a:endParaRPr lang="fr-FR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185" name="Parchemin vertical 184"/>
            <p:cNvSpPr/>
            <p:nvPr/>
          </p:nvSpPr>
          <p:spPr>
            <a:xfrm>
              <a:off x="255625" y="5816358"/>
              <a:ext cx="712424" cy="607270"/>
            </a:xfrm>
            <a:prstGeom prst="verticalScroll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bg1"/>
                  </a:solidFill>
                </a:rPr>
                <a:t>R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0" name="Groupe 189"/>
          <p:cNvGrpSpPr/>
          <p:nvPr/>
        </p:nvGrpSpPr>
        <p:grpSpPr>
          <a:xfrm>
            <a:off x="7450768" y="3401704"/>
            <a:ext cx="2368656" cy="3144327"/>
            <a:chOff x="2640954" y="3379980"/>
            <a:chExt cx="2368656" cy="3144327"/>
          </a:xfrm>
        </p:grpSpPr>
        <p:pic>
          <p:nvPicPr>
            <p:cNvPr id="191" name="Imag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0954" y="3379980"/>
              <a:ext cx="2368656" cy="3144327"/>
            </a:xfrm>
            <a:prstGeom prst="rect">
              <a:avLst/>
            </a:prstGeom>
          </p:spPr>
        </p:pic>
        <p:grpSp>
          <p:nvGrpSpPr>
            <p:cNvPr id="193" name="Groupe 192"/>
            <p:cNvGrpSpPr/>
            <p:nvPr/>
          </p:nvGrpSpPr>
          <p:grpSpPr>
            <a:xfrm>
              <a:off x="4398724" y="5852703"/>
              <a:ext cx="463513" cy="451680"/>
              <a:chOff x="8586699" y="5266343"/>
              <a:chExt cx="463513" cy="451680"/>
            </a:xfrm>
          </p:grpSpPr>
          <p:grpSp>
            <p:nvGrpSpPr>
              <p:cNvPr id="204" name="Groupe 203"/>
              <p:cNvGrpSpPr/>
              <p:nvPr/>
            </p:nvGrpSpPr>
            <p:grpSpPr>
              <a:xfrm>
                <a:off x="8586699" y="5266343"/>
                <a:ext cx="463513" cy="451680"/>
                <a:chOff x="4331511" y="2680381"/>
                <a:chExt cx="463513" cy="451680"/>
              </a:xfrm>
            </p:grpSpPr>
            <p:sp>
              <p:nvSpPr>
                <p:cNvPr id="206" name="Ellipse 205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07" name="Ellipse 206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205" name="Image 20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12847" y="5387443"/>
                <a:ext cx="218836" cy="217099"/>
              </a:xfrm>
              <a:prstGeom prst="rect">
                <a:avLst/>
              </a:prstGeom>
            </p:spPr>
          </p:pic>
        </p:grpSp>
        <p:sp>
          <p:nvSpPr>
            <p:cNvPr id="200" name="Rectangle à coins arrondis 199"/>
            <p:cNvSpPr/>
            <p:nvPr/>
          </p:nvSpPr>
          <p:spPr>
            <a:xfrm>
              <a:off x="2730850" y="3475956"/>
              <a:ext cx="2212775" cy="450761"/>
            </a:xfrm>
            <a:prstGeom prst="roundRect">
              <a:avLst>
                <a:gd name="adj" fmla="val 29073"/>
              </a:avLst>
            </a:prstGeom>
            <a:solidFill>
              <a:srgbClr val="899144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" name="ZoneTexte 201"/>
            <p:cNvSpPr txBox="1"/>
            <p:nvPr/>
          </p:nvSpPr>
          <p:spPr>
            <a:xfrm>
              <a:off x="3049413" y="3499093"/>
              <a:ext cx="16164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Eau douce</a:t>
              </a:r>
              <a:endParaRPr lang="fr-FR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203" name="Parchemin vertical 202"/>
            <p:cNvSpPr/>
            <p:nvPr/>
          </p:nvSpPr>
          <p:spPr>
            <a:xfrm>
              <a:off x="2670610" y="5779336"/>
              <a:ext cx="712424" cy="607270"/>
            </a:xfrm>
            <a:prstGeom prst="verticalScroll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bg1"/>
                  </a:solidFill>
                </a:rPr>
                <a:t>R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0" name="Groupe 209"/>
          <p:cNvGrpSpPr/>
          <p:nvPr/>
        </p:nvGrpSpPr>
        <p:grpSpPr>
          <a:xfrm>
            <a:off x="5060833" y="3400165"/>
            <a:ext cx="2368656" cy="3144327"/>
            <a:chOff x="2655944" y="3424950"/>
            <a:chExt cx="2368656" cy="3144327"/>
          </a:xfrm>
        </p:grpSpPr>
        <p:pic>
          <p:nvPicPr>
            <p:cNvPr id="211" name="Imag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5944" y="3424950"/>
              <a:ext cx="2368656" cy="3144327"/>
            </a:xfrm>
            <a:prstGeom prst="rect">
              <a:avLst/>
            </a:prstGeom>
          </p:spPr>
        </p:pic>
        <p:grpSp>
          <p:nvGrpSpPr>
            <p:cNvPr id="212" name="Groupe 211"/>
            <p:cNvGrpSpPr/>
            <p:nvPr/>
          </p:nvGrpSpPr>
          <p:grpSpPr>
            <a:xfrm>
              <a:off x="4398724" y="5852703"/>
              <a:ext cx="463513" cy="451680"/>
              <a:chOff x="8586699" y="5266343"/>
              <a:chExt cx="463513" cy="451680"/>
            </a:xfrm>
          </p:grpSpPr>
          <p:grpSp>
            <p:nvGrpSpPr>
              <p:cNvPr id="216" name="Groupe 215"/>
              <p:cNvGrpSpPr/>
              <p:nvPr/>
            </p:nvGrpSpPr>
            <p:grpSpPr>
              <a:xfrm>
                <a:off x="8586699" y="5266343"/>
                <a:ext cx="463513" cy="451680"/>
                <a:chOff x="4331511" y="2680381"/>
                <a:chExt cx="463513" cy="451680"/>
              </a:xfrm>
            </p:grpSpPr>
            <p:sp>
              <p:nvSpPr>
                <p:cNvPr id="218" name="Ellipse 217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19" name="Ellipse 218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217" name="Image 21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12847" y="5387443"/>
                <a:ext cx="218836" cy="217099"/>
              </a:xfrm>
              <a:prstGeom prst="rect">
                <a:avLst/>
              </a:prstGeom>
            </p:spPr>
          </p:pic>
        </p:grpSp>
        <p:sp>
          <p:nvSpPr>
            <p:cNvPr id="213" name="Rectangle à coins arrondis 212"/>
            <p:cNvSpPr/>
            <p:nvPr/>
          </p:nvSpPr>
          <p:spPr>
            <a:xfrm>
              <a:off x="2730850" y="3475956"/>
              <a:ext cx="2212775" cy="450761"/>
            </a:xfrm>
            <a:prstGeom prst="roundRect">
              <a:avLst>
                <a:gd name="adj" fmla="val 29073"/>
              </a:avLst>
            </a:prstGeom>
            <a:solidFill>
              <a:srgbClr val="899144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4" name="ZoneTexte 213"/>
            <p:cNvSpPr txBox="1"/>
            <p:nvPr/>
          </p:nvSpPr>
          <p:spPr>
            <a:xfrm>
              <a:off x="3049413" y="3499093"/>
              <a:ext cx="16164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Eau douce</a:t>
              </a:r>
              <a:endParaRPr lang="fr-FR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215" name="Parchemin vertical 214"/>
            <p:cNvSpPr/>
            <p:nvPr/>
          </p:nvSpPr>
          <p:spPr>
            <a:xfrm>
              <a:off x="2670610" y="5779336"/>
              <a:ext cx="712424" cy="607270"/>
            </a:xfrm>
            <a:prstGeom prst="verticalScroll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bg1"/>
                  </a:solidFill>
                </a:rPr>
                <a:t>R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460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80478" y="229585"/>
            <a:ext cx="2372015" cy="3130042"/>
            <a:chOff x="2630326" y="230112"/>
            <a:chExt cx="2431535" cy="3130042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30326" y="230112"/>
              <a:ext cx="2431535" cy="3130042"/>
            </a:xfrm>
            <a:prstGeom prst="rect">
              <a:avLst/>
            </a:prstGeom>
          </p:spPr>
        </p:pic>
        <p:sp>
          <p:nvSpPr>
            <p:cNvPr id="4" name="Rectangle à coins arrondis 3"/>
            <p:cNvSpPr/>
            <p:nvPr/>
          </p:nvSpPr>
          <p:spPr>
            <a:xfrm>
              <a:off x="2726002" y="378289"/>
              <a:ext cx="2212775" cy="450761"/>
            </a:xfrm>
            <a:prstGeom prst="roundRect">
              <a:avLst>
                <a:gd name="adj" fmla="val 29073"/>
              </a:avLst>
            </a:prstGeom>
            <a:solidFill>
              <a:srgbClr val="899144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3122389" y="401426"/>
              <a:ext cx="13087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Elevage</a:t>
              </a:r>
              <a:endParaRPr lang="fr-FR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6" name="Parchemin vertical 5"/>
            <p:cNvSpPr/>
            <p:nvPr/>
          </p:nvSpPr>
          <p:spPr>
            <a:xfrm>
              <a:off x="2665762" y="2681669"/>
              <a:ext cx="712424" cy="607270"/>
            </a:xfrm>
            <a:prstGeom prst="verticalScroll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bg1"/>
                  </a:solidFill>
                </a:rPr>
                <a:t>R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7" name="Groupe 6"/>
            <p:cNvGrpSpPr/>
            <p:nvPr/>
          </p:nvGrpSpPr>
          <p:grpSpPr>
            <a:xfrm>
              <a:off x="4521986" y="2787982"/>
              <a:ext cx="463513" cy="451680"/>
              <a:chOff x="6181209" y="5009596"/>
              <a:chExt cx="463513" cy="451680"/>
            </a:xfrm>
          </p:grpSpPr>
          <p:grpSp>
            <p:nvGrpSpPr>
              <p:cNvPr id="14" name="Groupe 13"/>
              <p:cNvGrpSpPr/>
              <p:nvPr/>
            </p:nvGrpSpPr>
            <p:grpSpPr>
              <a:xfrm>
                <a:off x="6181209" y="5009596"/>
                <a:ext cx="463513" cy="451680"/>
                <a:chOff x="4331511" y="2680381"/>
                <a:chExt cx="463513" cy="451680"/>
              </a:xfrm>
            </p:grpSpPr>
            <p:sp>
              <p:nvSpPr>
                <p:cNvPr id="16" name="Ellipse 15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7" name="Ellipse 16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15" name="Image 1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93414" y="5151626"/>
                <a:ext cx="249176" cy="179095"/>
              </a:xfrm>
              <a:prstGeom prst="rect">
                <a:avLst/>
              </a:prstGeom>
            </p:spPr>
          </p:pic>
        </p:grpSp>
        <p:grpSp>
          <p:nvGrpSpPr>
            <p:cNvPr id="8" name="Groupe 7"/>
            <p:cNvGrpSpPr/>
            <p:nvPr/>
          </p:nvGrpSpPr>
          <p:grpSpPr>
            <a:xfrm>
              <a:off x="4433596" y="888552"/>
              <a:ext cx="463513" cy="451680"/>
              <a:chOff x="10142282" y="5393486"/>
              <a:chExt cx="463513" cy="451680"/>
            </a:xfrm>
          </p:grpSpPr>
          <p:grpSp>
            <p:nvGrpSpPr>
              <p:cNvPr id="10" name="Groupe 9"/>
              <p:cNvGrpSpPr/>
              <p:nvPr/>
            </p:nvGrpSpPr>
            <p:grpSpPr>
              <a:xfrm>
                <a:off x="10142282" y="5393486"/>
                <a:ext cx="463513" cy="451680"/>
                <a:chOff x="4331511" y="2680381"/>
                <a:chExt cx="463513" cy="451680"/>
              </a:xfrm>
            </p:grpSpPr>
            <p:sp>
              <p:nvSpPr>
                <p:cNvPr id="12" name="Ellipse 11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Ellipse 12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11" name="Image 1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399384">
                <a:off x="10271579" y="5509123"/>
                <a:ext cx="201882" cy="230591"/>
              </a:xfrm>
              <a:prstGeom prst="rect">
                <a:avLst/>
              </a:prstGeom>
            </p:spPr>
          </p:pic>
        </p:grpSp>
        <p:sp>
          <p:nvSpPr>
            <p:cNvPr id="9" name="ZoneTexte 8"/>
            <p:cNvSpPr txBox="1"/>
            <p:nvPr/>
          </p:nvSpPr>
          <p:spPr>
            <a:xfrm>
              <a:off x="2787185" y="928621"/>
              <a:ext cx="1595396" cy="57888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A914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/>
                <a:t>Détruit une carte forêt</a:t>
              </a:r>
              <a:endParaRPr lang="fr-FR" sz="1400" b="1" dirty="0"/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2577078" y="207277"/>
            <a:ext cx="2376703" cy="3169645"/>
            <a:chOff x="5958891" y="221071"/>
            <a:chExt cx="2436740" cy="3169645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8891" y="221071"/>
              <a:ext cx="2436740" cy="3169645"/>
            </a:xfrm>
            <a:prstGeom prst="rect">
              <a:avLst/>
            </a:prstGeom>
          </p:spPr>
        </p:pic>
        <p:sp>
          <p:nvSpPr>
            <p:cNvPr id="20" name="Parchemin vertical 19"/>
            <p:cNvSpPr/>
            <p:nvPr/>
          </p:nvSpPr>
          <p:spPr>
            <a:xfrm>
              <a:off x="5983409" y="2708197"/>
              <a:ext cx="712424" cy="607270"/>
            </a:xfrm>
            <a:prstGeom prst="verticalScroll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bg1"/>
                  </a:solidFill>
                </a:rPr>
                <a:t>R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7839633" y="2814510"/>
              <a:ext cx="463513" cy="451680"/>
              <a:chOff x="6181209" y="5009596"/>
              <a:chExt cx="463513" cy="451680"/>
            </a:xfrm>
          </p:grpSpPr>
          <p:grpSp>
            <p:nvGrpSpPr>
              <p:cNvPr id="40" name="Groupe 39"/>
              <p:cNvGrpSpPr/>
              <p:nvPr/>
            </p:nvGrpSpPr>
            <p:grpSpPr>
              <a:xfrm>
                <a:off x="6181209" y="5009596"/>
                <a:ext cx="463513" cy="451680"/>
                <a:chOff x="4331511" y="2680381"/>
                <a:chExt cx="463513" cy="451680"/>
              </a:xfrm>
            </p:grpSpPr>
            <p:sp>
              <p:nvSpPr>
                <p:cNvPr id="42" name="Ellipse 41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3" name="Ellipse 42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41" name="Imag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93414" y="5151626"/>
                <a:ext cx="249176" cy="179095"/>
              </a:xfrm>
              <a:prstGeom prst="rect">
                <a:avLst/>
              </a:prstGeom>
            </p:spPr>
          </p:pic>
        </p:grpSp>
        <p:grpSp>
          <p:nvGrpSpPr>
            <p:cNvPr id="22" name="Groupe 21"/>
            <p:cNvGrpSpPr/>
            <p:nvPr/>
          </p:nvGrpSpPr>
          <p:grpSpPr>
            <a:xfrm>
              <a:off x="7751243" y="915080"/>
              <a:ext cx="463513" cy="451680"/>
              <a:chOff x="10142282" y="5393486"/>
              <a:chExt cx="463513" cy="451680"/>
            </a:xfrm>
          </p:grpSpPr>
          <p:grpSp>
            <p:nvGrpSpPr>
              <p:cNvPr id="36" name="Groupe 35"/>
              <p:cNvGrpSpPr/>
              <p:nvPr/>
            </p:nvGrpSpPr>
            <p:grpSpPr>
              <a:xfrm>
                <a:off x="10142282" y="5393486"/>
                <a:ext cx="463513" cy="451680"/>
                <a:chOff x="4331511" y="2680381"/>
                <a:chExt cx="463513" cy="451680"/>
              </a:xfrm>
            </p:grpSpPr>
            <p:sp>
              <p:nvSpPr>
                <p:cNvPr id="38" name="Ellipse 37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9" name="Ellipse 38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37" name="Image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399384">
                <a:off x="10271579" y="5509123"/>
                <a:ext cx="201882" cy="230591"/>
              </a:xfrm>
              <a:prstGeom prst="rect">
                <a:avLst/>
              </a:prstGeom>
            </p:spPr>
          </p:pic>
        </p:grpSp>
        <p:grpSp>
          <p:nvGrpSpPr>
            <p:cNvPr id="23" name="Groupe 22"/>
            <p:cNvGrpSpPr/>
            <p:nvPr/>
          </p:nvGrpSpPr>
          <p:grpSpPr>
            <a:xfrm>
              <a:off x="7762434" y="1405310"/>
              <a:ext cx="463513" cy="451680"/>
              <a:chOff x="8586699" y="5266343"/>
              <a:chExt cx="463513" cy="451680"/>
            </a:xfrm>
          </p:grpSpPr>
          <p:grpSp>
            <p:nvGrpSpPr>
              <p:cNvPr id="32" name="Groupe 31"/>
              <p:cNvGrpSpPr/>
              <p:nvPr/>
            </p:nvGrpSpPr>
            <p:grpSpPr>
              <a:xfrm>
                <a:off x="8586699" y="5266343"/>
                <a:ext cx="463513" cy="451680"/>
                <a:chOff x="4331511" y="2680381"/>
                <a:chExt cx="463513" cy="451680"/>
              </a:xfrm>
            </p:grpSpPr>
            <p:sp>
              <p:nvSpPr>
                <p:cNvPr id="34" name="Ellipse 33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5" name="Ellipse 34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33" name="Image 3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12847" y="5387443"/>
                <a:ext cx="218836" cy="217099"/>
              </a:xfrm>
              <a:prstGeom prst="rect">
                <a:avLst/>
              </a:prstGeom>
            </p:spPr>
          </p:pic>
        </p:grpSp>
        <p:sp>
          <p:nvSpPr>
            <p:cNvPr id="24" name="ZoneTexte 23"/>
            <p:cNvSpPr txBox="1"/>
            <p:nvPr/>
          </p:nvSpPr>
          <p:spPr>
            <a:xfrm>
              <a:off x="6104832" y="955149"/>
              <a:ext cx="1595396" cy="57888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A914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/>
                <a:t>Détruit une carte forêt</a:t>
              </a:r>
              <a:endParaRPr lang="fr-FR" sz="1400" b="1" dirty="0"/>
            </a:p>
          </p:txBody>
        </p:sp>
        <p:grpSp>
          <p:nvGrpSpPr>
            <p:cNvPr id="25" name="Groupe 24"/>
            <p:cNvGrpSpPr/>
            <p:nvPr/>
          </p:nvGrpSpPr>
          <p:grpSpPr>
            <a:xfrm>
              <a:off x="7326108" y="2842023"/>
              <a:ext cx="463513" cy="451680"/>
              <a:chOff x="6181209" y="5009596"/>
              <a:chExt cx="463513" cy="451680"/>
            </a:xfrm>
          </p:grpSpPr>
          <p:grpSp>
            <p:nvGrpSpPr>
              <p:cNvPr id="28" name="Groupe 27"/>
              <p:cNvGrpSpPr/>
              <p:nvPr/>
            </p:nvGrpSpPr>
            <p:grpSpPr>
              <a:xfrm>
                <a:off x="6181209" y="5009596"/>
                <a:ext cx="463513" cy="451680"/>
                <a:chOff x="4331511" y="2680381"/>
                <a:chExt cx="463513" cy="451680"/>
              </a:xfrm>
            </p:grpSpPr>
            <p:sp>
              <p:nvSpPr>
                <p:cNvPr id="30" name="Ellipse 29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1" name="Ellipse 30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29" name="Image 2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93414" y="5151626"/>
                <a:ext cx="249176" cy="179095"/>
              </a:xfrm>
              <a:prstGeom prst="rect">
                <a:avLst/>
              </a:prstGeom>
            </p:spPr>
          </p:pic>
        </p:grpSp>
        <p:sp>
          <p:nvSpPr>
            <p:cNvPr id="26" name="Rectangle à coins arrondis 25"/>
            <p:cNvSpPr/>
            <p:nvPr/>
          </p:nvSpPr>
          <p:spPr>
            <a:xfrm>
              <a:off x="6044994" y="362730"/>
              <a:ext cx="2212775" cy="450761"/>
            </a:xfrm>
            <a:prstGeom prst="roundRect">
              <a:avLst>
                <a:gd name="adj" fmla="val 29073"/>
              </a:avLst>
            </a:prstGeom>
            <a:solidFill>
              <a:srgbClr val="899144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6104832" y="385867"/>
              <a:ext cx="2226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Elevage intensif</a:t>
              </a:r>
              <a:endParaRPr lang="fr-FR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</p:grpSp>
      <p:pic>
        <p:nvPicPr>
          <p:cNvPr id="44" name="Imag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875" y="3408908"/>
            <a:ext cx="2407500" cy="3144327"/>
          </a:xfrm>
          <a:prstGeom prst="rect">
            <a:avLst/>
          </a:prstGeom>
        </p:spPr>
      </p:pic>
      <p:sp>
        <p:nvSpPr>
          <p:cNvPr id="45" name="ZoneTexte 44"/>
          <p:cNvSpPr txBox="1"/>
          <p:nvPr/>
        </p:nvSpPr>
        <p:spPr>
          <a:xfrm>
            <a:off x="5274505" y="4020598"/>
            <a:ext cx="1979112" cy="3405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A9146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Détruit une carte forêt</a:t>
            </a:r>
            <a:endParaRPr lang="fr-FR" sz="1400" b="1" dirty="0"/>
          </a:p>
        </p:txBody>
      </p:sp>
      <p:sp>
        <p:nvSpPr>
          <p:cNvPr id="46" name="Rectangle à coins arrondis 45"/>
          <p:cNvSpPr/>
          <p:nvPr/>
        </p:nvSpPr>
        <p:spPr>
          <a:xfrm>
            <a:off x="5140985" y="3505662"/>
            <a:ext cx="2212775" cy="450761"/>
          </a:xfrm>
          <a:prstGeom prst="roundRect">
            <a:avLst>
              <a:gd name="adj" fmla="val 29073"/>
            </a:avLst>
          </a:prstGeom>
          <a:solidFill>
            <a:srgbClr val="899144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/>
          <p:cNvSpPr txBox="1"/>
          <p:nvPr/>
        </p:nvSpPr>
        <p:spPr>
          <a:xfrm>
            <a:off x="5155684" y="3528799"/>
            <a:ext cx="2198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Culture de blé</a:t>
            </a:r>
            <a:endParaRPr lang="fr-FR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48" name="Parchemin vertical 47"/>
          <p:cNvSpPr/>
          <p:nvPr/>
        </p:nvSpPr>
        <p:spPr>
          <a:xfrm>
            <a:off x="5119347" y="5802316"/>
            <a:ext cx="712424" cy="607270"/>
          </a:xfrm>
          <a:prstGeom prst="verticalScroll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</a:t>
            </a:r>
            <a:endParaRPr lang="fr-FR" sz="2400" b="1" dirty="0">
              <a:solidFill>
                <a:schemeClr val="bg1"/>
              </a:solidFill>
            </a:endParaRPr>
          </a:p>
        </p:txBody>
      </p:sp>
      <p:grpSp>
        <p:nvGrpSpPr>
          <p:cNvPr id="49" name="Groupe 48"/>
          <p:cNvGrpSpPr/>
          <p:nvPr/>
        </p:nvGrpSpPr>
        <p:grpSpPr>
          <a:xfrm>
            <a:off x="6811288" y="5880111"/>
            <a:ext cx="463513" cy="451680"/>
            <a:chOff x="10142282" y="5393486"/>
            <a:chExt cx="463513" cy="451680"/>
          </a:xfrm>
        </p:grpSpPr>
        <p:grpSp>
          <p:nvGrpSpPr>
            <p:cNvPr id="50" name="Groupe 49"/>
            <p:cNvGrpSpPr/>
            <p:nvPr/>
          </p:nvGrpSpPr>
          <p:grpSpPr>
            <a:xfrm>
              <a:off x="10142282" y="5393486"/>
              <a:ext cx="463513" cy="451680"/>
              <a:chOff x="4331511" y="2680381"/>
              <a:chExt cx="463513" cy="451680"/>
            </a:xfrm>
          </p:grpSpPr>
          <p:sp>
            <p:nvSpPr>
              <p:cNvPr id="52" name="Ellipse 51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Ellipse 52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1" name="Image 5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399384">
              <a:off x="10271579" y="5509123"/>
              <a:ext cx="201882" cy="230591"/>
            </a:xfrm>
            <a:prstGeom prst="rect">
              <a:avLst/>
            </a:prstGeom>
          </p:spPr>
        </p:pic>
      </p:grpSp>
      <p:pic>
        <p:nvPicPr>
          <p:cNvPr id="54" name="Imag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69" y="3408908"/>
            <a:ext cx="2407500" cy="3144327"/>
          </a:xfrm>
          <a:prstGeom prst="rect">
            <a:avLst/>
          </a:prstGeom>
        </p:spPr>
      </p:pic>
      <p:sp>
        <p:nvSpPr>
          <p:cNvPr id="55" name="Rectangle à coins arrondis 54"/>
          <p:cNvSpPr/>
          <p:nvPr/>
        </p:nvSpPr>
        <p:spPr>
          <a:xfrm>
            <a:off x="269179" y="3505662"/>
            <a:ext cx="2212775" cy="450761"/>
          </a:xfrm>
          <a:prstGeom prst="roundRect">
            <a:avLst>
              <a:gd name="adj" fmla="val 29073"/>
            </a:avLst>
          </a:prstGeom>
          <a:solidFill>
            <a:srgbClr val="899144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ZoneTexte 55"/>
          <p:cNvSpPr txBox="1"/>
          <p:nvPr/>
        </p:nvSpPr>
        <p:spPr>
          <a:xfrm>
            <a:off x="314634" y="3528799"/>
            <a:ext cx="2113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Huile de palme</a:t>
            </a:r>
            <a:endParaRPr lang="fr-FR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8"/>
          <a:srcRect l="3704" t="6808" r="6142" b="10857"/>
          <a:stretch/>
        </p:blipFill>
        <p:spPr>
          <a:xfrm>
            <a:off x="268999" y="3983828"/>
            <a:ext cx="2133996" cy="2416565"/>
          </a:xfrm>
          <a:prstGeom prst="rect">
            <a:avLst/>
          </a:prstGeom>
        </p:spPr>
      </p:pic>
      <p:sp>
        <p:nvSpPr>
          <p:cNvPr id="58" name="ZoneTexte 57"/>
          <p:cNvSpPr txBox="1"/>
          <p:nvPr/>
        </p:nvSpPr>
        <p:spPr>
          <a:xfrm>
            <a:off x="402699" y="4020598"/>
            <a:ext cx="1979112" cy="3405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A9146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Détruit une carte forêt</a:t>
            </a:r>
            <a:endParaRPr lang="fr-FR" sz="1400" b="1" dirty="0"/>
          </a:p>
        </p:txBody>
      </p:sp>
      <p:sp>
        <p:nvSpPr>
          <p:cNvPr id="59" name="Parchemin vertical 58"/>
          <p:cNvSpPr/>
          <p:nvPr/>
        </p:nvSpPr>
        <p:spPr>
          <a:xfrm>
            <a:off x="247541" y="5798791"/>
            <a:ext cx="712424" cy="607270"/>
          </a:xfrm>
          <a:prstGeom prst="verticalScroll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</a:t>
            </a:r>
            <a:endParaRPr lang="fr-FR" sz="2400" b="1" dirty="0">
              <a:solidFill>
                <a:schemeClr val="bg1"/>
              </a:solidFill>
            </a:endParaRPr>
          </a:p>
        </p:txBody>
      </p:sp>
      <p:grpSp>
        <p:nvGrpSpPr>
          <p:cNvPr id="60" name="Groupe 59"/>
          <p:cNvGrpSpPr/>
          <p:nvPr/>
        </p:nvGrpSpPr>
        <p:grpSpPr>
          <a:xfrm>
            <a:off x="1939482" y="5880111"/>
            <a:ext cx="463513" cy="451680"/>
            <a:chOff x="10142282" y="5393486"/>
            <a:chExt cx="463513" cy="451680"/>
          </a:xfrm>
        </p:grpSpPr>
        <p:grpSp>
          <p:nvGrpSpPr>
            <p:cNvPr id="61" name="Groupe 60"/>
            <p:cNvGrpSpPr/>
            <p:nvPr/>
          </p:nvGrpSpPr>
          <p:grpSpPr>
            <a:xfrm>
              <a:off x="10142282" y="5393486"/>
              <a:ext cx="463513" cy="451680"/>
              <a:chOff x="4331511" y="2680381"/>
              <a:chExt cx="463513" cy="451680"/>
            </a:xfrm>
          </p:grpSpPr>
          <p:sp>
            <p:nvSpPr>
              <p:cNvPr id="63" name="Ellipse 62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" name="Ellipse 63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62" name="Image 6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399384">
              <a:off x="10271579" y="5509123"/>
              <a:ext cx="201882" cy="230591"/>
            </a:xfrm>
            <a:prstGeom prst="rect">
              <a:avLst/>
            </a:prstGeom>
          </p:spPr>
        </p:pic>
      </p:grpSp>
      <p:pic>
        <p:nvPicPr>
          <p:cNvPr id="65" name="Image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2473" y="3404552"/>
            <a:ext cx="2407500" cy="3144327"/>
          </a:xfrm>
          <a:prstGeom prst="rect">
            <a:avLst/>
          </a:prstGeom>
        </p:spPr>
      </p:pic>
      <p:sp>
        <p:nvSpPr>
          <p:cNvPr id="66" name="Rectangle à coins arrondis 65"/>
          <p:cNvSpPr/>
          <p:nvPr/>
        </p:nvSpPr>
        <p:spPr>
          <a:xfrm>
            <a:off x="2707583" y="3501306"/>
            <a:ext cx="2212775" cy="450761"/>
          </a:xfrm>
          <a:prstGeom prst="roundRect">
            <a:avLst>
              <a:gd name="adj" fmla="val 29073"/>
            </a:avLst>
          </a:prstGeom>
          <a:solidFill>
            <a:srgbClr val="899144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ZoneTexte 66"/>
          <p:cNvSpPr txBox="1"/>
          <p:nvPr/>
        </p:nvSpPr>
        <p:spPr>
          <a:xfrm>
            <a:off x="2753038" y="3524443"/>
            <a:ext cx="2113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Rizière</a:t>
            </a:r>
            <a:endParaRPr lang="fr-FR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pic>
        <p:nvPicPr>
          <p:cNvPr id="68" name="Image 67"/>
          <p:cNvPicPr>
            <a:picLocks noChangeAspect="1"/>
          </p:cNvPicPr>
          <p:nvPr/>
        </p:nvPicPr>
        <p:blipFill rotWithShape="1">
          <a:blip r:embed="rId9"/>
          <a:srcRect l="11193" t="4772" r="18853" b="11117"/>
          <a:stretch/>
        </p:blipFill>
        <p:spPr>
          <a:xfrm>
            <a:off x="2707583" y="3939910"/>
            <a:ext cx="2155896" cy="2447191"/>
          </a:xfrm>
          <a:prstGeom prst="rect">
            <a:avLst/>
          </a:prstGeom>
        </p:spPr>
      </p:pic>
      <p:sp>
        <p:nvSpPr>
          <p:cNvPr id="69" name="ZoneTexte 68"/>
          <p:cNvSpPr txBox="1"/>
          <p:nvPr/>
        </p:nvSpPr>
        <p:spPr>
          <a:xfrm>
            <a:off x="2841103" y="4016242"/>
            <a:ext cx="1979112" cy="3405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A9146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Détruit une carte forêt</a:t>
            </a:r>
            <a:endParaRPr lang="fr-FR" sz="1400" b="1" dirty="0"/>
          </a:p>
        </p:txBody>
      </p:sp>
      <p:sp>
        <p:nvSpPr>
          <p:cNvPr id="70" name="Parchemin vertical 69"/>
          <p:cNvSpPr/>
          <p:nvPr/>
        </p:nvSpPr>
        <p:spPr>
          <a:xfrm>
            <a:off x="2685945" y="5794435"/>
            <a:ext cx="712424" cy="607270"/>
          </a:xfrm>
          <a:prstGeom prst="verticalScroll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</a:t>
            </a:r>
            <a:endParaRPr lang="fr-FR" sz="2400" b="1" dirty="0">
              <a:solidFill>
                <a:schemeClr val="bg1"/>
              </a:solidFill>
            </a:endParaRPr>
          </a:p>
        </p:txBody>
      </p:sp>
      <p:grpSp>
        <p:nvGrpSpPr>
          <p:cNvPr id="71" name="Groupe 70"/>
          <p:cNvGrpSpPr/>
          <p:nvPr/>
        </p:nvGrpSpPr>
        <p:grpSpPr>
          <a:xfrm>
            <a:off x="4377886" y="5875755"/>
            <a:ext cx="463513" cy="451680"/>
            <a:chOff x="10142282" y="5393486"/>
            <a:chExt cx="463513" cy="451680"/>
          </a:xfrm>
        </p:grpSpPr>
        <p:grpSp>
          <p:nvGrpSpPr>
            <p:cNvPr id="72" name="Groupe 71"/>
            <p:cNvGrpSpPr/>
            <p:nvPr/>
          </p:nvGrpSpPr>
          <p:grpSpPr>
            <a:xfrm>
              <a:off x="10142282" y="5393486"/>
              <a:ext cx="463513" cy="451680"/>
              <a:chOff x="4331511" y="2680381"/>
              <a:chExt cx="463513" cy="451680"/>
            </a:xfrm>
          </p:grpSpPr>
          <p:sp>
            <p:nvSpPr>
              <p:cNvPr id="74" name="Ellipse 73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" name="Ellipse 74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73" name="Image 7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399384">
              <a:off x="10271579" y="5509123"/>
              <a:ext cx="201882" cy="230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8412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35" y="148885"/>
            <a:ext cx="2337031" cy="3144327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1983159" y="2584871"/>
            <a:ext cx="488515" cy="50913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128" y="148885"/>
            <a:ext cx="2348459" cy="3144327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2910691" y="2701312"/>
            <a:ext cx="200805" cy="304358"/>
          </a:xfrm>
          <a:prstGeom prst="ellipse">
            <a:avLst/>
          </a:prstGeom>
          <a:solidFill>
            <a:srgbClr val="2B2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2737036" y="288578"/>
            <a:ext cx="2212775" cy="450761"/>
          </a:xfrm>
          <a:prstGeom prst="roundRect">
            <a:avLst>
              <a:gd name="adj" fmla="val 29073"/>
            </a:avLst>
          </a:prstGeom>
          <a:solidFill>
            <a:srgbClr val="323943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133423" y="311715"/>
            <a:ext cx="130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Charbon</a:t>
            </a:r>
            <a:endParaRPr lang="fr-FR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8" name="Parchemin vertical 7"/>
          <p:cNvSpPr/>
          <p:nvPr/>
        </p:nvSpPr>
        <p:spPr>
          <a:xfrm>
            <a:off x="2700860" y="2567894"/>
            <a:ext cx="712424" cy="607270"/>
          </a:xfrm>
          <a:prstGeom prst="verticalScroll">
            <a:avLst/>
          </a:prstGeom>
          <a:solidFill>
            <a:srgbClr val="323943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</a:t>
            </a:r>
            <a:endParaRPr lang="fr-FR" sz="2400" b="1" dirty="0">
              <a:solidFill>
                <a:schemeClr val="bg1"/>
              </a:solidFill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4380542" y="2621625"/>
            <a:ext cx="463513" cy="451680"/>
            <a:chOff x="9961541" y="2831564"/>
            <a:chExt cx="463513" cy="451680"/>
          </a:xfrm>
        </p:grpSpPr>
        <p:grpSp>
          <p:nvGrpSpPr>
            <p:cNvPr id="10" name="Groupe 9"/>
            <p:cNvGrpSpPr/>
            <p:nvPr/>
          </p:nvGrpSpPr>
          <p:grpSpPr>
            <a:xfrm>
              <a:off x="9961541" y="2831564"/>
              <a:ext cx="463513" cy="451680"/>
              <a:chOff x="4331511" y="2680381"/>
              <a:chExt cx="463513" cy="451680"/>
            </a:xfrm>
          </p:grpSpPr>
          <p:sp>
            <p:nvSpPr>
              <p:cNvPr id="12" name="Ellipse 11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Ellipse 12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434" y="2948197"/>
              <a:ext cx="229726" cy="238340"/>
            </a:xfrm>
            <a:prstGeom prst="rect">
              <a:avLst/>
            </a:prstGeom>
          </p:spPr>
        </p:pic>
      </p:grpSp>
      <p:sp>
        <p:nvSpPr>
          <p:cNvPr id="14" name="Rectangle à coins arrondis 13"/>
          <p:cNvSpPr/>
          <p:nvPr/>
        </p:nvSpPr>
        <p:spPr>
          <a:xfrm>
            <a:off x="405988" y="287637"/>
            <a:ext cx="2212775" cy="450761"/>
          </a:xfrm>
          <a:prstGeom prst="roundRect">
            <a:avLst>
              <a:gd name="adj" fmla="val 29073"/>
            </a:avLst>
          </a:prstGeom>
          <a:solidFill>
            <a:srgbClr val="323943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802375" y="310774"/>
            <a:ext cx="130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Pétrole</a:t>
            </a:r>
            <a:endParaRPr lang="fr-FR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6" name="Parchemin vertical 15"/>
          <p:cNvSpPr/>
          <p:nvPr/>
        </p:nvSpPr>
        <p:spPr>
          <a:xfrm>
            <a:off x="369812" y="2566953"/>
            <a:ext cx="712424" cy="607270"/>
          </a:xfrm>
          <a:prstGeom prst="verticalScroll">
            <a:avLst/>
          </a:prstGeom>
          <a:solidFill>
            <a:srgbClr val="323943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</a:t>
            </a:r>
            <a:endParaRPr lang="fr-FR" sz="2400" b="1" dirty="0">
              <a:solidFill>
                <a:schemeClr val="bg1"/>
              </a:solidFill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1947965" y="2578894"/>
            <a:ext cx="533605" cy="519983"/>
            <a:chOff x="9961541" y="2831564"/>
            <a:chExt cx="463513" cy="451680"/>
          </a:xfrm>
        </p:grpSpPr>
        <p:grpSp>
          <p:nvGrpSpPr>
            <p:cNvPr id="18" name="Groupe 17"/>
            <p:cNvGrpSpPr/>
            <p:nvPr/>
          </p:nvGrpSpPr>
          <p:grpSpPr>
            <a:xfrm>
              <a:off x="9961541" y="2831564"/>
              <a:ext cx="463513" cy="451680"/>
              <a:chOff x="4331511" y="2680381"/>
              <a:chExt cx="463513" cy="451680"/>
            </a:xfrm>
          </p:grpSpPr>
          <p:sp>
            <p:nvSpPr>
              <p:cNvPr id="20" name="Ellipse 19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434" y="2948197"/>
              <a:ext cx="229726" cy="238340"/>
            </a:xfrm>
            <a:prstGeom prst="rect">
              <a:avLst/>
            </a:prstGeom>
          </p:spPr>
        </p:pic>
      </p:grpSp>
      <p:pic>
        <p:nvPicPr>
          <p:cNvPr id="22" name="Imag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749" y="148248"/>
            <a:ext cx="2342456" cy="3130042"/>
          </a:xfrm>
          <a:prstGeom prst="rect">
            <a:avLst/>
          </a:prstGeom>
        </p:spPr>
      </p:pic>
      <p:sp>
        <p:nvSpPr>
          <p:cNvPr id="34" name="Rectangle à coins arrondis 33"/>
          <p:cNvSpPr/>
          <p:nvPr/>
        </p:nvSpPr>
        <p:spPr>
          <a:xfrm>
            <a:off x="5116925" y="254075"/>
            <a:ext cx="2212775" cy="450761"/>
          </a:xfrm>
          <a:prstGeom prst="roundRect">
            <a:avLst>
              <a:gd name="adj" fmla="val 29073"/>
            </a:avLst>
          </a:prstGeom>
          <a:solidFill>
            <a:srgbClr val="323943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5513312" y="277212"/>
            <a:ext cx="130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Minerai</a:t>
            </a:r>
            <a:endParaRPr lang="fr-FR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36" name="Parchemin vertical 35"/>
          <p:cNvSpPr/>
          <p:nvPr/>
        </p:nvSpPr>
        <p:spPr>
          <a:xfrm>
            <a:off x="5080749" y="2533391"/>
            <a:ext cx="712424" cy="607270"/>
          </a:xfrm>
          <a:prstGeom prst="verticalScroll">
            <a:avLst/>
          </a:prstGeom>
          <a:solidFill>
            <a:srgbClr val="323943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</a:t>
            </a:r>
            <a:endParaRPr lang="fr-FR" sz="2400" b="1" dirty="0">
              <a:solidFill>
                <a:schemeClr val="bg1"/>
              </a:solidFill>
            </a:endParaRPr>
          </a:p>
        </p:txBody>
      </p:sp>
      <p:grpSp>
        <p:nvGrpSpPr>
          <p:cNvPr id="42" name="Groupe 41"/>
          <p:cNvGrpSpPr/>
          <p:nvPr/>
        </p:nvGrpSpPr>
        <p:grpSpPr>
          <a:xfrm>
            <a:off x="6796617" y="2607021"/>
            <a:ext cx="463513" cy="451680"/>
            <a:chOff x="9976356" y="4523049"/>
            <a:chExt cx="463513" cy="451680"/>
          </a:xfrm>
        </p:grpSpPr>
        <p:grpSp>
          <p:nvGrpSpPr>
            <p:cNvPr id="43" name="Groupe 42"/>
            <p:cNvGrpSpPr/>
            <p:nvPr/>
          </p:nvGrpSpPr>
          <p:grpSpPr>
            <a:xfrm>
              <a:off x="9976356" y="4523049"/>
              <a:ext cx="463513" cy="451680"/>
              <a:chOff x="4331511" y="2680381"/>
              <a:chExt cx="463513" cy="451680"/>
            </a:xfrm>
          </p:grpSpPr>
          <p:sp>
            <p:nvSpPr>
              <p:cNvPr id="45" name="Ellipse 44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Ellipse 45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4" name="Image 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10109739" y="4645822"/>
              <a:ext cx="234659" cy="196015"/>
            </a:xfrm>
            <a:prstGeom prst="rect">
              <a:avLst/>
            </a:prstGeom>
          </p:spPr>
        </p:pic>
      </p:grpSp>
      <p:pic>
        <p:nvPicPr>
          <p:cNvPr id="118" name="Image 1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7163" y="3306742"/>
            <a:ext cx="2337031" cy="3144327"/>
          </a:xfrm>
          <a:prstGeom prst="rect">
            <a:avLst/>
          </a:prstGeom>
        </p:spPr>
      </p:pic>
      <p:sp>
        <p:nvSpPr>
          <p:cNvPr id="119" name="Ellipse 118"/>
          <p:cNvSpPr/>
          <p:nvPr/>
        </p:nvSpPr>
        <p:spPr>
          <a:xfrm>
            <a:off x="6721387" y="5742728"/>
            <a:ext cx="488515" cy="50913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0" name="Image 1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356" y="3306742"/>
            <a:ext cx="2348459" cy="3144327"/>
          </a:xfrm>
          <a:prstGeom prst="rect">
            <a:avLst/>
          </a:prstGeom>
        </p:spPr>
      </p:pic>
      <p:sp>
        <p:nvSpPr>
          <p:cNvPr id="121" name="Ellipse 120"/>
          <p:cNvSpPr/>
          <p:nvPr/>
        </p:nvSpPr>
        <p:spPr>
          <a:xfrm>
            <a:off x="7648919" y="5859169"/>
            <a:ext cx="200805" cy="304358"/>
          </a:xfrm>
          <a:prstGeom prst="ellipse">
            <a:avLst/>
          </a:prstGeom>
          <a:solidFill>
            <a:srgbClr val="2B2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Rectangle à coins arrondis 121"/>
          <p:cNvSpPr/>
          <p:nvPr/>
        </p:nvSpPr>
        <p:spPr>
          <a:xfrm>
            <a:off x="7475264" y="3446435"/>
            <a:ext cx="2212775" cy="450761"/>
          </a:xfrm>
          <a:prstGeom prst="roundRect">
            <a:avLst>
              <a:gd name="adj" fmla="val 29073"/>
            </a:avLst>
          </a:prstGeom>
          <a:solidFill>
            <a:srgbClr val="323943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ZoneTexte 122"/>
          <p:cNvSpPr txBox="1"/>
          <p:nvPr/>
        </p:nvSpPr>
        <p:spPr>
          <a:xfrm>
            <a:off x="7871651" y="3469572"/>
            <a:ext cx="130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Charbon</a:t>
            </a:r>
            <a:endParaRPr lang="fr-FR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24" name="Parchemin vertical 123"/>
          <p:cNvSpPr/>
          <p:nvPr/>
        </p:nvSpPr>
        <p:spPr>
          <a:xfrm>
            <a:off x="7439088" y="5725751"/>
            <a:ext cx="712424" cy="607270"/>
          </a:xfrm>
          <a:prstGeom prst="verticalScroll">
            <a:avLst/>
          </a:prstGeom>
          <a:solidFill>
            <a:srgbClr val="323943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</a:t>
            </a:r>
            <a:endParaRPr lang="fr-FR" sz="2400" b="1" dirty="0">
              <a:solidFill>
                <a:schemeClr val="bg1"/>
              </a:solidFill>
            </a:endParaRPr>
          </a:p>
        </p:txBody>
      </p:sp>
      <p:grpSp>
        <p:nvGrpSpPr>
          <p:cNvPr id="125" name="Groupe 124"/>
          <p:cNvGrpSpPr/>
          <p:nvPr/>
        </p:nvGrpSpPr>
        <p:grpSpPr>
          <a:xfrm>
            <a:off x="9118770" y="5779482"/>
            <a:ext cx="463513" cy="451680"/>
            <a:chOff x="9961541" y="2831564"/>
            <a:chExt cx="463513" cy="451680"/>
          </a:xfrm>
        </p:grpSpPr>
        <p:grpSp>
          <p:nvGrpSpPr>
            <p:cNvPr id="126" name="Groupe 125"/>
            <p:cNvGrpSpPr/>
            <p:nvPr/>
          </p:nvGrpSpPr>
          <p:grpSpPr>
            <a:xfrm>
              <a:off x="9961541" y="2831564"/>
              <a:ext cx="463513" cy="451680"/>
              <a:chOff x="4331511" y="2680381"/>
              <a:chExt cx="463513" cy="451680"/>
            </a:xfrm>
          </p:grpSpPr>
          <p:sp>
            <p:nvSpPr>
              <p:cNvPr id="128" name="Ellipse 127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9" name="Ellipse 128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27" name="Image 1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434" y="2948197"/>
              <a:ext cx="229726" cy="238340"/>
            </a:xfrm>
            <a:prstGeom prst="rect">
              <a:avLst/>
            </a:prstGeom>
          </p:spPr>
        </p:pic>
      </p:grpSp>
      <p:sp>
        <p:nvSpPr>
          <p:cNvPr id="130" name="Rectangle à coins arrondis 129"/>
          <p:cNvSpPr/>
          <p:nvPr/>
        </p:nvSpPr>
        <p:spPr>
          <a:xfrm>
            <a:off x="5144216" y="3445494"/>
            <a:ext cx="2212775" cy="450761"/>
          </a:xfrm>
          <a:prstGeom prst="roundRect">
            <a:avLst>
              <a:gd name="adj" fmla="val 29073"/>
            </a:avLst>
          </a:prstGeom>
          <a:solidFill>
            <a:srgbClr val="323943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ZoneTexte 130"/>
          <p:cNvSpPr txBox="1"/>
          <p:nvPr/>
        </p:nvSpPr>
        <p:spPr>
          <a:xfrm>
            <a:off x="5540603" y="3468631"/>
            <a:ext cx="130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Pétrole</a:t>
            </a:r>
            <a:endParaRPr lang="fr-FR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32" name="Parchemin vertical 131"/>
          <p:cNvSpPr/>
          <p:nvPr/>
        </p:nvSpPr>
        <p:spPr>
          <a:xfrm>
            <a:off x="5108040" y="5724810"/>
            <a:ext cx="712424" cy="607270"/>
          </a:xfrm>
          <a:prstGeom prst="verticalScroll">
            <a:avLst/>
          </a:prstGeom>
          <a:solidFill>
            <a:srgbClr val="323943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</a:t>
            </a:r>
            <a:endParaRPr lang="fr-FR" sz="2400" b="1" dirty="0">
              <a:solidFill>
                <a:schemeClr val="bg1"/>
              </a:solidFill>
            </a:endParaRPr>
          </a:p>
        </p:txBody>
      </p:sp>
      <p:grpSp>
        <p:nvGrpSpPr>
          <p:cNvPr id="133" name="Groupe 132"/>
          <p:cNvGrpSpPr/>
          <p:nvPr/>
        </p:nvGrpSpPr>
        <p:grpSpPr>
          <a:xfrm>
            <a:off x="6686193" y="5736751"/>
            <a:ext cx="533605" cy="519983"/>
            <a:chOff x="9961541" y="2831564"/>
            <a:chExt cx="463513" cy="451680"/>
          </a:xfrm>
        </p:grpSpPr>
        <p:grpSp>
          <p:nvGrpSpPr>
            <p:cNvPr id="134" name="Groupe 133"/>
            <p:cNvGrpSpPr/>
            <p:nvPr/>
          </p:nvGrpSpPr>
          <p:grpSpPr>
            <a:xfrm>
              <a:off x="9961541" y="2831564"/>
              <a:ext cx="463513" cy="451680"/>
              <a:chOff x="4331511" y="2680381"/>
              <a:chExt cx="463513" cy="451680"/>
            </a:xfrm>
          </p:grpSpPr>
          <p:sp>
            <p:nvSpPr>
              <p:cNvPr id="136" name="Ellipse 135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7" name="Ellipse 136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35" name="Image 13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434" y="2948197"/>
              <a:ext cx="229726" cy="238340"/>
            </a:xfrm>
            <a:prstGeom prst="rect">
              <a:avLst/>
            </a:prstGeom>
          </p:spPr>
        </p:pic>
      </p:grpSp>
      <p:pic>
        <p:nvPicPr>
          <p:cNvPr id="138" name="Image 1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685" y="132758"/>
            <a:ext cx="2342456" cy="3130042"/>
          </a:xfrm>
          <a:prstGeom prst="rect">
            <a:avLst/>
          </a:prstGeom>
        </p:spPr>
      </p:pic>
      <p:sp>
        <p:nvSpPr>
          <p:cNvPr id="139" name="Rectangle à coins arrondis 138"/>
          <p:cNvSpPr/>
          <p:nvPr/>
        </p:nvSpPr>
        <p:spPr>
          <a:xfrm>
            <a:off x="7475861" y="238585"/>
            <a:ext cx="2212775" cy="450761"/>
          </a:xfrm>
          <a:prstGeom prst="roundRect">
            <a:avLst>
              <a:gd name="adj" fmla="val 29073"/>
            </a:avLst>
          </a:prstGeom>
          <a:solidFill>
            <a:srgbClr val="323943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ZoneTexte 139"/>
          <p:cNvSpPr txBox="1"/>
          <p:nvPr/>
        </p:nvSpPr>
        <p:spPr>
          <a:xfrm>
            <a:off x="7872248" y="261722"/>
            <a:ext cx="130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Minerai</a:t>
            </a:r>
            <a:endParaRPr lang="fr-FR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41" name="Parchemin vertical 140"/>
          <p:cNvSpPr/>
          <p:nvPr/>
        </p:nvSpPr>
        <p:spPr>
          <a:xfrm>
            <a:off x="7439685" y="2517901"/>
            <a:ext cx="712424" cy="607270"/>
          </a:xfrm>
          <a:prstGeom prst="verticalScroll">
            <a:avLst/>
          </a:prstGeom>
          <a:solidFill>
            <a:srgbClr val="323943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</a:t>
            </a:r>
            <a:endParaRPr lang="fr-FR" sz="2400" b="1" dirty="0">
              <a:solidFill>
                <a:schemeClr val="bg1"/>
              </a:solidFill>
            </a:endParaRPr>
          </a:p>
        </p:txBody>
      </p:sp>
      <p:grpSp>
        <p:nvGrpSpPr>
          <p:cNvPr id="142" name="Groupe 141"/>
          <p:cNvGrpSpPr/>
          <p:nvPr/>
        </p:nvGrpSpPr>
        <p:grpSpPr>
          <a:xfrm>
            <a:off x="9155553" y="2591531"/>
            <a:ext cx="463513" cy="451680"/>
            <a:chOff x="9976356" y="4523049"/>
            <a:chExt cx="463513" cy="451680"/>
          </a:xfrm>
        </p:grpSpPr>
        <p:grpSp>
          <p:nvGrpSpPr>
            <p:cNvPr id="143" name="Groupe 142"/>
            <p:cNvGrpSpPr/>
            <p:nvPr/>
          </p:nvGrpSpPr>
          <p:grpSpPr>
            <a:xfrm>
              <a:off x="9976356" y="4523049"/>
              <a:ext cx="463513" cy="451680"/>
              <a:chOff x="4331511" y="2680381"/>
              <a:chExt cx="463513" cy="451680"/>
            </a:xfrm>
          </p:grpSpPr>
          <p:sp>
            <p:nvSpPr>
              <p:cNvPr id="145" name="Ellipse 144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6" name="Ellipse 145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44" name="Image 1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10109739" y="4645822"/>
              <a:ext cx="234659" cy="196015"/>
            </a:xfrm>
            <a:prstGeom prst="rect">
              <a:avLst/>
            </a:prstGeom>
          </p:spPr>
        </p:pic>
      </p:grpSp>
      <p:pic>
        <p:nvPicPr>
          <p:cNvPr id="147" name="Image 1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35" y="3306742"/>
            <a:ext cx="2337031" cy="3144327"/>
          </a:xfrm>
          <a:prstGeom prst="rect">
            <a:avLst/>
          </a:prstGeom>
        </p:spPr>
      </p:pic>
      <p:sp>
        <p:nvSpPr>
          <p:cNvPr id="148" name="Ellipse 147"/>
          <p:cNvSpPr/>
          <p:nvPr/>
        </p:nvSpPr>
        <p:spPr>
          <a:xfrm>
            <a:off x="1983159" y="5742728"/>
            <a:ext cx="488515" cy="50913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9" name="Image 1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128" y="3306742"/>
            <a:ext cx="2348459" cy="3144327"/>
          </a:xfrm>
          <a:prstGeom prst="rect">
            <a:avLst/>
          </a:prstGeom>
        </p:spPr>
      </p:pic>
      <p:sp>
        <p:nvSpPr>
          <p:cNvPr id="150" name="Ellipse 149"/>
          <p:cNvSpPr/>
          <p:nvPr/>
        </p:nvSpPr>
        <p:spPr>
          <a:xfrm>
            <a:off x="2910691" y="5859169"/>
            <a:ext cx="200805" cy="304358"/>
          </a:xfrm>
          <a:prstGeom prst="ellipse">
            <a:avLst/>
          </a:prstGeom>
          <a:solidFill>
            <a:srgbClr val="2B2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Rectangle à coins arrondis 150"/>
          <p:cNvSpPr/>
          <p:nvPr/>
        </p:nvSpPr>
        <p:spPr>
          <a:xfrm>
            <a:off x="2737036" y="3446435"/>
            <a:ext cx="2212775" cy="450761"/>
          </a:xfrm>
          <a:prstGeom prst="roundRect">
            <a:avLst>
              <a:gd name="adj" fmla="val 29073"/>
            </a:avLst>
          </a:prstGeom>
          <a:solidFill>
            <a:srgbClr val="323943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ZoneTexte 151"/>
          <p:cNvSpPr txBox="1"/>
          <p:nvPr/>
        </p:nvSpPr>
        <p:spPr>
          <a:xfrm>
            <a:off x="3133423" y="3469572"/>
            <a:ext cx="130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Charbon</a:t>
            </a:r>
            <a:endParaRPr lang="fr-FR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53" name="Parchemin vertical 152"/>
          <p:cNvSpPr/>
          <p:nvPr/>
        </p:nvSpPr>
        <p:spPr>
          <a:xfrm>
            <a:off x="2700860" y="5725751"/>
            <a:ext cx="712424" cy="607270"/>
          </a:xfrm>
          <a:prstGeom prst="verticalScroll">
            <a:avLst/>
          </a:prstGeom>
          <a:solidFill>
            <a:srgbClr val="323943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</a:t>
            </a:r>
            <a:endParaRPr lang="fr-FR" sz="2400" b="1" dirty="0">
              <a:solidFill>
                <a:schemeClr val="bg1"/>
              </a:solidFill>
            </a:endParaRPr>
          </a:p>
        </p:txBody>
      </p:sp>
      <p:grpSp>
        <p:nvGrpSpPr>
          <p:cNvPr id="154" name="Groupe 153"/>
          <p:cNvGrpSpPr/>
          <p:nvPr/>
        </p:nvGrpSpPr>
        <p:grpSpPr>
          <a:xfrm>
            <a:off x="4380542" y="5779482"/>
            <a:ext cx="463513" cy="451680"/>
            <a:chOff x="9961541" y="2831564"/>
            <a:chExt cx="463513" cy="451680"/>
          </a:xfrm>
        </p:grpSpPr>
        <p:grpSp>
          <p:nvGrpSpPr>
            <p:cNvPr id="155" name="Groupe 154"/>
            <p:cNvGrpSpPr/>
            <p:nvPr/>
          </p:nvGrpSpPr>
          <p:grpSpPr>
            <a:xfrm>
              <a:off x="9961541" y="2831564"/>
              <a:ext cx="463513" cy="451680"/>
              <a:chOff x="4331511" y="2680381"/>
              <a:chExt cx="463513" cy="451680"/>
            </a:xfrm>
          </p:grpSpPr>
          <p:sp>
            <p:nvSpPr>
              <p:cNvPr id="157" name="Ellipse 156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8" name="Ellipse 157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56" name="Image 15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434" y="2948197"/>
              <a:ext cx="229726" cy="238340"/>
            </a:xfrm>
            <a:prstGeom prst="rect">
              <a:avLst/>
            </a:prstGeom>
          </p:spPr>
        </p:pic>
      </p:grpSp>
      <p:sp>
        <p:nvSpPr>
          <p:cNvPr id="159" name="Rectangle à coins arrondis 158"/>
          <p:cNvSpPr/>
          <p:nvPr/>
        </p:nvSpPr>
        <p:spPr>
          <a:xfrm>
            <a:off x="405988" y="3445494"/>
            <a:ext cx="2212775" cy="450761"/>
          </a:xfrm>
          <a:prstGeom prst="roundRect">
            <a:avLst>
              <a:gd name="adj" fmla="val 29073"/>
            </a:avLst>
          </a:prstGeom>
          <a:solidFill>
            <a:srgbClr val="323943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ZoneTexte 159"/>
          <p:cNvSpPr txBox="1"/>
          <p:nvPr/>
        </p:nvSpPr>
        <p:spPr>
          <a:xfrm>
            <a:off x="802375" y="3468631"/>
            <a:ext cx="130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Pétrole</a:t>
            </a:r>
            <a:endParaRPr lang="fr-FR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61" name="Parchemin vertical 160"/>
          <p:cNvSpPr/>
          <p:nvPr/>
        </p:nvSpPr>
        <p:spPr>
          <a:xfrm>
            <a:off x="369812" y="5724810"/>
            <a:ext cx="712424" cy="607270"/>
          </a:xfrm>
          <a:prstGeom prst="verticalScroll">
            <a:avLst/>
          </a:prstGeom>
          <a:solidFill>
            <a:srgbClr val="323943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</a:t>
            </a:r>
            <a:endParaRPr lang="fr-FR" sz="2400" b="1" dirty="0">
              <a:solidFill>
                <a:schemeClr val="bg1"/>
              </a:solidFill>
            </a:endParaRPr>
          </a:p>
        </p:txBody>
      </p:sp>
      <p:grpSp>
        <p:nvGrpSpPr>
          <p:cNvPr id="162" name="Groupe 161"/>
          <p:cNvGrpSpPr/>
          <p:nvPr/>
        </p:nvGrpSpPr>
        <p:grpSpPr>
          <a:xfrm>
            <a:off x="1947965" y="5736751"/>
            <a:ext cx="533605" cy="519983"/>
            <a:chOff x="9961541" y="2831564"/>
            <a:chExt cx="463513" cy="451680"/>
          </a:xfrm>
        </p:grpSpPr>
        <p:grpSp>
          <p:nvGrpSpPr>
            <p:cNvPr id="163" name="Groupe 162"/>
            <p:cNvGrpSpPr/>
            <p:nvPr/>
          </p:nvGrpSpPr>
          <p:grpSpPr>
            <a:xfrm>
              <a:off x="9961541" y="2831564"/>
              <a:ext cx="463513" cy="451680"/>
              <a:chOff x="4331511" y="2680381"/>
              <a:chExt cx="463513" cy="451680"/>
            </a:xfrm>
          </p:grpSpPr>
          <p:sp>
            <p:nvSpPr>
              <p:cNvPr id="165" name="Ellipse 164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6" name="Ellipse 165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64" name="Image 16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434" y="2948197"/>
              <a:ext cx="229726" cy="238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5485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/>
          <p:cNvGrpSpPr/>
          <p:nvPr/>
        </p:nvGrpSpPr>
        <p:grpSpPr>
          <a:xfrm>
            <a:off x="305501" y="3319244"/>
            <a:ext cx="2340465" cy="3168972"/>
            <a:chOff x="305501" y="3331276"/>
            <a:chExt cx="2431535" cy="3168972"/>
          </a:xfrm>
        </p:grpSpPr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501" y="3331276"/>
              <a:ext cx="2431535" cy="3168972"/>
            </a:xfrm>
            <a:prstGeom prst="rect">
              <a:avLst/>
            </a:prstGeom>
          </p:spPr>
        </p:pic>
        <p:sp>
          <p:nvSpPr>
            <p:cNvPr id="57" name="Rectangle à coins arrondis 56"/>
            <p:cNvSpPr/>
            <p:nvPr/>
          </p:nvSpPr>
          <p:spPr>
            <a:xfrm>
              <a:off x="405937" y="3454665"/>
              <a:ext cx="2212775" cy="450761"/>
            </a:xfrm>
            <a:prstGeom prst="roundRect">
              <a:avLst>
                <a:gd name="adj" fmla="val 29073"/>
              </a:avLst>
            </a:prstGeom>
            <a:solidFill>
              <a:srgbClr val="899144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599124" y="3477802"/>
              <a:ext cx="1921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Sable de plage</a:t>
              </a:r>
              <a:endParaRPr lang="fr-FR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59" name="Parchemin vertical 58"/>
            <p:cNvSpPr/>
            <p:nvPr/>
          </p:nvSpPr>
          <p:spPr>
            <a:xfrm>
              <a:off x="345697" y="5758045"/>
              <a:ext cx="712424" cy="607270"/>
            </a:xfrm>
            <a:prstGeom prst="verticalScroll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bg1"/>
                  </a:solidFill>
                </a:rPr>
                <a:t>R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60" name="Groupe 59"/>
            <p:cNvGrpSpPr/>
            <p:nvPr/>
          </p:nvGrpSpPr>
          <p:grpSpPr>
            <a:xfrm>
              <a:off x="2107883" y="5810440"/>
              <a:ext cx="463513" cy="451680"/>
              <a:chOff x="9976356" y="4523049"/>
              <a:chExt cx="463513" cy="451680"/>
            </a:xfrm>
          </p:grpSpPr>
          <p:grpSp>
            <p:nvGrpSpPr>
              <p:cNvPr id="61" name="Groupe 60"/>
              <p:cNvGrpSpPr/>
              <p:nvPr/>
            </p:nvGrpSpPr>
            <p:grpSpPr>
              <a:xfrm>
                <a:off x="9976356" y="4523049"/>
                <a:ext cx="463513" cy="451680"/>
                <a:chOff x="4331511" y="2680381"/>
                <a:chExt cx="463513" cy="451680"/>
              </a:xfrm>
            </p:grpSpPr>
            <p:sp>
              <p:nvSpPr>
                <p:cNvPr id="63" name="Ellipse 62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4" name="Ellipse 63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62" name="Image 6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V="1">
                <a:off x="10109739" y="4645822"/>
                <a:ext cx="234659" cy="196015"/>
              </a:xfrm>
              <a:prstGeom prst="rect">
                <a:avLst/>
              </a:prstGeom>
            </p:spPr>
          </p:pic>
        </p:grpSp>
      </p:grpSp>
      <p:grpSp>
        <p:nvGrpSpPr>
          <p:cNvPr id="24" name="Groupe 23"/>
          <p:cNvGrpSpPr/>
          <p:nvPr/>
        </p:nvGrpSpPr>
        <p:grpSpPr>
          <a:xfrm>
            <a:off x="2657150" y="3357914"/>
            <a:ext cx="2325144" cy="3130042"/>
            <a:chOff x="2824823" y="3445270"/>
            <a:chExt cx="2431536" cy="3130042"/>
          </a:xfrm>
        </p:grpSpPr>
        <p:pic>
          <p:nvPicPr>
            <p:cNvPr id="65" name="Image 6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4823" y="3445270"/>
              <a:ext cx="2431536" cy="3130042"/>
            </a:xfrm>
            <a:prstGeom prst="rect">
              <a:avLst/>
            </a:prstGeom>
          </p:spPr>
        </p:pic>
        <p:sp>
          <p:nvSpPr>
            <p:cNvPr id="74" name="Rectangle à coins arrondis 73"/>
            <p:cNvSpPr/>
            <p:nvPr/>
          </p:nvSpPr>
          <p:spPr>
            <a:xfrm>
              <a:off x="2932710" y="3583399"/>
              <a:ext cx="2212775" cy="450761"/>
            </a:xfrm>
            <a:prstGeom prst="roundRect">
              <a:avLst>
                <a:gd name="adj" fmla="val 29073"/>
              </a:avLst>
            </a:prstGeom>
            <a:solidFill>
              <a:srgbClr val="899144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3125897" y="3606536"/>
              <a:ext cx="1816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Nucléaire</a:t>
              </a:r>
              <a:endParaRPr lang="fr-FR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76" name="Parchemin vertical 75"/>
            <p:cNvSpPr/>
            <p:nvPr/>
          </p:nvSpPr>
          <p:spPr>
            <a:xfrm>
              <a:off x="2872470" y="5886779"/>
              <a:ext cx="712424" cy="607270"/>
            </a:xfrm>
            <a:prstGeom prst="verticalScroll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bg1"/>
                  </a:solidFill>
                </a:rPr>
                <a:t>R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8" name="Groupe 97"/>
          <p:cNvGrpSpPr/>
          <p:nvPr/>
        </p:nvGrpSpPr>
        <p:grpSpPr>
          <a:xfrm>
            <a:off x="3964878" y="5900304"/>
            <a:ext cx="421971" cy="411199"/>
            <a:chOff x="9961541" y="2831564"/>
            <a:chExt cx="463513" cy="451680"/>
          </a:xfrm>
        </p:grpSpPr>
        <p:grpSp>
          <p:nvGrpSpPr>
            <p:cNvPr id="99" name="Groupe 98"/>
            <p:cNvGrpSpPr/>
            <p:nvPr/>
          </p:nvGrpSpPr>
          <p:grpSpPr>
            <a:xfrm>
              <a:off x="9961541" y="2831564"/>
              <a:ext cx="463513" cy="451680"/>
              <a:chOff x="4331511" y="2680381"/>
              <a:chExt cx="463513" cy="451680"/>
            </a:xfrm>
          </p:grpSpPr>
          <p:sp>
            <p:nvSpPr>
              <p:cNvPr id="101" name="Ellipse 100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2" name="Ellipse 101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00" name="Image 9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434" y="2948197"/>
              <a:ext cx="229726" cy="238340"/>
            </a:xfrm>
            <a:prstGeom prst="rect">
              <a:avLst/>
            </a:prstGeom>
          </p:spPr>
        </p:pic>
      </p:grpSp>
      <p:grpSp>
        <p:nvGrpSpPr>
          <p:cNvPr id="103" name="Groupe 102"/>
          <p:cNvGrpSpPr/>
          <p:nvPr/>
        </p:nvGrpSpPr>
        <p:grpSpPr>
          <a:xfrm>
            <a:off x="4419771" y="5900304"/>
            <a:ext cx="421971" cy="411199"/>
            <a:chOff x="9961541" y="2831564"/>
            <a:chExt cx="463513" cy="451680"/>
          </a:xfrm>
        </p:grpSpPr>
        <p:grpSp>
          <p:nvGrpSpPr>
            <p:cNvPr id="104" name="Groupe 103"/>
            <p:cNvGrpSpPr/>
            <p:nvPr/>
          </p:nvGrpSpPr>
          <p:grpSpPr>
            <a:xfrm>
              <a:off x="9961541" y="2831564"/>
              <a:ext cx="463513" cy="451680"/>
              <a:chOff x="4331511" y="2680381"/>
              <a:chExt cx="463513" cy="451680"/>
            </a:xfrm>
          </p:grpSpPr>
          <p:sp>
            <p:nvSpPr>
              <p:cNvPr id="106" name="Ellipse 105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7" name="Ellipse 106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05" name="Image 1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434" y="2948197"/>
              <a:ext cx="229726" cy="238340"/>
            </a:xfrm>
            <a:prstGeom prst="rect">
              <a:avLst/>
            </a:prstGeom>
          </p:spPr>
        </p:pic>
      </p:grpSp>
      <p:grpSp>
        <p:nvGrpSpPr>
          <p:cNvPr id="108" name="Groupe 107"/>
          <p:cNvGrpSpPr/>
          <p:nvPr/>
        </p:nvGrpSpPr>
        <p:grpSpPr>
          <a:xfrm>
            <a:off x="4366687" y="3906859"/>
            <a:ext cx="463513" cy="451680"/>
            <a:chOff x="9976356" y="4523049"/>
            <a:chExt cx="463513" cy="451680"/>
          </a:xfrm>
        </p:grpSpPr>
        <p:grpSp>
          <p:nvGrpSpPr>
            <p:cNvPr id="109" name="Groupe 108"/>
            <p:cNvGrpSpPr/>
            <p:nvPr/>
          </p:nvGrpSpPr>
          <p:grpSpPr>
            <a:xfrm>
              <a:off x="9976356" y="4523049"/>
              <a:ext cx="463513" cy="451680"/>
              <a:chOff x="4331511" y="2680381"/>
              <a:chExt cx="463513" cy="451680"/>
            </a:xfrm>
          </p:grpSpPr>
          <p:sp>
            <p:nvSpPr>
              <p:cNvPr id="111" name="Ellipse 110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2" name="Ellipse 111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10" name="Image 10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10109739" y="4645822"/>
              <a:ext cx="234659" cy="196015"/>
            </a:xfrm>
            <a:prstGeom prst="rect">
              <a:avLst/>
            </a:prstGeom>
          </p:spPr>
        </p:pic>
      </p:grpSp>
      <p:grpSp>
        <p:nvGrpSpPr>
          <p:cNvPr id="113" name="Groupe 112"/>
          <p:cNvGrpSpPr/>
          <p:nvPr/>
        </p:nvGrpSpPr>
        <p:grpSpPr>
          <a:xfrm>
            <a:off x="4386849" y="4404683"/>
            <a:ext cx="461021" cy="449251"/>
            <a:chOff x="8586699" y="5266343"/>
            <a:chExt cx="463513" cy="451680"/>
          </a:xfrm>
        </p:grpSpPr>
        <p:grpSp>
          <p:nvGrpSpPr>
            <p:cNvPr id="114" name="Groupe 113"/>
            <p:cNvGrpSpPr/>
            <p:nvPr/>
          </p:nvGrpSpPr>
          <p:grpSpPr>
            <a:xfrm>
              <a:off x="8586699" y="5266343"/>
              <a:ext cx="463513" cy="451680"/>
              <a:chOff x="4331511" y="2680381"/>
              <a:chExt cx="463513" cy="451680"/>
            </a:xfrm>
          </p:grpSpPr>
          <p:sp>
            <p:nvSpPr>
              <p:cNvPr id="116" name="Ellipse 115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7" name="Ellipse 116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15" name="Image 1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12847" y="5387443"/>
              <a:ext cx="218836" cy="217099"/>
            </a:xfrm>
            <a:prstGeom prst="rect">
              <a:avLst/>
            </a:prstGeom>
          </p:spPr>
        </p:pic>
      </p:grpSp>
      <p:grpSp>
        <p:nvGrpSpPr>
          <p:cNvPr id="179" name="Groupe 178"/>
          <p:cNvGrpSpPr/>
          <p:nvPr/>
        </p:nvGrpSpPr>
        <p:grpSpPr>
          <a:xfrm>
            <a:off x="319356" y="134361"/>
            <a:ext cx="2340465" cy="3168972"/>
            <a:chOff x="305501" y="3331276"/>
            <a:chExt cx="2431535" cy="3168972"/>
          </a:xfrm>
        </p:grpSpPr>
        <p:pic>
          <p:nvPicPr>
            <p:cNvPr id="180" name="Image 17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501" y="3331276"/>
              <a:ext cx="2431535" cy="3168972"/>
            </a:xfrm>
            <a:prstGeom prst="rect">
              <a:avLst/>
            </a:prstGeom>
          </p:spPr>
        </p:pic>
        <p:sp>
          <p:nvSpPr>
            <p:cNvPr id="181" name="Rectangle à coins arrondis 180"/>
            <p:cNvSpPr/>
            <p:nvPr/>
          </p:nvSpPr>
          <p:spPr>
            <a:xfrm>
              <a:off x="405937" y="3454665"/>
              <a:ext cx="2212775" cy="450761"/>
            </a:xfrm>
            <a:prstGeom prst="roundRect">
              <a:avLst>
                <a:gd name="adj" fmla="val 29073"/>
              </a:avLst>
            </a:prstGeom>
            <a:solidFill>
              <a:srgbClr val="899144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" name="ZoneTexte 181"/>
            <p:cNvSpPr txBox="1"/>
            <p:nvPr/>
          </p:nvSpPr>
          <p:spPr>
            <a:xfrm>
              <a:off x="599124" y="3477802"/>
              <a:ext cx="1921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Sable de plage</a:t>
              </a:r>
              <a:endParaRPr lang="fr-FR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183" name="Parchemin vertical 182"/>
            <p:cNvSpPr/>
            <p:nvPr/>
          </p:nvSpPr>
          <p:spPr>
            <a:xfrm>
              <a:off x="345697" y="5758045"/>
              <a:ext cx="712424" cy="607270"/>
            </a:xfrm>
            <a:prstGeom prst="verticalScroll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bg1"/>
                  </a:solidFill>
                </a:rPr>
                <a:t>R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84" name="Groupe 183"/>
            <p:cNvGrpSpPr/>
            <p:nvPr/>
          </p:nvGrpSpPr>
          <p:grpSpPr>
            <a:xfrm>
              <a:off x="2107883" y="5810440"/>
              <a:ext cx="463513" cy="451680"/>
              <a:chOff x="9976356" y="4523049"/>
              <a:chExt cx="463513" cy="451680"/>
            </a:xfrm>
          </p:grpSpPr>
          <p:grpSp>
            <p:nvGrpSpPr>
              <p:cNvPr id="185" name="Groupe 184"/>
              <p:cNvGrpSpPr/>
              <p:nvPr/>
            </p:nvGrpSpPr>
            <p:grpSpPr>
              <a:xfrm>
                <a:off x="9976356" y="4523049"/>
                <a:ext cx="463513" cy="451680"/>
                <a:chOff x="4331511" y="2680381"/>
                <a:chExt cx="463513" cy="451680"/>
              </a:xfrm>
            </p:grpSpPr>
            <p:sp>
              <p:nvSpPr>
                <p:cNvPr id="187" name="Ellipse 186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8" name="Ellipse 187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186" name="Image 18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V="1">
                <a:off x="10109739" y="4645822"/>
                <a:ext cx="234659" cy="196015"/>
              </a:xfrm>
              <a:prstGeom prst="rect">
                <a:avLst/>
              </a:prstGeom>
            </p:spPr>
          </p:pic>
        </p:grpSp>
      </p:grpSp>
      <p:grpSp>
        <p:nvGrpSpPr>
          <p:cNvPr id="189" name="Groupe 188"/>
          <p:cNvGrpSpPr/>
          <p:nvPr/>
        </p:nvGrpSpPr>
        <p:grpSpPr>
          <a:xfrm>
            <a:off x="2671005" y="173031"/>
            <a:ext cx="2325144" cy="3130042"/>
            <a:chOff x="2824823" y="3445270"/>
            <a:chExt cx="2431536" cy="3130042"/>
          </a:xfrm>
        </p:grpSpPr>
        <p:pic>
          <p:nvPicPr>
            <p:cNvPr id="190" name="Image 18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4823" y="3445270"/>
              <a:ext cx="2431536" cy="3130042"/>
            </a:xfrm>
            <a:prstGeom prst="rect">
              <a:avLst/>
            </a:prstGeom>
          </p:spPr>
        </p:pic>
        <p:sp>
          <p:nvSpPr>
            <p:cNvPr id="191" name="Rectangle à coins arrondis 190"/>
            <p:cNvSpPr/>
            <p:nvPr/>
          </p:nvSpPr>
          <p:spPr>
            <a:xfrm>
              <a:off x="2932710" y="3583399"/>
              <a:ext cx="2212775" cy="450761"/>
            </a:xfrm>
            <a:prstGeom prst="roundRect">
              <a:avLst>
                <a:gd name="adj" fmla="val 29073"/>
              </a:avLst>
            </a:prstGeom>
            <a:solidFill>
              <a:srgbClr val="899144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" name="ZoneTexte 191"/>
            <p:cNvSpPr txBox="1"/>
            <p:nvPr/>
          </p:nvSpPr>
          <p:spPr>
            <a:xfrm>
              <a:off x="3125897" y="3606536"/>
              <a:ext cx="1816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Nucléaire</a:t>
              </a:r>
              <a:endParaRPr lang="fr-FR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193" name="Parchemin vertical 192"/>
            <p:cNvSpPr/>
            <p:nvPr/>
          </p:nvSpPr>
          <p:spPr>
            <a:xfrm>
              <a:off x="2872470" y="5886779"/>
              <a:ext cx="712424" cy="607270"/>
            </a:xfrm>
            <a:prstGeom prst="verticalScroll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bg1"/>
                  </a:solidFill>
                </a:rPr>
                <a:t>R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4" name="Groupe 193"/>
          <p:cNvGrpSpPr/>
          <p:nvPr/>
        </p:nvGrpSpPr>
        <p:grpSpPr>
          <a:xfrm>
            <a:off x="3978733" y="2715421"/>
            <a:ext cx="421971" cy="411199"/>
            <a:chOff x="9961541" y="2831564"/>
            <a:chExt cx="463513" cy="451680"/>
          </a:xfrm>
        </p:grpSpPr>
        <p:grpSp>
          <p:nvGrpSpPr>
            <p:cNvPr id="195" name="Groupe 194"/>
            <p:cNvGrpSpPr/>
            <p:nvPr/>
          </p:nvGrpSpPr>
          <p:grpSpPr>
            <a:xfrm>
              <a:off x="9961541" y="2831564"/>
              <a:ext cx="463513" cy="451680"/>
              <a:chOff x="4331511" y="2680381"/>
              <a:chExt cx="463513" cy="451680"/>
            </a:xfrm>
          </p:grpSpPr>
          <p:sp>
            <p:nvSpPr>
              <p:cNvPr id="197" name="Ellipse 196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8" name="Ellipse 197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96" name="Imag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434" y="2948197"/>
              <a:ext cx="229726" cy="238340"/>
            </a:xfrm>
            <a:prstGeom prst="rect">
              <a:avLst/>
            </a:prstGeom>
          </p:spPr>
        </p:pic>
      </p:grpSp>
      <p:grpSp>
        <p:nvGrpSpPr>
          <p:cNvPr id="199" name="Groupe 198"/>
          <p:cNvGrpSpPr/>
          <p:nvPr/>
        </p:nvGrpSpPr>
        <p:grpSpPr>
          <a:xfrm>
            <a:off x="4433626" y="2715421"/>
            <a:ext cx="421971" cy="411199"/>
            <a:chOff x="9961541" y="2831564"/>
            <a:chExt cx="463513" cy="451680"/>
          </a:xfrm>
        </p:grpSpPr>
        <p:grpSp>
          <p:nvGrpSpPr>
            <p:cNvPr id="200" name="Groupe 199"/>
            <p:cNvGrpSpPr/>
            <p:nvPr/>
          </p:nvGrpSpPr>
          <p:grpSpPr>
            <a:xfrm>
              <a:off x="9961541" y="2831564"/>
              <a:ext cx="463513" cy="451680"/>
              <a:chOff x="4331511" y="2680381"/>
              <a:chExt cx="463513" cy="451680"/>
            </a:xfrm>
          </p:grpSpPr>
          <p:sp>
            <p:nvSpPr>
              <p:cNvPr id="202" name="Ellipse 201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3" name="Ellipse 202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01" name="Image 20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434" y="2948197"/>
              <a:ext cx="229726" cy="238340"/>
            </a:xfrm>
            <a:prstGeom prst="rect">
              <a:avLst/>
            </a:prstGeom>
          </p:spPr>
        </p:pic>
      </p:grpSp>
      <p:grpSp>
        <p:nvGrpSpPr>
          <p:cNvPr id="204" name="Groupe 203"/>
          <p:cNvGrpSpPr/>
          <p:nvPr/>
        </p:nvGrpSpPr>
        <p:grpSpPr>
          <a:xfrm>
            <a:off x="4380542" y="721976"/>
            <a:ext cx="463513" cy="451680"/>
            <a:chOff x="9976356" y="4523049"/>
            <a:chExt cx="463513" cy="451680"/>
          </a:xfrm>
        </p:grpSpPr>
        <p:grpSp>
          <p:nvGrpSpPr>
            <p:cNvPr id="205" name="Groupe 204"/>
            <p:cNvGrpSpPr/>
            <p:nvPr/>
          </p:nvGrpSpPr>
          <p:grpSpPr>
            <a:xfrm>
              <a:off x="9976356" y="4523049"/>
              <a:ext cx="463513" cy="451680"/>
              <a:chOff x="4331511" y="2680381"/>
              <a:chExt cx="463513" cy="451680"/>
            </a:xfrm>
          </p:grpSpPr>
          <p:sp>
            <p:nvSpPr>
              <p:cNvPr id="207" name="Ellipse 206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8" name="Ellipse 207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06" name="Image 2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10109739" y="4645822"/>
              <a:ext cx="234659" cy="196015"/>
            </a:xfrm>
            <a:prstGeom prst="rect">
              <a:avLst/>
            </a:prstGeom>
          </p:spPr>
        </p:pic>
      </p:grpSp>
      <p:grpSp>
        <p:nvGrpSpPr>
          <p:cNvPr id="209" name="Groupe 208"/>
          <p:cNvGrpSpPr/>
          <p:nvPr/>
        </p:nvGrpSpPr>
        <p:grpSpPr>
          <a:xfrm>
            <a:off x="4400704" y="1219800"/>
            <a:ext cx="461021" cy="449251"/>
            <a:chOff x="8586699" y="5266343"/>
            <a:chExt cx="463513" cy="451680"/>
          </a:xfrm>
        </p:grpSpPr>
        <p:grpSp>
          <p:nvGrpSpPr>
            <p:cNvPr id="210" name="Groupe 209"/>
            <p:cNvGrpSpPr/>
            <p:nvPr/>
          </p:nvGrpSpPr>
          <p:grpSpPr>
            <a:xfrm>
              <a:off x="8586699" y="5266343"/>
              <a:ext cx="463513" cy="451680"/>
              <a:chOff x="4331511" y="2680381"/>
              <a:chExt cx="463513" cy="451680"/>
            </a:xfrm>
          </p:grpSpPr>
          <p:sp>
            <p:nvSpPr>
              <p:cNvPr id="212" name="Ellipse 211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3" name="Ellipse 212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11" name="Image 2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12847" y="5387443"/>
              <a:ext cx="218836" cy="217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5430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à coins arrondis 138"/>
          <p:cNvSpPr/>
          <p:nvPr/>
        </p:nvSpPr>
        <p:spPr>
          <a:xfrm>
            <a:off x="174320" y="153178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325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0" name="Image 1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946" y="796067"/>
            <a:ext cx="2128812" cy="1683992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grpSp>
        <p:nvGrpSpPr>
          <p:cNvPr id="141" name="Groupe 140"/>
          <p:cNvGrpSpPr/>
          <p:nvPr/>
        </p:nvGrpSpPr>
        <p:grpSpPr>
          <a:xfrm>
            <a:off x="2016260" y="1264100"/>
            <a:ext cx="463513" cy="451680"/>
            <a:chOff x="2055025" y="2166646"/>
            <a:chExt cx="463513" cy="451680"/>
          </a:xfrm>
        </p:grpSpPr>
        <p:grpSp>
          <p:nvGrpSpPr>
            <p:cNvPr id="142" name="Groupe 141"/>
            <p:cNvGrpSpPr/>
            <p:nvPr/>
          </p:nvGrpSpPr>
          <p:grpSpPr>
            <a:xfrm>
              <a:off x="2055025" y="2166646"/>
              <a:ext cx="463513" cy="451680"/>
              <a:chOff x="4331511" y="2680381"/>
              <a:chExt cx="463513" cy="451680"/>
            </a:xfrm>
          </p:grpSpPr>
          <p:sp>
            <p:nvSpPr>
              <p:cNvPr id="144" name="Ellipse 143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5" name="Ellipse 144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43" name="Image 14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5349" y="2321645"/>
              <a:ext cx="264381" cy="162266"/>
            </a:xfrm>
            <a:prstGeom prst="rect">
              <a:avLst/>
            </a:prstGeom>
          </p:spPr>
        </p:pic>
      </p:grpSp>
      <p:sp>
        <p:nvSpPr>
          <p:cNvPr id="146" name="Rectangle à coins arrondis 145"/>
          <p:cNvSpPr/>
          <p:nvPr/>
        </p:nvSpPr>
        <p:spPr>
          <a:xfrm>
            <a:off x="278942" y="248557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356D9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ZoneTexte 146"/>
          <p:cNvSpPr txBox="1"/>
          <p:nvPr/>
        </p:nvSpPr>
        <p:spPr>
          <a:xfrm>
            <a:off x="278942" y="333846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Construire une maison</a:t>
            </a:r>
            <a:endParaRPr lang="fr-FR" sz="12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grpSp>
        <p:nvGrpSpPr>
          <p:cNvPr id="148" name="Groupe 147"/>
          <p:cNvGrpSpPr/>
          <p:nvPr/>
        </p:nvGrpSpPr>
        <p:grpSpPr>
          <a:xfrm>
            <a:off x="1997033" y="766024"/>
            <a:ext cx="463513" cy="451680"/>
            <a:chOff x="4806559" y="5102212"/>
            <a:chExt cx="463513" cy="451680"/>
          </a:xfrm>
        </p:grpSpPr>
        <p:grpSp>
          <p:nvGrpSpPr>
            <p:cNvPr id="149" name="Groupe 148"/>
            <p:cNvGrpSpPr/>
            <p:nvPr/>
          </p:nvGrpSpPr>
          <p:grpSpPr>
            <a:xfrm>
              <a:off x="4806559" y="5102212"/>
              <a:ext cx="463513" cy="451680"/>
              <a:chOff x="4331511" y="2680381"/>
              <a:chExt cx="463513" cy="451680"/>
            </a:xfrm>
          </p:grpSpPr>
          <p:sp>
            <p:nvSpPr>
              <p:cNvPr id="151" name="Ellipse 150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2" name="Ellipse 151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50" name="Image 14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4920985" y="5230044"/>
              <a:ext cx="234659" cy="196015"/>
            </a:xfrm>
            <a:prstGeom prst="rect">
              <a:avLst/>
            </a:prstGeom>
          </p:spPr>
        </p:pic>
      </p:grpSp>
      <p:sp>
        <p:nvSpPr>
          <p:cNvPr id="153" name="Rectangle à coins arrondis 152"/>
          <p:cNvSpPr/>
          <p:nvPr/>
        </p:nvSpPr>
        <p:spPr>
          <a:xfrm>
            <a:off x="278941" y="2567922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4" name="Groupe 153"/>
          <p:cNvGrpSpPr/>
          <p:nvPr/>
        </p:nvGrpSpPr>
        <p:grpSpPr>
          <a:xfrm>
            <a:off x="1816205" y="2282229"/>
            <a:ext cx="677914" cy="451680"/>
            <a:chOff x="10006655" y="4093287"/>
            <a:chExt cx="677914" cy="451680"/>
          </a:xfrm>
        </p:grpSpPr>
        <p:grpSp>
          <p:nvGrpSpPr>
            <p:cNvPr id="155" name="Groupe 154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157" name="Groupe 156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160" name="Ellipse 159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1" name="Ellipse 160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58" name="Flèche vers le bas 157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9" name="ZoneTexte 158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6" name="Ellipse 155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grpSp>
        <p:nvGrpSpPr>
          <p:cNvPr id="162" name="Groupe 161"/>
          <p:cNvGrpSpPr/>
          <p:nvPr/>
        </p:nvGrpSpPr>
        <p:grpSpPr>
          <a:xfrm>
            <a:off x="259602" y="2253609"/>
            <a:ext cx="736231" cy="451680"/>
            <a:chOff x="8917973" y="4078515"/>
            <a:chExt cx="736231" cy="451680"/>
          </a:xfrm>
        </p:grpSpPr>
        <p:grpSp>
          <p:nvGrpSpPr>
            <p:cNvPr id="163" name="Groupe 162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165" name="Groupe 164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168" name="Ellipse 167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9" name="Ellipse 168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66" name="Flèche vers le bas 165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7" name="ZoneTexte 166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164" name="Ellipse 163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sp>
        <p:nvSpPr>
          <p:cNvPr id="170" name="ZoneTexte 169"/>
          <p:cNvSpPr txBox="1"/>
          <p:nvPr/>
        </p:nvSpPr>
        <p:spPr>
          <a:xfrm>
            <a:off x="301836" y="2761908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Nécessite du bois et du sable</a:t>
            </a:r>
            <a:endParaRPr lang="fr-FR" sz="1200" b="1" dirty="0"/>
          </a:p>
        </p:txBody>
      </p:sp>
      <p:sp>
        <p:nvSpPr>
          <p:cNvPr id="171" name="Rectangle à coins arrondis 170"/>
          <p:cNvSpPr/>
          <p:nvPr/>
        </p:nvSpPr>
        <p:spPr>
          <a:xfrm>
            <a:off x="2577905" y="153128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325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Rectangle à coins arrondis 176"/>
          <p:cNvSpPr/>
          <p:nvPr/>
        </p:nvSpPr>
        <p:spPr>
          <a:xfrm>
            <a:off x="2682527" y="248507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356D9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ZoneTexte 177"/>
          <p:cNvSpPr txBox="1"/>
          <p:nvPr/>
        </p:nvSpPr>
        <p:spPr>
          <a:xfrm>
            <a:off x="2682527" y="308396"/>
            <a:ext cx="2119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Se chauffer</a:t>
            </a:r>
            <a:endParaRPr lang="fr-FR" sz="1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84" name="Rectangle à coins arrondis 183"/>
          <p:cNvSpPr/>
          <p:nvPr/>
        </p:nvSpPr>
        <p:spPr>
          <a:xfrm>
            <a:off x="2682526" y="2567872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1" name="ZoneTexte 200"/>
          <p:cNvSpPr txBox="1"/>
          <p:nvPr/>
        </p:nvSpPr>
        <p:spPr>
          <a:xfrm>
            <a:off x="2705421" y="2761858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Nécessite de l’énergie</a:t>
            </a:r>
            <a:endParaRPr lang="fr-FR" sz="1200" b="1" dirty="0"/>
          </a:p>
        </p:txBody>
      </p:sp>
      <p:pic>
        <p:nvPicPr>
          <p:cNvPr id="202" name="Image 20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20" t="19592" r="7057" b="14384"/>
          <a:stretch/>
        </p:blipFill>
        <p:spPr>
          <a:xfrm>
            <a:off x="2702980" y="796298"/>
            <a:ext cx="2099382" cy="1692946"/>
          </a:xfrm>
          <a:prstGeom prst="rect">
            <a:avLst/>
          </a:prstGeom>
        </p:spPr>
      </p:pic>
      <p:grpSp>
        <p:nvGrpSpPr>
          <p:cNvPr id="203" name="Groupe 202"/>
          <p:cNvGrpSpPr/>
          <p:nvPr/>
        </p:nvGrpSpPr>
        <p:grpSpPr>
          <a:xfrm>
            <a:off x="2610326" y="2302718"/>
            <a:ext cx="736231" cy="451680"/>
            <a:chOff x="8917973" y="4078515"/>
            <a:chExt cx="736231" cy="451680"/>
          </a:xfrm>
        </p:grpSpPr>
        <p:grpSp>
          <p:nvGrpSpPr>
            <p:cNvPr id="204" name="Groupe 203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206" name="Groupe 205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209" name="Ellipse 208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10" name="Ellipse 209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07" name="Flèche vers le bas 206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8" name="ZoneTexte 207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205" name="Ellipse 204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grpSp>
        <p:nvGrpSpPr>
          <p:cNvPr id="211" name="Groupe 210"/>
          <p:cNvGrpSpPr/>
          <p:nvPr/>
        </p:nvGrpSpPr>
        <p:grpSpPr>
          <a:xfrm>
            <a:off x="4114554" y="2298079"/>
            <a:ext cx="677914" cy="451680"/>
            <a:chOff x="10006655" y="4093287"/>
            <a:chExt cx="677914" cy="451680"/>
          </a:xfrm>
        </p:grpSpPr>
        <p:grpSp>
          <p:nvGrpSpPr>
            <p:cNvPr id="212" name="Groupe 211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214" name="Groupe 213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217" name="Ellipse 216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18" name="Ellipse 217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15" name="Flèche vers le bas 214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6" name="ZoneTexte 215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3" name="Ellipse 212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grpSp>
        <p:nvGrpSpPr>
          <p:cNvPr id="219" name="Groupe 218"/>
          <p:cNvGrpSpPr/>
          <p:nvPr/>
        </p:nvGrpSpPr>
        <p:grpSpPr>
          <a:xfrm>
            <a:off x="4399644" y="743353"/>
            <a:ext cx="463513" cy="451680"/>
            <a:chOff x="9961541" y="2831564"/>
            <a:chExt cx="463513" cy="451680"/>
          </a:xfrm>
        </p:grpSpPr>
        <p:grpSp>
          <p:nvGrpSpPr>
            <p:cNvPr id="220" name="Groupe 219"/>
            <p:cNvGrpSpPr/>
            <p:nvPr/>
          </p:nvGrpSpPr>
          <p:grpSpPr>
            <a:xfrm>
              <a:off x="9961541" y="2831564"/>
              <a:ext cx="463513" cy="451680"/>
              <a:chOff x="4331511" y="2680381"/>
              <a:chExt cx="463513" cy="451680"/>
            </a:xfrm>
          </p:grpSpPr>
          <p:sp>
            <p:nvSpPr>
              <p:cNvPr id="222" name="Ellipse 221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3" name="Ellipse 222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21" name="Image 2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434" y="2948197"/>
              <a:ext cx="229726" cy="238340"/>
            </a:xfrm>
            <a:prstGeom prst="rect">
              <a:avLst/>
            </a:prstGeom>
          </p:spPr>
        </p:pic>
      </p:grpSp>
      <p:sp>
        <p:nvSpPr>
          <p:cNvPr id="225" name="Rectangle à coins arrondis 224"/>
          <p:cNvSpPr/>
          <p:nvPr/>
        </p:nvSpPr>
        <p:spPr>
          <a:xfrm>
            <a:off x="4986813" y="149870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325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6" name="Rectangle à coins arrondis 225"/>
          <p:cNvSpPr/>
          <p:nvPr/>
        </p:nvSpPr>
        <p:spPr>
          <a:xfrm>
            <a:off x="5091435" y="245249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356D9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7" name="ZoneTexte 226"/>
          <p:cNvSpPr txBox="1"/>
          <p:nvPr/>
        </p:nvSpPr>
        <p:spPr>
          <a:xfrm>
            <a:off x="5091435" y="305138"/>
            <a:ext cx="2119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Eclairer la ville</a:t>
            </a:r>
            <a:endParaRPr lang="fr-FR" sz="1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228" name="Rectangle à coins arrondis 227"/>
          <p:cNvSpPr/>
          <p:nvPr/>
        </p:nvSpPr>
        <p:spPr>
          <a:xfrm>
            <a:off x="5091434" y="2564614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9" name="ZoneTexte 228"/>
          <p:cNvSpPr txBox="1"/>
          <p:nvPr/>
        </p:nvSpPr>
        <p:spPr>
          <a:xfrm>
            <a:off x="5114329" y="2758600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Nécessite de l’énergie</a:t>
            </a:r>
            <a:endParaRPr lang="fr-FR" sz="1200" b="1" dirty="0"/>
          </a:p>
        </p:txBody>
      </p:sp>
      <p:pic>
        <p:nvPicPr>
          <p:cNvPr id="224" name="Image 2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37" t="19421" r="7621" b="20369"/>
          <a:stretch/>
        </p:blipFill>
        <p:spPr>
          <a:xfrm>
            <a:off x="5128731" y="767797"/>
            <a:ext cx="2063298" cy="1669347"/>
          </a:xfrm>
          <a:prstGeom prst="rect">
            <a:avLst/>
          </a:prstGeom>
        </p:spPr>
      </p:pic>
      <p:grpSp>
        <p:nvGrpSpPr>
          <p:cNvPr id="231" name="Groupe 230"/>
          <p:cNvGrpSpPr/>
          <p:nvPr/>
        </p:nvGrpSpPr>
        <p:grpSpPr>
          <a:xfrm>
            <a:off x="5019234" y="2299460"/>
            <a:ext cx="736231" cy="451680"/>
            <a:chOff x="8917973" y="4078515"/>
            <a:chExt cx="736231" cy="451680"/>
          </a:xfrm>
        </p:grpSpPr>
        <p:grpSp>
          <p:nvGrpSpPr>
            <p:cNvPr id="232" name="Groupe 231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234" name="Groupe 233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237" name="Ellipse 236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8" name="Ellipse 237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35" name="Flèche vers le bas 234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6" name="ZoneTexte 235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233" name="Ellipse 232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grpSp>
        <p:nvGrpSpPr>
          <p:cNvPr id="239" name="Groupe 238"/>
          <p:cNvGrpSpPr/>
          <p:nvPr/>
        </p:nvGrpSpPr>
        <p:grpSpPr>
          <a:xfrm>
            <a:off x="6523462" y="2294821"/>
            <a:ext cx="677914" cy="451680"/>
            <a:chOff x="10006655" y="4093287"/>
            <a:chExt cx="677914" cy="451680"/>
          </a:xfrm>
        </p:grpSpPr>
        <p:grpSp>
          <p:nvGrpSpPr>
            <p:cNvPr id="240" name="Groupe 239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242" name="Groupe 241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245" name="Ellipse 244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6" name="Ellipse 245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43" name="Flèche vers le bas 242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4" name="ZoneTexte 243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1" name="Ellipse 240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grpSp>
        <p:nvGrpSpPr>
          <p:cNvPr id="247" name="Groupe 246"/>
          <p:cNvGrpSpPr/>
          <p:nvPr/>
        </p:nvGrpSpPr>
        <p:grpSpPr>
          <a:xfrm>
            <a:off x="6808552" y="740095"/>
            <a:ext cx="463513" cy="451680"/>
            <a:chOff x="9961541" y="2831564"/>
            <a:chExt cx="463513" cy="451680"/>
          </a:xfrm>
        </p:grpSpPr>
        <p:grpSp>
          <p:nvGrpSpPr>
            <p:cNvPr id="248" name="Groupe 247"/>
            <p:cNvGrpSpPr/>
            <p:nvPr/>
          </p:nvGrpSpPr>
          <p:grpSpPr>
            <a:xfrm>
              <a:off x="9961541" y="2831564"/>
              <a:ext cx="463513" cy="451680"/>
              <a:chOff x="4331511" y="2680381"/>
              <a:chExt cx="463513" cy="451680"/>
            </a:xfrm>
          </p:grpSpPr>
          <p:sp>
            <p:nvSpPr>
              <p:cNvPr id="250" name="Ellipse 249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1" name="Ellipse 250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49" name="Image 24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434" y="2948197"/>
              <a:ext cx="229726" cy="238340"/>
            </a:xfrm>
            <a:prstGeom prst="rect">
              <a:avLst/>
            </a:prstGeom>
          </p:spPr>
        </p:pic>
      </p:grpSp>
      <p:sp>
        <p:nvSpPr>
          <p:cNvPr id="252" name="Rectangle à coins arrondis 251"/>
          <p:cNvSpPr/>
          <p:nvPr/>
        </p:nvSpPr>
        <p:spPr>
          <a:xfrm>
            <a:off x="7386459" y="154913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325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3" name="Rectangle à coins arrondis 252"/>
          <p:cNvSpPr/>
          <p:nvPr/>
        </p:nvSpPr>
        <p:spPr>
          <a:xfrm>
            <a:off x="7491081" y="250292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356D9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4" name="ZoneTexte 253"/>
          <p:cNvSpPr txBox="1"/>
          <p:nvPr/>
        </p:nvSpPr>
        <p:spPr>
          <a:xfrm>
            <a:off x="7491081" y="310181"/>
            <a:ext cx="2176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Produire en usine</a:t>
            </a:r>
            <a:endParaRPr lang="fr-FR" sz="1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255" name="Rectangle à coins arrondis 254"/>
          <p:cNvSpPr/>
          <p:nvPr/>
        </p:nvSpPr>
        <p:spPr>
          <a:xfrm>
            <a:off x="7491080" y="2569657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6" name="ZoneTexte 255"/>
          <p:cNvSpPr txBox="1"/>
          <p:nvPr/>
        </p:nvSpPr>
        <p:spPr>
          <a:xfrm>
            <a:off x="7513975" y="2763643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Nécessite de l’énergie</a:t>
            </a:r>
            <a:endParaRPr lang="fr-FR" sz="1200" b="1" dirty="0"/>
          </a:p>
        </p:txBody>
      </p:sp>
      <p:sp>
        <p:nvSpPr>
          <p:cNvPr id="279" name="Rectangle à coins arrondis 278"/>
          <p:cNvSpPr/>
          <p:nvPr/>
        </p:nvSpPr>
        <p:spPr>
          <a:xfrm>
            <a:off x="169984" y="3311487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325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0" name="Rectangle à coins arrondis 279"/>
          <p:cNvSpPr/>
          <p:nvPr/>
        </p:nvSpPr>
        <p:spPr>
          <a:xfrm>
            <a:off x="274606" y="3406866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356D9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1" name="ZoneTexte 280"/>
          <p:cNvSpPr txBox="1"/>
          <p:nvPr/>
        </p:nvSpPr>
        <p:spPr>
          <a:xfrm>
            <a:off x="274606" y="3466755"/>
            <a:ext cx="2119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Prendre la voiture</a:t>
            </a:r>
            <a:endParaRPr lang="fr-FR" sz="1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282" name="Rectangle à coins arrondis 281"/>
          <p:cNvSpPr/>
          <p:nvPr/>
        </p:nvSpPr>
        <p:spPr>
          <a:xfrm>
            <a:off x="274605" y="5726231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3" name="ZoneTexte 282"/>
          <p:cNvSpPr txBox="1"/>
          <p:nvPr/>
        </p:nvSpPr>
        <p:spPr>
          <a:xfrm>
            <a:off x="297500" y="5920217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Nécessite de l’énergie</a:t>
            </a:r>
            <a:endParaRPr lang="fr-FR" sz="1200" b="1" dirty="0"/>
          </a:p>
        </p:txBody>
      </p:sp>
      <p:sp>
        <p:nvSpPr>
          <p:cNvPr id="306" name="Rectangle à coins arrondis 305"/>
          <p:cNvSpPr/>
          <p:nvPr/>
        </p:nvSpPr>
        <p:spPr>
          <a:xfrm>
            <a:off x="2589479" y="3313677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325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7" name="Rectangle à coins arrondis 306"/>
          <p:cNvSpPr/>
          <p:nvPr/>
        </p:nvSpPr>
        <p:spPr>
          <a:xfrm>
            <a:off x="2694101" y="3409056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356D9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8" name="ZoneTexte 307"/>
          <p:cNvSpPr txBox="1"/>
          <p:nvPr/>
        </p:nvSpPr>
        <p:spPr>
          <a:xfrm>
            <a:off x="2694101" y="3468945"/>
            <a:ext cx="2119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Prendre l’</a:t>
            </a:r>
            <a:r>
              <a:rPr lang="fr-FR" sz="1600" dirty="0">
                <a:solidFill>
                  <a:schemeClr val="bg1"/>
                </a:solidFill>
                <a:latin typeface="Cooper Black" panose="0208090404030B020404" pitchFamily="18" charset="0"/>
              </a:rPr>
              <a:t>a</a:t>
            </a:r>
            <a:r>
              <a:rPr lang="fr-FR" sz="1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vion</a:t>
            </a:r>
            <a:endParaRPr lang="fr-FR" sz="1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309" name="Rectangle à coins arrondis 308"/>
          <p:cNvSpPr/>
          <p:nvPr/>
        </p:nvSpPr>
        <p:spPr>
          <a:xfrm>
            <a:off x="2694100" y="5728421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0" name="ZoneTexte 309"/>
          <p:cNvSpPr txBox="1"/>
          <p:nvPr/>
        </p:nvSpPr>
        <p:spPr>
          <a:xfrm>
            <a:off x="2716995" y="5922407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Nécessite de l’énergie</a:t>
            </a:r>
            <a:endParaRPr lang="fr-FR" sz="1200" b="1" dirty="0"/>
          </a:p>
        </p:txBody>
      </p:sp>
      <p:sp>
        <p:nvSpPr>
          <p:cNvPr id="333" name="Rectangle à coins arrondis 332"/>
          <p:cNvSpPr/>
          <p:nvPr/>
        </p:nvSpPr>
        <p:spPr>
          <a:xfrm>
            <a:off x="4995370" y="3308270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325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4" name="Rectangle à coins arrondis 333"/>
          <p:cNvSpPr/>
          <p:nvPr/>
        </p:nvSpPr>
        <p:spPr>
          <a:xfrm>
            <a:off x="5099992" y="3403649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356D9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5" name="ZoneTexte 334"/>
          <p:cNvSpPr txBox="1"/>
          <p:nvPr/>
        </p:nvSpPr>
        <p:spPr>
          <a:xfrm>
            <a:off x="5099992" y="3463538"/>
            <a:ext cx="2119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Prendre le train</a:t>
            </a:r>
            <a:endParaRPr lang="fr-FR" sz="1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336" name="Rectangle à coins arrondis 335"/>
          <p:cNvSpPr/>
          <p:nvPr/>
        </p:nvSpPr>
        <p:spPr>
          <a:xfrm>
            <a:off x="5099991" y="5723014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7" name="ZoneTexte 336"/>
          <p:cNvSpPr txBox="1"/>
          <p:nvPr/>
        </p:nvSpPr>
        <p:spPr>
          <a:xfrm>
            <a:off x="5122886" y="5917000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Nécessite de l’énergie</a:t>
            </a:r>
            <a:endParaRPr lang="fr-FR" sz="1200" b="1" dirty="0"/>
          </a:p>
        </p:txBody>
      </p:sp>
      <p:sp>
        <p:nvSpPr>
          <p:cNvPr id="360" name="Rectangle à coins arrondis 359"/>
          <p:cNvSpPr/>
          <p:nvPr/>
        </p:nvSpPr>
        <p:spPr>
          <a:xfrm>
            <a:off x="7394351" y="3334444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325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1" name="Rectangle à coins arrondis 360"/>
          <p:cNvSpPr/>
          <p:nvPr/>
        </p:nvSpPr>
        <p:spPr>
          <a:xfrm>
            <a:off x="7498973" y="3429823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356D9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2" name="ZoneTexte 361"/>
          <p:cNvSpPr txBox="1"/>
          <p:nvPr/>
        </p:nvSpPr>
        <p:spPr>
          <a:xfrm>
            <a:off x="7498973" y="3489712"/>
            <a:ext cx="2119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Manger</a:t>
            </a:r>
            <a:endParaRPr lang="fr-FR" sz="1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363" name="Rectangle à coins arrondis 362"/>
          <p:cNvSpPr/>
          <p:nvPr/>
        </p:nvSpPr>
        <p:spPr>
          <a:xfrm>
            <a:off x="7498972" y="5749188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4" name="ZoneTexte 363"/>
          <p:cNvSpPr txBox="1"/>
          <p:nvPr/>
        </p:nvSpPr>
        <p:spPr>
          <a:xfrm>
            <a:off x="7521867" y="5943174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Nécessite Culture</a:t>
            </a:r>
            <a:endParaRPr lang="fr-FR" sz="1200" b="1" dirty="0"/>
          </a:p>
        </p:txBody>
      </p:sp>
      <p:pic>
        <p:nvPicPr>
          <p:cNvPr id="387" name="Image 38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97" t="17944" r="6920" b="11993"/>
          <a:stretch/>
        </p:blipFill>
        <p:spPr>
          <a:xfrm>
            <a:off x="7512208" y="786740"/>
            <a:ext cx="2079467" cy="1676542"/>
          </a:xfrm>
          <a:prstGeom prst="rect">
            <a:avLst/>
          </a:prstGeom>
        </p:spPr>
      </p:pic>
      <p:grpSp>
        <p:nvGrpSpPr>
          <p:cNvPr id="258" name="Groupe 257"/>
          <p:cNvGrpSpPr/>
          <p:nvPr/>
        </p:nvGrpSpPr>
        <p:grpSpPr>
          <a:xfrm>
            <a:off x="7431837" y="2202917"/>
            <a:ext cx="736231" cy="451680"/>
            <a:chOff x="8917973" y="4078515"/>
            <a:chExt cx="736231" cy="451680"/>
          </a:xfrm>
        </p:grpSpPr>
        <p:grpSp>
          <p:nvGrpSpPr>
            <p:cNvPr id="259" name="Groupe 258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261" name="Groupe 260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264" name="Ellipse 263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5" name="Ellipse 264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62" name="Flèche vers le bas 261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3" name="ZoneTexte 262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260" name="Ellipse 259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grpSp>
        <p:nvGrpSpPr>
          <p:cNvPr id="266" name="Groupe 265"/>
          <p:cNvGrpSpPr/>
          <p:nvPr/>
        </p:nvGrpSpPr>
        <p:grpSpPr>
          <a:xfrm>
            <a:off x="8923365" y="2223808"/>
            <a:ext cx="677914" cy="451680"/>
            <a:chOff x="10006655" y="4093287"/>
            <a:chExt cx="677914" cy="451680"/>
          </a:xfrm>
        </p:grpSpPr>
        <p:grpSp>
          <p:nvGrpSpPr>
            <p:cNvPr id="267" name="Groupe 266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269" name="Groupe 268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272" name="Ellipse 271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3" name="Ellipse 272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70" name="Flèche vers le bas 269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1" name="ZoneTexte 270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8" name="Ellipse 267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grpSp>
        <p:nvGrpSpPr>
          <p:cNvPr id="274" name="Groupe 273"/>
          <p:cNvGrpSpPr/>
          <p:nvPr/>
        </p:nvGrpSpPr>
        <p:grpSpPr>
          <a:xfrm>
            <a:off x="9208198" y="745138"/>
            <a:ext cx="463513" cy="451680"/>
            <a:chOff x="9961541" y="2831564"/>
            <a:chExt cx="463513" cy="451680"/>
          </a:xfrm>
        </p:grpSpPr>
        <p:grpSp>
          <p:nvGrpSpPr>
            <p:cNvPr id="275" name="Groupe 274"/>
            <p:cNvGrpSpPr/>
            <p:nvPr/>
          </p:nvGrpSpPr>
          <p:grpSpPr>
            <a:xfrm>
              <a:off x="9961541" y="2831564"/>
              <a:ext cx="463513" cy="451680"/>
              <a:chOff x="4331511" y="2680381"/>
              <a:chExt cx="463513" cy="451680"/>
            </a:xfrm>
          </p:grpSpPr>
          <p:sp>
            <p:nvSpPr>
              <p:cNvPr id="277" name="Ellipse 276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8" name="Ellipse 277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76" name="Image 27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434" y="2948197"/>
              <a:ext cx="229726" cy="238340"/>
            </a:xfrm>
            <a:prstGeom prst="rect">
              <a:avLst/>
            </a:prstGeom>
          </p:spPr>
        </p:pic>
      </p:grpSp>
      <p:pic>
        <p:nvPicPr>
          <p:cNvPr id="388" name="Image 38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14" t="19385" r="6298" b="23042"/>
          <a:stretch/>
        </p:blipFill>
        <p:spPr>
          <a:xfrm>
            <a:off x="285725" y="3967898"/>
            <a:ext cx="2131610" cy="1638324"/>
          </a:xfrm>
          <a:prstGeom prst="rect">
            <a:avLst/>
          </a:prstGeom>
        </p:spPr>
      </p:pic>
      <p:grpSp>
        <p:nvGrpSpPr>
          <p:cNvPr id="285" name="Groupe 284"/>
          <p:cNvGrpSpPr/>
          <p:nvPr/>
        </p:nvGrpSpPr>
        <p:grpSpPr>
          <a:xfrm>
            <a:off x="202405" y="5461077"/>
            <a:ext cx="736231" cy="451680"/>
            <a:chOff x="8917973" y="4078515"/>
            <a:chExt cx="736231" cy="451680"/>
          </a:xfrm>
        </p:grpSpPr>
        <p:grpSp>
          <p:nvGrpSpPr>
            <p:cNvPr id="286" name="Groupe 285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288" name="Groupe 287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291" name="Ellipse 290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92" name="Ellipse 291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89" name="Flèche vers le bas 288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0" name="ZoneTexte 289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287" name="Ellipse 286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grpSp>
        <p:nvGrpSpPr>
          <p:cNvPr id="293" name="Groupe 292"/>
          <p:cNvGrpSpPr/>
          <p:nvPr/>
        </p:nvGrpSpPr>
        <p:grpSpPr>
          <a:xfrm>
            <a:off x="1706633" y="5456438"/>
            <a:ext cx="677914" cy="451680"/>
            <a:chOff x="10006655" y="4093287"/>
            <a:chExt cx="677914" cy="451680"/>
          </a:xfrm>
        </p:grpSpPr>
        <p:grpSp>
          <p:nvGrpSpPr>
            <p:cNvPr id="294" name="Groupe 293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296" name="Groupe 295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299" name="Ellipse 298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0" name="Ellipse 299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97" name="Flèche vers le bas 296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8" name="ZoneTexte 297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5" name="Ellipse 294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grpSp>
        <p:nvGrpSpPr>
          <p:cNvPr id="301" name="Groupe 300"/>
          <p:cNvGrpSpPr/>
          <p:nvPr/>
        </p:nvGrpSpPr>
        <p:grpSpPr>
          <a:xfrm>
            <a:off x="1991723" y="3901712"/>
            <a:ext cx="463513" cy="451680"/>
            <a:chOff x="9961541" y="2831564"/>
            <a:chExt cx="463513" cy="451680"/>
          </a:xfrm>
        </p:grpSpPr>
        <p:grpSp>
          <p:nvGrpSpPr>
            <p:cNvPr id="302" name="Groupe 301"/>
            <p:cNvGrpSpPr/>
            <p:nvPr/>
          </p:nvGrpSpPr>
          <p:grpSpPr>
            <a:xfrm>
              <a:off x="9961541" y="2831564"/>
              <a:ext cx="463513" cy="451680"/>
              <a:chOff x="4331511" y="2680381"/>
              <a:chExt cx="463513" cy="451680"/>
            </a:xfrm>
          </p:grpSpPr>
          <p:sp>
            <p:nvSpPr>
              <p:cNvPr id="304" name="Ellipse 303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5" name="Ellipse 304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303" name="Image 30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434" y="2948197"/>
              <a:ext cx="229726" cy="238340"/>
            </a:xfrm>
            <a:prstGeom prst="rect">
              <a:avLst/>
            </a:prstGeom>
          </p:spPr>
        </p:pic>
      </p:grpSp>
      <p:pic>
        <p:nvPicPr>
          <p:cNvPr id="389" name="Image 38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91" t="19039" r="7020" b="23488"/>
          <a:stretch/>
        </p:blipFill>
        <p:spPr>
          <a:xfrm>
            <a:off x="2725169" y="3945552"/>
            <a:ext cx="2097194" cy="1676494"/>
          </a:xfrm>
          <a:prstGeom prst="rect">
            <a:avLst/>
          </a:prstGeom>
        </p:spPr>
      </p:pic>
      <p:grpSp>
        <p:nvGrpSpPr>
          <p:cNvPr id="312" name="Groupe 311"/>
          <p:cNvGrpSpPr/>
          <p:nvPr/>
        </p:nvGrpSpPr>
        <p:grpSpPr>
          <a:xfrm>
            <a:off x="2621900" y="5463267"/>
            <a:ext cx="736231" cy="451680"/>
            <a:chOff x="8917973" y="4078515"/>
            <a:chExt cx="736231" cy="451680"/>
          </a:xfrm>
        </p:grpSpPr>
        <p:grpSp>
          <p:nvGrpSpPr>
            <p:cNvPr id="313" name="Groupe 312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315" name="Groupe 314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318" name="Ellipse 317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19" name="Ellipse 318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16" name="Flèche vers le bas 315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7" name="ZoneTexte 316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314" name="Ellipse 313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grpSp>
        <p:nvGrpSpPr>
          <p:cNvPr id="320" name="Groupe 319"/>
          <p:cNvGrpSpPr/>
          <p:nvPr/>
        </p:nvGrpSpPr>
        <p:grpSpPr>
          <a:xfrm>
            <a:off x="4126128" y="5458628"/>
            <a:ext cx="677914" cy="451680"/>
            <a:chOff x="10006655" y="4093287"/>
            <a:chExt cx="677914" cy="451680"/>
          </a:xfrm>
        </p:grpSpPr>
        <p:grpSp>
          <p:nvGrpSpPr>
            <p:cNvPr id="321" name="Groupe 320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323" name="Groupe 322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326" name="Ellipse 325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27" name="Ellipse 326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24" name="Flèche vers le bas 323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5" name="ZoneTexte 324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22" name="Ellipse 321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grpSp>
        <p:nvGrpSpPr>
          <p:cNvPr id="328" name="Groupe 327"/>
          <p:cNvGrpSpPr/>
          <p:nvPr/>
        </p:nvGrpSpPr>
        <p:grpSpPr>
          <a:xfrm>
            <a:off x="4411218" y="3903902"/>
            <a:ext cx="463513" cy="451680"/>
            <a:chOff x="9961541" y="2831564"/>
            <a:chExt cx="463513" cy="451680"/>
          </a:xfrm>
        </p:grpSpPr>
        <p:grpSp>
          <p:nvGrpSpPr>
            <p:cNvPr id="329" name="Groupe 328"/>
            <p:cNvGrpSpPr/>
            <p:nvPr/>
          </p:nvGrpSpPr>
          <p:grpSpPr>
            <a:xfrm>
              <a:off x="9961541" y="2831564"/>
              <a:ext cx="463513" cy="451680"/>
              <a:chOff x="4331511" y="2680381"/>
              <a:chExt cx="463513" cy="451680"/>
            </a:xfrm>
          </p:grpSpPr>
          <p:sp>
            <p:nvSpPr>
              <p:cNvPr id="331" name="Ellipse 330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2" name="Ellipse 331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330" name="Image 3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434" y="2948197"/>
              <a:ext cx="229726" cy="238340"/>
            </a:xfrm>
            <a:prstGeom prst="rect">
              <a:avLst/>
            </a:prstGeom>
          </p:spPr>
        </p:pic>
      </p:grpSp>
      <p:pic>
        <p:nvPicPr>
          <p:cNvPr id="390" name="Image 38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38" t="20782" r="7584" b="21385"/>
          <a:stretch/>
        </p:blipFill>
        <p:spPr>
          <a:xfrm>
            <a:off x="5094336" y="3928205"/>
            <a:ext cx="2142650" cy="1674800"/>
          </a:xfrm>
          <a:prstGeom prst="rect">
            <a:avLst/>
          </a:prstGeom>
        </p:spPr>
      </p:pic>
      <p:grpSp>
        <p:nvGrpSpPr>
          <p:cNvPr id="339" name="Groupe 338"/>
          <p:cNvGrpSpPr/>
          <p:nvPr/>
        </p:nvGrpSpPr>
        <p:grpSpPr>
          <a:xfrm>
            <a:off x="5027791" y="5457860"/>
            <a:ext cx="736231" cy="451680"/>
            <a:chOff x="8917973" y="4078515"/>
            <a:chExt cx="736231" cy="451680"/>
          </a:xfrm>
        </p:grpSpPr>
        <p:grpSp>
          <p:nvGrpSpPr>
            <p:cNvPr id="340" name="Groupe 339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342" name="Groupe 341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345" name="Ellipse 344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46" name="Ellipse 345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43" name="Flèche vers le bas 342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4" name="ZoneTexte 343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341" name="Ellipse 340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grpSp>
        <p:nvGrpSpPr>
          <p:cNvPr id="347" name="Groupe 346"/>
          <p:cNvGrpSpPr/>
          <p:nvPr/>
        </p:nvGrpSpPr>
        <p:grpSpPr>
          <a:xfrm>
            <a:off x="6532019" y="5453221"/>
            <a:ext cx="677914" cy="451680"/>
            <a:chOff x="10006655" y="4093287"/>
            <a:chExt cx="677914" cy="451680"/>
          </a:xfrm>
        </p:grpSpPr>
        <p:grpSp>
          <p:nvGrpSpPr>
            <p:cNvPr id="348" name="Groupe 347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350" name="Groupe 349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353" name="Ellipse 352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54" name="Ellipse 353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51" name="Flèche vers le bas 350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2" name="ZoneTexte 351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9" name="Ellipse 348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grpSp>
        <p:nvGrpSpPr>
          <p:cNvPr id="355" name="Groupe 354"/>
          <p:cNvGrpSpPr/>
          <p:nvPr/>
        </p:nvGrpSpPr>
        <p:grpSpPr>
          <a:xfrm>
            <a:off x="6817109" y="3898495"/>
            <a:ext cx="463513" cy="451680"/>
            <a:chOff x="9961541" y="2831564"/>
            <a:chExt cx="463513" cy="451680"/>
          </a:xfrm>
        </p:grpSpPr>
        <p:grpSp>
          <p:nvGrpSpPr>
            <p:cNvPr id="356" name="Groupe 355"/>
            <p:cNvGrpSpPr/>
            <p:nvPr/>
          </p:nvGrpSpPr>
          <p:grpSpPr>
            <a:xfrm>
              <a:off x="9961541" y="2831564"/>
              <a:ext cx="463513" cy="451680"/>
              <a:chOff x="4331511" y="2680381"/>
              <a:chExt cx="463513" cy="451680"/>
            </a:xfrm>
          </p:grpSpPr>
          <p:sp>
            <p:nvSpPr>
              <p:cNvPr id="358" name="Ellipse 357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9" name="Ellipse 358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357" name="Image 35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434" y="2948197"/>
              <a:ext cx="229726" cy="238340"/>
            </a:xfrm>
            <a:prstGeom prst="rect">
              <a:avLst/>
            </a:prstGeom>
          </p:spPr>
        </p:pic>
      </p:grpSp>
      <p:pic>
        <p:nvPicPr>
          <p:cNvPr id="391" name="Image 39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23" t="19039" r="7187" b="12540"/>
          <a:stretch/>
        </p:blipFill>
        <p:spPr>
          <a:xfrm>
            <a:off x="7523568" y="3954968"/>
            <a:ext cx="2085346" cy="1701530"/>
          </a:xfrm>
          <a:prstGeom prst="rect">
            <a:avLst/>
          </a:prstGeom>
        </p:spPr>
      </p:pic>
      <p:grpSp>
        <p:nvGrpSpPr>
          <p:cNvPr id="366" name="Groupe 365"/>
          <p:cNvGrpSpPr/>
          <p:nvPr/>
        </p:nvGrpSpPr>
        <p:grpSpPr>
          <a:xfrm>
            <a:off x="7452879" y="5369711"/>
            <a:ext cx="736231" cy="451680"/>
            <a:chOff x="8917973" y="4078515"/>
            <a:chExt cx="736231" cy="451680"/>
          </a:xfrm>
        </p:grpSpPr>
        <p:grpSp>
          <p:nvGrpSpPr>
            <p:cNvPr id="367" name="Groupe 366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369" name="Groupe 368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372" name="Ellipse 371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3" name="Ellipse 372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70" name="Flèche vers le bas 369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1" name="ZoneTexte 370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368" name="Ellipse 367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grpSp>
        <p:nvGrpSpPr>
          <p:cNvPr id="392" name="Groupe 391"/>
          <p:cNvGrpSpPr/>
          <p:nvPr/>
        </p:nvGrpSpPr>
        <p:grpSpPr>
          <a:xfrm>
            <a:off x="9199993" y="3862082"/>
            <a:ext cx="463513" cy="451680"/>
            <a:chOff x="10142282" y="5393486"/>
            <a:chExt cx="463513" cy="451680"/>
          </a:xfrm>
        </p:grpSpPr>
        <p:grpSp>
          <p:nvGrpSpPr>
            <p:cNvPr id="393" name="Groupe 392"/>
            <p:cNvGrpSpPr/>
            <p:nvPr/>
          </p:nvGrpSpPr>
          <p:grpSpPr>
            <a:xfrm>
              <a:off x="10142282" y="5393486"/>
              <a:ext cx="463513" cy="451680"/>
              <a:chOff x="4331511" y="2680381"/>
              <a:chExt cx="463513" cy="451680"/>
            </a:xfrm>
          </p:grpSpPr>
          <p:sp>
            <p:nvSpPr>
              <p:cNvPr id="395" name="Ellipse 394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6" name="Ellipse 395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394" name="Image 393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399384">
              <a:off x="10271579" y="5509123"/>
              <a:ext cx="201882" cy="230591"/>
            </a:xfrm>
            <a:prstGeom prst="rect">
              <a:avLst/>
            </a:prstGeom>
          </p:spPr>
        </p:pic>
      </p:grpSp>
      <p:grpSp>
        <p:nvGrpSpPr>
          <p:cNvPr id="284" name="Groupe 283"/>
          <p:cNvGrpSpPr/>
          <p:nvPr/>
        </p:nvGrpSpPr>
        <p:grpSpPr>
          <a:xfrm>
            <a:off x="8941110" y="5360128"/>
            <a:ext cx="736231" cy="451680"/>
            <a:chOff x="8917973" y="4078515"/>
            <a:chExt cx="736231" cy="451680"/>
          </a:xfrm>
        </p:grpSpPr>
        <p:grpSp>
          <p:nvGrpSpPr>
            <p:cNvPr id="311" name="Groupe 310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365" name="Groupe 364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384" name="Ellipse 383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85" name="Ellipse 384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82" name="Flèche vers le bas 381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3" name="ZoneTexte 382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338" name="Ellipse 337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89747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à coins arrondis 138"/>
          <p:cNvSpPr/>
          <p:nvPr/>
        </p:nvSpPr>
        <p:spPr>
          <a:xfrm>
            <a:off x="174320" y="153178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325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Rectangle à coins arrondis 145"/>
          <p:cNvSpPr/>
          <p:nvPr/>
        </p:nvSpPr>
        <p:spPr>
          <a:xfrm>
            <a:off x="278942" y="248557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356D9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ZoneTexte 146"/>
          <p:cNvSpPr txBox="1"/>
          <p:nvPr/>
        </p:nvSpPr>
        <p:spPr>
          <a:xfrm>
            <a:off x="278942" y="333846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Usine vêtements</a:t>
            </a:r>
            <a:endParaRPr lang="fr-FR" sz="12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53" name="Rectangle à coins arrondis 152"/>
          <p:cNvSpPr/>
          <p:nvPr/>
        </p:nvSpPr>
        <p:spPr>
          <a:xfrm>
            <a:off x="278941" y="2567922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ZoneTexte 169"/>
          <p:cNvSpPr txBox="1"/>
          <p:nvPr/>
        </p:nvSpPr>
        <p:spPr>
          <a:xfrm>
            <a:off x="301836" y="2761908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Nécessite énergie et eau</a:t>
            </a:r>
            <a:endParaRPr lang="fr-FR" sz="1200" b="1" dirty="0"/>
          </a:p>
        </p:txBody>
      </p:sp>
      <p:sp>
        <p:nvSpPr>
          <p:cNvPr id="171" name="Rectangle à coins arrondis 170"/>
          <p:cNvSpPr/>
          <p:nvPr/>
        </p:nvSpPr>
        <p:spPr>
          <a:xfrm>
            <a:off x="2575546" y="153163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325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Rectangle à coins arrondis 176"/>
          <p:cNvSpPr/>
          <p:nvPr/>
        </p:nvSpPr>
        <p:spPr>
          <a:xfrm>
            <a:off x="2680168" y="248542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356D9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ZoneTexte 177"/>
          <p:cNvSpPr txBox="1"/>
          <p:nvPr/>
        </p:nvSpPr>
        <p:spPr>
          <a:xfrm>
            <a:off x="2680168" y="308431"/>
            <a:ext cx="2119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Se climatiser</a:t>
            </a:r>
            <a:endParaRPr lang="fr-FR" sz="1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84" name="Rectangle à coins arrondis 183"/>
          <p:cNvSpPr/>
          <p:nvPr/>
        </p:nvSpPr>
        <p:spPr>
          <a:xfrm>
            <a:off x="2680167" y="2567907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1" name="ZoneTexte 200"/>
          <p:cNvSpPr txBox="1"/>
          <p:nvPr/>
        </p:nvSpPr>
        <p:spPr>
          <a:xfrm>
            <a:off x="2703062" y="2761893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Nécessite de l’énergie</a:t>
            </a:r>
            <a:endParaRPr lang="fr-FR" sz="1200" b="1" dirty="0"/>
          </a:p>
        </p:txBody>
      </p:sp>
      <p:sp>
        <p:nvSpPr>
          <p:cNvPr id="225" name="Rectangle à coins arrondis 224"/>
          <p:cNvSpPr/>
          <p:nvPr/>
        </p:nvSpPr>
        <p:spPr>
          <a:xfrm>
            <a:off x="4986262" y="151439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325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6" name="Rectangle à coins arrondis 225"/>
          <p:cNvSpPr/>
          <p:nvPr/>
        </p:nvSpPr>
        <p:spPr>
          <a:xfrm>
            <a:off x="5090884" y="246818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356D9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7" name="ZoneTexte 226"/>
          <p:cNvSpPr txBox="1"/>
          <p:nvPr/>
        </p:nvSpPr>
        <p:spPr>
          <a:xfrm>
            <a:off x="5090884" y="306707"/>
            <a:ext cx="2119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Prendre le vélo</a:t>
            </a:r>
            <a:endParaRPr lang="fr-FR" sz="1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228" name="Rectangle à coins arrondis 227"/>
          <p:cNvSpPr/>
          <p:nvPr/>
        </p:nvSpPr>
        <p:spPr>
          <a:xfrm>
            <a:off x="5090883" y="2566183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9" name="Rectangle à coins arrondis 278"/>
          <p:cNvSpPr/>
          <p:nvPr/>
        </p:nvSpPr>
        <p:spPr>
          <a:xfrm>
            <a:off x="170741" y="3314537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325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0" name="Rectangle à coins arrondis 279"/>
          <p:cNvSpPr/>
          <p:nvPr/>
        </p:nvSpPr>
        <p:spPr>
          <a:xfrm>
            <a:off x="275363" y="3409916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356D9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1" name="ZoneTexte 280"/>
          <p:cNvSpPr txBox="1"/>
          <p:nvPr/>
        </p:nvSpPr>
        <p:spPr>
          <a:xfrm>
            <a:off x="275363" y="3469805"/>
            <a:ext cx="2119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Usine multimédia</a:t>
            </a:r>
            <a:endParaRPr lang="fr-FR" sz="1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282" name="Rectangle à coins arrondis 281"/>
          <p:cNvSpPr/>
          <p:nvPr/>
        </p:nvSpPr>
        <p:spPr>
          <a:xfrm>
            <a:off x="275362" y="5729281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3" name="ZoneTexte 282"/>
          <p:cNvSpPr txBox="1"/>
          <p:nvPr/>
        </p:nvSpPr>
        <p:spPr>
          <a:xfrm>
            <a:off x="298257" y="5923267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Nécessite de l’énergie</a:t>
            </a:r>
            <a:endParaRPr lang="fr-FR" sz="1200" b="1" dirty="0"/>
          </a:p>
        </p:txBody>
      </p:sp>
      <p:sp>
        <p:nvSpPr>
          <p:cNvPr id="333" name="Rectangle à coins arrondis 332"/>
          <p:cNvSpPr/>
          <p:nvPr/>
        </p:nvSpPr>
        <p:spPr>
          <a:xfrm>
            <a:off x="4983182" y="3325770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325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4" name="Rectangle à coins arrondis 333"/>
          <p:cNvSpPr/>
          <p:nvPr/>
        </p:nvSpPr>
        <p:spPr>
          <a:xfrm>
            <a:off x="5087804" y="3421149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356D9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5" name="ZoneTexte 334"/>
          <p:cNvSpPr txBox="1"/>
          <p:nvPr/>
        </p:nvSpPr>
        <p:spPr>
          <a:xfrm>
            <a:off x="5087804" y="3481038"/>
            <a:ext cx="2119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Prendre le train</a:t>
            </a:r>
            <a:endParaRPr lang="fr-FR" sz="1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336" name="Rectangle à coins arrondis 335"/>
          <p:cNvSpPr/>
          <p:nvPr/>
        </p:nvSpPr>
        <p:spPr>
          <a:xfrm>
            <a:off x="5087803" y="5740514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7" name="ZoneTexte 336"/>
          <p:cNvSpPr txBox="1"/>
          <p:nvPr/>
        </p:nvSpPr>
        <p:spPr>
          <a:xfrm>
            <a:off x="5110698" y="5934500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Nécessite de l’énergie</a:t>
            </a:r>
            <a:endParaRPr lang="fr-FR" sz="1200" b="1" dirty="0"/>
          </a:p>
        </p:txBody>
      </p:sp>
      <p:sp>
        <p:nvSpPr>
          <p:cNvPr id="360" name="Rectangle à coins arrondis 359"/>
          <p:cNvSpPr/>
          <p:nvPr/>
        </p:nvSpPr>
        <p:spPr>
          <a:xfrm>
            <a:off x="7404344" y="3321819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325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1" name="Rectangle à coins arrondis 360"/>
          <p:cNvSpPr/>
          <p:nvPr/>
        </p:nvSpPr>
        <p:spPr>
          <a:xfrm>
            <a:off x="7508966" y="3417198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356D9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2" name="ZoneTexte 361"/>
          <p:cNvSpPr txBox="1"/>
          <p:nvPr/>
        </p:nvSpPr>
        <p:spPr>
          <a:xfrm>
            <a:off x="7508966" y="3477087"/>
            <a:ext cx="2119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Manger</a:t>
            </a:r>
            <a:endParaRPr lang="fr-FR" sz="1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363" name="Rectangle à coins arrondis 362"/>
          <p:cNvSpPr/>
          <p:nvPr/>
        </p:nvSpPr>
        <p:spPr>
          <a:xfrm>
            <a:off x="7508965" y="5736563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4" name="ZoneTexte 363"/>
          <p:cNvSpPr txBox="1"/>
          <p:nvPr/>
        </p:nvSpPr>
        <p:spPr>
          <a:xfrm>
            <a:off x="7531860" y="5930549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Nécessite Elevage</a:t>
            </a:r>
            <a:endParaRPr lang="fr-FR" sz="1200" b="1" dirty="0"/>
          </a:p>
        </p:txBody>
      </p:sp>
      <p:pic>
        <p:nvPicPr>
          <p:cNvPr id="391" name="Image 39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23" t="19039" r="7187" b="12540"/>
          <a:stretch/>
        </p:blipFill>
        <p:spPr>
          <a:xfrm>
            <a:off x="7533561" y="3942343"/>
            <a:ext cx="2085346" cy="1701530"/>
          </a:xfrm>
          <a:prstGeom prst="rect">
            <a:avLst/>
          </a:prstGeom>
        </p:spPr>
      </p:pic>
      <p:grpSp>
        <p:nvGrpSpPr>
          <p:cNvPr id="366" name="Groupe 365"/>
          <p:cNvGrpSpPr/>
          <p:nvPr/>
        </p:nvGrpSpPr>
        <p:grpSpPr>
          <a:xfrm>
            <a:off x="7462872" y="5357086"/>
            <a:ext cx="736231" cy="451680"/>
            <a:chOff x="8917973" y="4078515"/>
            <a:chExt cx="736231" cy="451680"/>
          </a:xfrm>
        </p:grpSpPr>
        <p:grpSp>
          <p:nvGrpSpPr>
            <p:cNvPr id="367" name="Groupe 366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369" name="Groupe 368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372" name="Ellipse 371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3" name="Ellipse 372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70" name="Flèche vers le bas 369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1" name="ZoneTexte 370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368" name="Ellipse 367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grpSp>
        <p:nvGrpSpPr>
          <p:cNvPr id="374" name="Groupe 373"/>
          <p:cNvGrpSpPr/>
          <p:nvPr/>
        </p:nvGrpSpPr>
        <p:grpSpPr>
          <a:xfrm>
            <a:off x="8967641" y="5401158"/>
            <a:ext cx="677914" cy="451680"/>
            <a:chOff x="10006655" y="4093287"/>
            <a:chExt cx="677914" cy="451680"/>
          </a:xfrm>
        </p:grpSpPr>
        <p:grpSp>
          <p:nvGrpSpPr>
            <p:cNvPr id="375" name="Groupe 374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377" name="Groupe 376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380" name="Ellipse 379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81" name="Ellipse 380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78" name="Flèche vers le bas 377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9" name="ZoneTexte 378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76" name="Ellipse 375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grpSp>
        <p:nvGrpSpPr>
          <p:cNvPr id="284" name="Groupe 283"/>
          <p:cNvGrpSpPr/>
          <p:nvPr/>
        </p:nvGrpSpPr>
        <p:grpSpPr>
          <a:xfrm>
            <a:off x="9210372" y="3867550"/>
            <a:ext cx="463513" cy="451680"/>
            <a:chOff x="6181209" y="5009596"/>
            <a:chExt cx="463513" cy="451680"/>
          </a:xfrm>
        </p:grpSpPr>
        <p:grpSp>
          <p:nvGrpSpPr>
            <p:cNvPr id="311" name="Groupe 310"/>
            <p:cNvGrpSpPr/>
            <p:nvPr/>
          </p:nvGrpSpPr>
          <p:grpSpPr>
            <a:xfrm>
              <a:off x="6181209" y="5009596"/>
              <a:ext cx="463513" cy="451680"/>
              <a:chOff x="4331511" y="2680381"/>
              <a:chExt cx="463513" cy="451680"/>
            </a:xfrm>
          </p:grpSpPr>
          <p:sp>
            <p:nvSpPr>
              <p:cNvPr id="365" name="Ellipse 364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2" name="Ellipse 381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338" name="Image 33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8778" y="5144902"/>
              <a:ext cx="287260" cy="206468"/>
            </a:xfrm>
            <a:prstGeom prst="rect">
              <a:avLst/>
            </a:prstGeom>
          </p:spPr>
        </p:pic>
      </p:grpSp>
      <p:pic>
        <p:nvPicPr>
          <p:cNvPr id="383" name="Image 38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23" t="19039" r="7187" b="12540"/>
          <a:stretch/>
        </p:blipFill>
        <p:spPr>
          <a:xfrm>
            <a:off x="5121484" y="3973406"/>
            <a:ext cx="2085346" cy="1701530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2589817" y="3314097"/>
            <a:ext cx="2369389" cy="3125081"/>
            <a:chOff x="2589817" y="3314097"/>
            <a:chExt cx="2369389" cy="3125081"/>
          </a:xfrm>
        </p:grpSpPr>
        <p:sp>
          <p:nvSpPr>
            <p:cNvPr id="306" name="Rectangle à coins arrondis 305"/>
            <p:cNvSpPr/>
            <p:nvPr/>
          </p:nvSpPr>
          <p:spPr>
            <a:xfrm>
              <a:off x="2589817" y="3314097"/>
              <a:ext cx="2369389" cy="3125081"/>
            </a:xfrm>
            <a:prstGeom prst="roundRect">
              <a:avLst>
                <a:gd name="adj" fmla="val 5138"/>
              </a:avLst>
            </a:prstGeom>
            <a:solidFill>
              <a:srgbClr val="325E8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7" name="Rectangle à coins arrondis 306"/>
            <p:cNvSpPr/>
            <p:nvPr/>
          </p:nvSpPr>
          <p:spPr>
            <a:xfrm>
              <a:off x="2694439" y="3409476"/>
              <a:ext cx="2181605" cy="450761"/>
            </a:xfrm>
            <a:prstGeom prst="roundRect">
              <a:avLst>
                <a:gd name="adj" fmla="val 29073"/>
              </a:avLst>
            </a:prstGeom>
            <a:solidFill>
              <a:srgbClr val="356D90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8" name="ZoneTexte 307"/>
            <p:cNvSpPr txBox="1"/>
            <p:nvPr/>
          </p:nvSpPr>
          <p:spPr>
            <a:xfrm>
              <a:off x="2694439" y="3469365"/>
              <a:ext cx="21198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Fabriquer des objets</a:t>
              </a:r>
              <a:endParaRPr lang="fr-FR" sz="1400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309" name="Rectangle à coins arrondis 308"/>
            <p:cNvSpPr/>
            <p:nvPr/>
          </p:nvSpPr>
          <p:spPr>
            <a:xfrm>
              <a:off x="2694438" y="5728841"/>
              <a:ext cx="2181605" cy="626558"/>
            </a:xfrm>
            <a:prstGeom prst="roundRect">
              <a:avLst>
                <a:gd name="adj" fmla="val 29073"/>
              </a:avLst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0" name="ZoneTexte 309"/>
            <p:cNvSpPr txBox="1"/>
            <p:nvPr/>
          </p:nvSpPr>
          <p:spPr>
            <a:xfrm>
              <a:off x="2717333" y="5922827"/>
              <a:ext cx="2119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Nécessite de l’énergie</a:t>
              </a:r>
              <a:endParaRPr lang="fr-FR" sz="1200" b="1" dirty="0"/>
            </a:p>
          </p:txBody>
        </p:sp>
        <p:pic>
          <p:nvPicPr>
            <p:cNvPr id="420" name="Image 4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87" t="19632" r="7640" b="22145"/>
            <a:stretch/>
          </p:blipFill>
          <p:spPr>
            <a:xfrm>
              <a:off x="2735122" y="3975264"/>
              <a:ext cx="2110383" cy="1645096"/>
            </a:xfrm>
            <a:prstGeom prst="rect">
              <a:avLst/>
            </a:prstGeom>
          </p:spPr>
        </p:pic>
        <p:grpSp>
          <p:nvGrpSpPr>
            <p:cNvPr id="312" name="Groupe 311"/>
            <p:cNvGrpSpPr/>
            <p:nvPr/>
          </p:nvGrpSpPr>
          <p:grpSpPr>
            <a:xfrm>
              <a:off x="2622238" y="5463687"/>
              <a:ext cx="736231" cy="451680"/>
              <a:chOff x="8917973" y="4078515"/>
              <a:chExt cx="736231" cy="451680"/>
            </a:xfrm>
          </p:grpSpPr>
          <p:grpSp>
            <p:nvGrpSpPr>
              <p:cNvPr id="313" name="Groupe 312"/>
              <p:cNvGrpSpPr/>
              <p:nvPr/>
            </p:nvGrpSpPr>
            <p:grpSpPr>
              <a:xfrm>
                <a:off x="9135424" y="4078515"/>
                <a:ext cx="518780" cy="451680"/>
                <a:chOff x="9534097" y="2063803"/>
                <a:chExt cx="518780" cy="451680"/>
              </a:xfrm>
            </p:grpSpPr>
            <p:grpSp>
              <p:nvGrpSpPr>
                <p:cNvPr id="315" name="Groupe 314"/>
                <p:cNvGrpSpPr/>
                <p:nvPr/>
              </p:nvGrpSpPr>
              <p:grpSpPr>
                <a:xfrm>
                  <a:off x="9534097" y="2063803"/>
                  <a:ext cx="463513" cy="451680"/>
                  <a:chOff x="4331511" y="2680381"/>
                  <a:chExt cx="463513" cy="451680"/>
                </a:xfrm>
              </p:grpSpPr>
              <p:sp>
                <p:nvSpPr>
                  <p:cNvPr id="318" name="Ellipse 317"/>
                  <p:cNvSpPr/>
                  <p:nvPr/>
                </p:nvSpPr>
                <p:spPr>
                  <a:xfrm>
                    <a:off x="4331511" y="2680381"/>
                    <a:ext cx="463513" cy="451680"/>
                  </a:xfrm>
                  <a:prstGeom prst="ellipse">
                    <a:avLst/>
                  </a:prstGeom>
                  <a:solidFill>
                    <a:srgbClr val="356D90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19" name="Ellipse 318"/>
                  <p:cNvSpPr/>
                  <p:nvPr/>
                </p:nvSpPr>
                <p:spPr>
                  <a:xfrm>
                    <a:off x="4382525" y="2732290"/>
                    <a:ext cx="361484" cy="354846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316" name="Flèche vers le bas 315"/>
                <p:cNvSpPr/>
                <p:nvPr/>
              </p:nvSpPr>
              <p:spPr>
                <a:xfrm rot="10800000">
                  <a:off x="9621363" y="2149554"/>
                  <a:ext cx="295113" cy="261012"/>
                </a:xfrm>
                <a:prstGeom prst="downArrow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17" name="ZoneTexte 316"/>
                <p:cNvSpPr txBox="1"/>
                <p:nvPr/>
              </p:nvSpPr>
              <p:spPr>
                <a:xfrm>
                  <a:off x="9611759" y="2208948"/>
                  <a:ext cx="44111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50" b="1" dirty="0" smtClean="0"/>
                    <a:t>+1</a:t>
                  </a:r>
                  <a:endParaRPr lang="fr-FR" sz="1050" b="1" dirty="0"/>
                </a:p>
              </p:txBody>
            </p:sp>
          </p:grpSp>
          <p:sp>
            <p:nvSpPr>
              <p:cNvPr id="314" name="Ellipse 313"/>
              <p:cNvSpPr/>
              <p:nvPr/>
            </p:nvSpPr>
            <p:spPr>
              <a:xfrm>
                <a:off x="8917973" y="4184976"/>
                <a:ext cx="295113" cy="268303"/>
              </a:xfrm>
              <a:prstGeom prst="ellipse">
                <a:avLst/>
              </a:prstGeom>
              <a:solidFill>
                <a:srgbClr val="356D9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/>
                  <a:t>D</a:t>
                </a:r>
              </a:p>
            </p:txBody>
          </p:sp>
        </p:grpSp>
        <p:grpSp>
          <p:nvGrpSpPr>
            <p:cNvPr id="320" name="Groupe 319"/>
            <p:cNvGrpSpPr/>
            <p:nvPr/>
          </p:nvGrpSpPr>
          <p:grpSpPr>
            <a:xfrm>
              <a:off x="4126466" y="5459048"/>
              <a:ext cx="677914" cy="451680"/>
              <a:chOff x="10006655" y="4093287"/>
              <a:chExt cx="677914" cy="451680"/>
            </a:xfrm>
          </p:grpSpPr>
          <p:grpSp>
            <p:nvGrpSpPr>
              <p:cNvPr id="321" name="Groupe 320"/>
              <p:cNvGrpSpPr/>
              <p:nvPr/>
            </p:nvGrpSpPr>
            <p:grpSpPr>
              <a:xfrm>
                <a:off x="10211709" y="4093287"/>
                <a:ext cx="472860" cy="451680"/>
                <a:chOff x="9534097" y="2063803"/>
                <a:chExt cx="472860" cy="451680"/>
              </a:xfrm>
            </p:grpSpPr>
            <p:grpSp>
              <p:nvGrpSpPr>
                <p:cNvPr id="323" name="Groupe 322"/>
                <p:cNvGrpSpPr/>
                <p:nvPr/>
              </p:nvGrpSpPr>
              <p:grpSpPr>
                <a:xfrm>
                  <a:off x="9534097" y="2063803"/>
                  <a:ext cx="463513" cy="451680"/>
                  <a:chOff x="4331511" y="2680381"/>
                  <a:chExt cx="463513" cy="451680"/>
                </a:xfrm>
              </p:grpSpPr>
              <p:sp>
                <p:nvSpPr>
                  <p:cNvPr id="326" name="Ellipse 325"/>
                  <p:cNvSpPr/>
                  <p:nvPr/>
                </p:nvSpPr>
                <p:spPr>
                  <a:xfrm>
                    <a:off x="4331511" y="2680381"/>
                    <a:ext cx="463513" cy="451680"/>
                  </a:xfrm>
                  <a:prstGeom prst="ellipse">
                    <a:avLst/>
                  </a:prstGeom>
                  <a:solidFill>
                    <a:srgbClr val="356D90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27" name="Ellipse 326"/>
                  <p:cNvSpPr/>
                  <p:nvPr/>
                </p:nvSpPr>
                <p:spPr>
                  <a:xfrm>
                    <a:off x="4382525" y="2732290"/>
                    <a:ext cx="361484" cy="354846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324" name="Flèche vers le bas 323"/>
                <p:cNvSpPr/>
                <p:nvPr/>
              </p:nvSpPr>
              <p:spPr>
                <a:xfrm>
                  <a:off x="9628894" y="2176833"/>
                  <a:ext cx="273918" cy="261012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25" name="ZoneTexte 324"/>
                <p:cNvSpPr txBox="1"/>
                <p:nvPr/>
              </p:nvSpPr>
              <p:spPr>
                <a:xfrm>
                  <a:off x="9619418" y="2123952"/>
                  <a:ext cx="38753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b="1" dirty="0" smtClean="0">
                      <a:solidFill>
                        <a:schemeClr val="bg1"/>
                      </a:solidFill>
                    </a:rPr>
                    <a:t>-1</a:t>
                  </a:r>
                  <a:endParaRPr lang="fr-FR" sz="10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22" name="Ellipse 321"/>
              <p:cNvSpPr/>
              <p:nvPr/>
            </p:nvSpPr>
            <p:spPr>
              <a:xfrm>
                <a:off x="10006655" y="4172501"/>
                <a:ext cx="295113" cy="268303"/>
              </a:xfrm>
              <a:prstGeom prst="ellipse">
                <a:avLst/>
              </a:prstGeom>
              <a:solidFill>
                <a:srgbClr val="356D9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 smtClean="0"/>
                  <a:t>B</a:t>
                </a:r>
                <a:endParaRPr lang="fr-FR" b="1" dirty="0"/>
              </a:p>
            </p:txBody>
          </p:sp>
        </p:grpSp>
        <p:grpSp>
          <p:nvGrpSpPr>
            <p:cNvPr id="328" name="Groupe 327"/>
            <p:cNvGrpSpPr/>
            <p:nvPr/>
          </p:nvGrpSpPr>
          <p:grpSpPr>
            <a:xfrm>
              <a:off x="4411556" y="3904322"/>
              <a:ext cx="463513" cy="451680"/>
              <a:chOff x="9961541" y="2831564"/>
              <a:chExt cx="463513" cy="451680"/>
            </a:xfrm>
          </p:grpSpPr>
          <p:grpSp>
            <p:nvGrpSpPr>
              <p:cNvPr id="329" name="Groupe 328"/>
              <p:cNvGrpSpPr/>
              <p:nvPr/>
            </p:nvGrpSpPr>
            <p:grpSpPr>
              <a:xfrm>
                <a:off x="9961541" y="2831564"/>
                <a:ext cx="463513" cy="451680"/>
                <a:chOff x="4331511" y="2680381"/>
                <a:chExt cx="463513" cy="451680"/>
              </a:xfrm>
            </p:grpSpPr>
            <p:sp>
              <p:nvSpPr>
                <p:cNvPr id="331" name="Ellipse 330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32" name="Ellipse 331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330" name="Image 32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078434" y="2948197"/>
                <a:ext cx="229726" cy="238340"/>
              </a:xfrm>
              <a:prstGeom prst="rect">
                <a:avLst/>
              </a:prstGeom>
            </p:spPr>
          </p:pic>
        </p:grpSp>
      </p:grpSp>
      <p:pic>
        <p:nvPicPr>
          <p:cNvPr id="421" name="Image 4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97" t="19432" r="6555" b="17208"/>
          <a:stretch/>
        </p:blipFill>
        <p:spPr>
          <a:xfrm>
            <a:off x="275533" y="3995094"/>
            <a:ext cx="2143238" cy="1576317"/>
          </a:xfrm>
          <a:prstGeom prst="rect">
            <a:avLst/>
          </a:prstGeom>
        </p:spPr>
      </p:pic>
      <p:grpSp>
        <p:nvGrpSpPr>
          <p:cNvPr id="285" name="Groupe 284"/>
          <p:cNvGrpSpPr/>
          <p:nvPr/>
        </p:nvGrpSpPr>
        <p:grpSpPr>
          <a:xfrm>
            <a:off x="203162" y="5464127"/>
            <a:ext cx="736231" cy="451680"/>
            <a:chOff x="8917973" y="4078515"/>
            <a:chExt cx="736231" cy="451680"/>
          </a:xfrm>
        </p:grpSpPr>
        <p:grpSp>
          <p:nvGrpSpPr>
            <p:cNvPr id="286" name="Groupe 285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288" name="Groupe 287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291" name="Ellipse 290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92" name="Ellipse 291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89" name="Flèche vers le bas 288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0" name="ZoneTexte 289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287" name="Ellipse 286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grpSp>
        <p:nvGrpSpPr>
          <p:cNvPr id="293" name="Groupe 292"/>
          <p:cNvGrpSpPr/>
          <p:nvPr/>
        </p:nvGrpSpPr>
        <p:grpSpPr>
          <a:xfrm>
            <a:off x="1707390" y="5459488"/>
            <a:ext cx="677914" cy="451680"/>
            <a:chOff x="10006655" y="4093287"/>
            <a:chExt cx="677914" cy="451680"/>
          </a:xfrm>
        </p:grpSpPr>
        <p:grpSp>
          <p:nvGrpSpPr>
            <p:cNvPr id="294" name="Groupe 293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296" name="Groupe 295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299" name="Ellipse 298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0" name="Ellipse 299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97" name="Flèche vers le bas 296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8" name="ZoneTexte 297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5" name="Ellipse 294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grpSp>
        <p:nvGrpSpPr>
          <p:cNvPr id="301" name="Groupe 300"/>
          <p:cNvGrpSpPr/>
          <p:nvPr/>
        </p:nvGrpSpPr>
        <p:grpSpPr>
          <a:xfrm>
            <a:off x="1992480" y="3904762"/>
            <a:ext cx="463513" cy="451680"/>
            <a:chOff x="9961541" y="2831564"/>
            <a:chExt cx="463513" cy="451680"/>
          </a:xfrm>
        </p:grpSpPr>
        <p:grpSp>
          <p:nvGrpSpPr>
            <p:cNvPr id="302" name="Groupe 301"/>
            <p:cNvGrpSpPr/>
            <p:nvPr/>
          </p:nvGrpSpPr>
          <p:grpSpPr>
            <a:xfrm>
              <a:off x="9961541" y="2831564"/>
              <a:ext cx="463513" cy="451680"/>
              <a:chOff x="4331511" y="2680381"/>
              <a:chExt cx="463513" cy="451680"/>
            </a:xfrm>
          </p:grpSpPr>
          <p:sp>
            <p:nvSpPr>
              <p:cNvPr id="304" name="Ellipse 303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5" name="Ellipse 304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303" name="Image 30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434" y="2948197"/>
              <a:ext cx="229726" cy="238340"/>
            </a:xfrm>
            <a:prstGeom prst="rect">
              <a:avLst/>
            </a:prstGeom>
          </p:spPr>
        </p:pic>
      </p:grpSp>
      <p:pic>
        <p:nvPicPr>
          <p:cNvPr id="424" name="Image 4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3" t="20519" r="3227" b="8751"/>
          <a:stretch/>
        </p:blipFill>
        <p:spPr>
          <a:xfrm>
            <a:off x="332511" y="749140"/>
            <a:ext cx="2072357" cy="1741866"/>
          </a:xfrm>
          <a:prstGeom prst="rect">
            <a:avLst/>
          </a:prstGeom>
        </p:spPr>
      </p:pic>
      <p:grpSp>
        <p:nvGrpSpPr>
          <p:cNvPr id="154" name="Groupe 153"/>
          <p:cNvGrpSpPr/>
          <p:nvPr/>
        </p:nvGrpSpPr>
        <p:grpSpPr>
          <a:xfrm>
            <a:off x="1816205" y="2206029"/>
            <a:ext cx="677914" cy="451680"/>
            <a:chOff x="10006655" y="4093287"/>
            <a:chExt cx="677914" cy="451680"/>
          </a:xfrm>
        </p:grpSpPr>
        <p:grpSp>
          <p:nvGrpSpPr>
            <p:cNvPr id="155" name="Groupe 154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157" name="Groupe 156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160" name="Ellipse 159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1" name="Ellipse 160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58" name="Flèche vers le bas 157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9" name="ZoneTexte 158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6" name="Ellipse 155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grpSp>
        <p:nvGrpSpPr>
          <p:cNvPr id="162" name="Groupe 161"/>
          <p:cNvGrpSpPr/>
          <p:nvPr/>
        </p:nvGrpSpPr>
        <p:grpSpPr>
          <a:xfrm>
            <a:off x="259602" y="2177409"/>
            <a:ext cx="736231" cy="451680"/>
            <a:chOff x="8917973" y="4078515"/>
            <a:chExt cx="736231" cy="451680"/>
          </a:xfrm>
        </p:grpSpPr>
        <p:grpSp>
          <p:nvGrpSpPr>
            <p:cNvPr id="163" name="Groupe 162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165" name="Groupe 164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168" name="Ellipse 167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9" name="Ellipse 168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66" name="Flèche vers le bas 165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7" name="ZoneTexte 166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164" name="Ellipse 163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grpSp>
        <p:nvGrpSpPr>
          <p:cNvPr id="425" name="Groupe 424"/>
          <p:cNvGrpSpPr/>
          <p:nvPr/>
        </p:nvGrpSpPr>
        <p:grpSpPr>
          <a:xfrm>
            <a:off x="2014264" y="665727"/>
            <a:ext cx="463513" cy="451680"/>
            <a:chOff x="9961541" y="2831564"/>
            <a:chExt cx="463513" cy="451680"/>
          </a:xfrm>
        </p:grpSpPr>
        <p:grpSp>
          <p:nvGrpSpPr>
            <p:cNvPr id="426" name="Groupe 425"/>
            <p:cNvGrpSpPr/>
            <p:nvPr/>
          </p:nvGrpSpPr>
          <p:grpSpPr>
            <a:xfrm>
              <a:off x="9961541" y="2831564"/>
              <a:ext cx="463513" cy="451680"/>
              <a:chOff x="4331511" y="2680381"/>
              <a:chExt cx="463513" cy="451680"/>
            </a:xfrm>
          </p:grpSpPr>
          <p:sp>
            <p:nvSpPr>
              <p:cNvPr id="428" name="Ellipse 427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9" name="Ellipse 428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27" name="Image 4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434" y="2948197"/>
              <a:ext cx="229726" cy="238340"/>
            </a:xfrm>
            <a:prstGeom prst="rect">
              <a:avLst/>
            </a:prstGeom>
          </p:spPr>
        </p:pic>
      </p:grpSp>
      <p:grpSp>
        <p:nvGrpSpPr>
          <p:cNvPr id="430" name="Groupe 429"/>
          <p:cNvGrpSpPr/>
          <p:nvPr/>
        </p:nvGrpSpPr>
        <p:grpSpPr>
          <a:xfrm>
            <a:off x="2014264" y="1166146"/>
            <a:ext cx="463513" cy="451680"/>
            <a:chOff x="8586699" y="5266343"/>
            <a:chExt cx="463513" cy="451680"/>
          </a:xfrm>
        </p:grpSpPr>
        <p:grpSp>
          <p:nvGrpSpPr>
            <p:cNvPr id="431" name="Groupe 430"/>
            <p:cNvGrpSpPr/>
            <p:nvPr/>
          </p:nvGrpSpPr>
          <p:grpSpPr>
            <a:xfrm>
              <a:off x="8586699" y="5266343"/>
              <a:ext cx="463513" cy="451680"/>
              <a:chOff x="4331511" y="2680381"/>
              <a:chExt cx="463513" cy="451680"/>
            </a:xfrm>
          </p:grpSpPr>
          <p:sp>
            <p:nvSpPr>
              <p:cNvPr id="433" name="Ellipse 432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4" name="Ellipse 433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32" name="Image 43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12847" y="5387443"/>
              <a:ext cx="218836" cy="217099"/>
            </a:xfrm>
            <a:prstGeom prst="rect">
              <a:avLst/>
            </a:prstGeom>
          </p:spPr>
        </p:pic>
      </p:grpSp>
      <p:pic>
        <p:nvPicPr>
          <p:cNvPr id="435" name="Image 4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21" t="18710" r="8221" b="17030"/>
          <a:stretch/>
        </p:blipFill>
        <p:spPr>
          <a:xfrm>
            <a:off x="2713032" y="762011"/>
            <a:ext cx="2067729" cy="1745903"/>
          </a:xfrm>
          <a:prstGeom prst="rect">
            <a:avLst/>
          </a:prstGeom>
        </p:spPr>
      </p:pic>
      <p:grpSp>
        <p:nvGrpSpPr>
          <p:cNvPr id="203" name="Groupe 202"/>
          <p:cNvGrpSpPr/>
          <p:nvPr/>
        </p:nvGrpSpPr>
        <p:grpSpPr>
          <a:xfrm>
            <a:off x="2607967" y="2302753"/>
            <a:ext cx="736231" cy="451680"/>
            <a:chOff x="8917973" y="4078515"/>
            <a:chExt cx="736231" cy="451680"/>
          </a:xfrm>
        </p:grpSpPr>
        <p:grpSp>
          <p:nvGrpSpPr>
            <p:cNvPr id="204" name="Groupe 203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206" name="Groupe 205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209" name="Ellipse 208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10" name="Ellipse 209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07" name="Flèche vers le bas 206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8" name="ZoneTexte 207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205" name="Ellipse 204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grpSp>
        <p:nvGrpSpPr>
          <p:cNvPr id="211" name="Groupe 210"/>
          <p:cNvGrpSpPr/>
          <p:nvPr/>
        </p:nvGrpSpPr>
        <p:grpSpPr>
          <a:xfrm>
            <a:off x="4112195" y="2298114"/>
            <a:ext cx="677914" cy="451680"/>
            <a:chOff x="10006655" y="4093287"/>
            <a:chExt cx="677914" cy="451680"/>
          </a:xfrm>
        </p:grpSpPr>
        <p:grpSp>
          <p:nvGrpSpPr>
            <p:cNvPr id="212" name="Groupe 211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214" name="Groupe 213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217" name="Ellipse 216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18" name="Ellipse 217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15" name="Flèche vers le bas 214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6" name="ZoneTexte 215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3" name="Ellipse 212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grpSp>
        <p:nvGrpSpPr>
          <p:cNvPr id="219" name="Groupe 218"/>
          <p:cNvGrpSpPr/>
          <p:nvPr/>
        </p:nvGrpSpPr>
        <p:grpSpPr>
          <a:xfrm>
            <a:off x="4397285" y="743388"/>
            <a:ext cx="463513" cy="451680"/>
            <a:chOff x="9961541" y="2831564"/>
            <a:chExt cx="463513" cy="451680"/>
          </a:xfrm>
        </p:grpSpPr>
        <p:grpSp>
          <p:nvGrpSpPr>
            <p:cNvPr id="220" name="Groupe 219"/>
            <p:cNvGrpSpPr/>
            <p:nvPr/>
          </p:nvGrpSpPr>
          <p:grpSpPr>
            <a:xfrm>
              <a:off x="9961541" y="2831564"/>
              <a:ext cx="463513" cy="451680"/>
              <a:chOff x="4331511" y="2680381"/>
              <a:chExt cx="463513" cy="451680"/>
            </a:xfrm>
          </p:grpSpPr>
          <p:sp>
            <p:nvSpPr>
              <p:cNvPr id="222" name="Ellipse 221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3" name="Ellipse 222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21" name="Image 2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434" y="2948197"/>
              <a:ext cx="229726" cy="238340"/>
            </a:xfrm>
            <a:prstGeom prst="rect">
              <a:avLst/>
            </a:prstGeom>
          </p:spPr>
        </p:pic>
      </p:grpSp>
      <p:pic>
        <p:nvPicPr>
          <p:cNvPr id="436" name="Image 43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2" t="18644" r="8597" b="12611"/>
          <a:stretch/>
        </p:blipFill>
        <p:spPr>
          <a:xfrm>
            <a:off x="5144590" y="762011"/>
            <a:ext cx="2085803" cy="1671541"/>
          </a:xfrm>
          <a:prstGeom prst="rect">
            <a:avLst/>
          </a:prstGeom>
        </p:spPr>
      </p:pic>
      <p:grpSp>
        <p:nvGrpSpPr>
          <p:cNvPr id="231" name="Groupe 230"/>
          <p:cNvGrpSpPr/>
          <p:nvPr/>
        </p:nvGrpSpPr>
        <p:grpSpPr>
          <a:xfrm>
            <a:off x="5018974" y="2186468"/>
            <a:ext cx="736231" cy="451680"/>
            <a:chOff x="8917973" y="4078515"/>
            <a:chExt cx="736231" cy="451680"/>
          </a:xfrm>
        </p:grpSpPr>
        <p:grpSp>
          <p:nvGrpSpPr>
            <p:cNvPr id="232" name="Groupe 231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234" name="Groupe 233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237" name="Ellipse 236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8" name="Ellipse 237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35" name="Flèche vers le bas 234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6" name="ZoneTexte 235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233" name="Ellipse 232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grpSp>
        <p:nvGrpSpPr>
          <p:cNvPr id="437" name="Groupe 436"/>
          <p:cNvGrpSpPr/>
          <p:nvPr/>
        </p:nvGrpSpPr>
        <p:grpSpPr>
          <a:xfrm>
            <a:off x="6601077" y="2182725"/>
            <a:ext cx="736231" cy="451680"/>
            <a:chOff x="8917973" y="4078515"/>
            <a:chExt cx="736231" cy="451680"/>
          </a:xfrm>
        </p:grpSpPr>
        <p:grpSp>
          <p:nvGrpSpPr>
            <p:cNvPr id="438" name="Groupe 437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440" name="Groupe 439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443" name="Ellipse 442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44" name="Ellipse 443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441" name="Flèche vers le bas 440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2" name="ZoneTexte 441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439" name="Ellipse 438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grpSp>
        <p:nvGrpSpPr>
          <p:cNvPr id="339" name="Groupe 338"/>
          <p:cNvGrpSpPr/>
          <p:nvPr/>
        </p:nvGrpSpPr>
        <p:grpSpPr>
          <a:xfrm>
            <a:off x="7405820" y="135846"/>
            <a:ext cx="2369389" cy="3125081"/>
            <a:chOff x="2589817" y="3314097"/>
            <a:chExt cx="2369389" cy="3125081"/>
          </a:xfrm>
        </p:grpSpPr>
        <p:sp>
          <p:nvSpPr>
            <p:cNvPr id="340" name="Rectangle à coins arrondis 339"/>
            <p:cNvSpPr/>
            <p:nvPr/>
          </p:nvSpPr>
          <p:spPr>
            <a:xfrm>
              <a:off x="2589817" y="3314097"/>
              <a:ext cx="2369389" cy="3125081"/>
            </a:xfrm>
            <a:prstGeom prst="roundRect">
              <a:avLst>
                <a:gd name="adj" fmla="val 5138"/>
              </a:avLst>
            </a:prstGeom>
            <a:solidFill>
              <a:srgbClr val="325E8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1" name="Rectangle à coins arrondis 340"/>
            <p:cNvSpPr/>
            <p:nvPr/>
          </p:nvSpPr>
          <p:spPr>
            <a:xfrm>
              <a:off x="2694439" y="3409476"/>
              <a:ext cx="2181605" cy="450761"/>
            </a:xfrm>
            <a:prstGeom prst="roundRect">
              <a:avLst>
                <a:gd name="adj" fmla="val 29073"/>
              </a:avLst>
            </a:prstGeom>
            <a:solidFill>
              <a:srgbClr val="356D90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2" name="ZoneTexte 341"/>
            <p:cNvSpPr txBox="1"/>
            <p:nvPr/>
          </p:nvSpPr>
          <p:spPr>
            <a:xfrm>
              <a:off x="2694439" y="3469365"/>
              <a:ext cx="21198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Fabriquer des objets</a:t>
              </a:r>
              <a:endParaRPr lang="fr-FR" sz="1400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343" name="Rectangle à coins arrondis 342"/>
            <p:cNvSpPr/>
            <p:nvPr/>
          </p:nvSpPr>
          <p:spPr>
            <a:xfrm>
              <a:off x="2694438" y="5728841"/>
              <a:ext cx="2181605" cy="626558"/>
            </a:xfrm>
            <a:prstGeom prst="roundRect">
              <a:avLst>
                <a:gd name="adj" fmla="val 29073"/>
              </a:avLst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4" name="ZoneTexte 343"/>
            <p:cNvSpPr txBox="1"/>
            <p:nvPr/>
          </p:nvSpPr>
          <p:spPr>
            <a:xfrm>
              <a:off x="2717333" y="5922827"/>
              <a:ext cx="2119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Nécessite de l’énergie</a:t>
              </a:r>
              <a:endParaRPr lang="fr-FR" sz="1200" b="1" dirty="0"/>
            </a:p>
          </p:txBody>
        </p:sp>
        <p:pic>
          <p:nvPicPr>
            <p:cNvPr id="345" name="Image 34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87" t="19632" r="7640" b="22145"/>
            <a:stretch/>
          </p:blipFill>
          <p:spPr>
            <a:xfrm>
              <a:off x="2735122" y="3975264"/>
              <a:ext cx="2110383" cy="1645096"/>
            </a:xfrm>
            <a:prstGeom prst="rect">
              <a:avLst/>
            </a:prstGeom>
          </p:spPr>
        </p:pic>
        <p:grpSp>
          <p:nvGrpSpPr>
            <p:cNvPr id="346" name="Groupe 345"/>
            <p:cNvGrpSpPr/>
            <p:nvPr/>
          </p:nvGrpSpPr>
          <p:grpSpPr>
            <a:xfrm>
              <a:off x="2622238" y="5463687"/>
              <a:ext cx="736231" cy="451680"/>
              <a:chOff x="8917973" y="4078515"/>
              <a:chExt cx="736231" cy="451680"/>
            </a:xfrm>
          </p:grpSpPr>
          <p:grpSp>
            <p:nvGrpSpPr>
              <p:cNvPr id="387" name="Groupe 386"/>
              <p:cNvGrpSpPr/>
              <p:nvPr/>
            </p:nvGrpSpPr>
            <p:grpSpPr>
              <a:xfrm>
                <a:off x="9135424" y="4078515"/>
                <a:ext cx="518780" cy="451680"/>
                <a:chOff x="9534097" y="2063803"/>
                <a:chExt cx="518780" cy="451680"/>
              </a:xfrm>
            </p:grpSpPr>
            <p:grpSp>
              <p:nvGrpSpPr>
                <p:cNvPr id="389" name="Groupe 388"/>
                <p:cNvGrpSpPr/>
                <p:nvPr/>
              </p:nvGrpSpPr>
              <p:grpSpPr>
                <a:xfrm>
                  <a:off x="9534097" y="2063803"/>
                  <a:ext cx="463513" cy="451680"/>
                  <a:chOff x="4331511" y="2680381"/>
                  <a:chExt cx="463513" cy="451680"/>
                </a:xfrm>
              </p:grpSpPr>
              <p:sp>
                <p:nvSpPr>
                  <p:cNvPr id="393" name="Ellipse 392"/>
                  <p:cNvSpPr/>
                  <p:nvPr/>
                </p:nvSpPr>
                <p:spPr>
                  <a:xfrm>
                    <a:off x="4331511" y="2680381"/>
                    <a:ext cx="463513" cy="451680"/>
                  </a:xfrm>
                  <a:prstGeom prst="ellipse">
                    <a:avLst/>
                  </a:prstGeom>
                  <a:solidFill>
                    <a:srgbClr val="356D90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94" name="Ellipse 393"/>
                  <p:cNvSpPr/>
                  <p:nvPr/>
                </p:nvSpPr>
                <p:spPr>
                  <a:xfrm>
                    <a:off x="4382525" y="2732290"/>
                    <a:ext cx="361484" cy="354846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390" name="Flèche vers le bas 389"/>
                <p:cNvSpPr/>
                <p:nvPr/>
              </p:nvSpPr>
              <p:spPr>
                <a:xfrm rot="10800000">
                  <a:off x="9621363" y="2149554"/>
                  <a:ext cx="295113" cy="261012"/>
                </a:xfrm>
                <a:prstGeom prst="downArrow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92" name="ZoneTexte 391"/>
                <p:cNvSpPr txBox="1"/>
                <p:nvPr/>
              </p:nvSpPr>
              <p:spPr>
                <a:xfrm>
                  <a:off x="9611759" y="2208948"/>
                  <a:ext cx="44111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50" b="1" dirty="0" smtClean="0"/>
                    <a:t>+1</a:t>
                  </a:r>
                  <a:endParaRPr lang="fr-FR" sz="1050" b="1" dirty="0"/>
                </a:p>
              </p:txBody>
            </p:sp>
          </p:grpSp>
          <p:sp>
            <p:nvSpPr>
              <p:cNvPr id="388" name="Ellipse 387"/>
              <p:cNvSpPr/>
              <p:nvPr/>
            </p:nvSpPr>
            <p:spPr>
              <a:xfrm>
                <a:off x="8917973" y="4184976"/>
                <a:ext cx="295113" cy="268303"/>
              </a:xfrm>
              <a:prstGeom prst="ellipse">
                <a:avLst/>
              </a:prstGeom>
              <a:solidFill>
                <a:srgbClr val="356D9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/>
                  <a:t>D</a:t>
                </a:r>
              </a:p>
            </p:txBody>
          </p:sp>
        </p:grpSp>
        <p:grpSp>
          <p:nvGrpSpPr>
            <p:cNvPr id="347" name="Groupe 346"/>
            <p:cNvGrpSpPr/>
            <p:nvPr/>
          </p:nvGrpSpPr>
          <p:grpSpPr>
            <a:xfrm>
              <a:off x="4126466" y="5459048"/>
              <a:ext cx="677914" cy="451680"/>
              <a:chOff x="10006655" y="4093287"/>
              <a:chExt cx="677914" cy="451680"/>
            </a:xfrm>
          </p:grpSpPr>
          <p:grpSp>
            <p:nvGrpSpPr>
              <p:cNvPr id="353" name="Groupe 352"/>
              <p:cNvGrpSpPr/>
              <p:nvPr/>
            </p:nvGrpSpPr>
            <p:grpSpPr>
              <a:xfrm>
                <a:off x="10211709" y="4093287"/>
                <a:ext cx="472860" cy="451680"/>
                <a:chOff x="9534097" y="2063803"/>
                <a:chExt cx="472860" cy="451680"/>
              </a:xfrm>
            </p:grpSpPr>
            <p:grpSp>
              <p:nvGrpSpPr>
                <p:cNvPr id="355" name="Groupe 354"/>
                <p:cNvGrpSpPr/>
                <p:nvPr/>
              </p:nvGrpSpPr>
              <p:grpSpPr>
                <a:xfrm>
                  <a:off x="9534097" y="2063803"/>
                  <a:ext cx="463513" cy="451680"/>
                  <a:chOff x="4331511" y="2680381"/>
                  <a:chExt cx="463513" cy="451680"/>
                </a:xfrm>
              </p:grpSpPr>
              <p:sp>
                <p:nvSpPr>
                  <p:cNvPr id="358" name="Ellipse 357"/>
                  <p:cNvSpPr/>
                  <p:nvPr/>
                </p:nvSpPr>
                <p:spPr>
                  <a:xfrm>
                    <a:off x="4331511" y="2680381"/>
                    <a:ext cx="463513" cy="451680"/>
                  </a:xfrm>
                  <a:prstGeom prst="ellipse">
                    <a:avLst/>
                  </a:prstGeom>
                  <a:solidFill>
                    <a:srgbClr val="356D90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59" name="Ellipse 358"/>
                  <p:cNvSpPr/>
                  <p:nvPr/>
                </p:nvSpPr>
                <p:spPr>
                  <a:xfrm>
                    <a:off x="4382525" y="2732290"/>
                    <a:ext cx="361484" cy="354846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356" name="Flèche vers le bas 355"/>
                <p:cNvSpPr/>
                <p:nvPr/>
              </p:nvSpPr>
              <p:spPr>
                <a:xfrm>
                  <a:off x="9628894" y="2176833"/>
                  <a:ext cx="273918" cy="261012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57" name="ZoneTexte 356"/>
                <p:cNvSpPr txBox="1"/>
                <p:nvPr/>
              </p:nvSpPr>
              <p:spPr>
                <a:xfrm>
                  <a:off x="9619418" y="2123952"/>
                  <a:ext cx="38753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b="1" dirty="0" smtClean="0">
                      <a:solidFill>
                        <a:schemeClr val="bg1"/>
                      </a:solidFill>
                    </a:rPr>
                    <a:t>-1</a:t>
                  </a:r>
                  <a:endParaRPr lang="fr-FR" sz="10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54" name="Ellipse 353"/>
              <p:cNvSpPr/>
              <p:nvPr/>
            </p:nvSpPr>
            <p:spPr>
              <a:xfrm>
                <a:off x="10006655" y="4172501"/>
                <a:ext cx="295113" cy="268303"/>
              </a:xfrm>
              <a:prstGeom prst="ellipse">
                <a:avLst/>
              </a:prstGeom>
              <a:solidFill>
                <a:srgbClr val="356D9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 smtClean="0"/>
                  <a:t>B</a:t>
                </a:r>
                <a:endParaRPr lang="fr-FR" b="1" dirty="0"/>
              </a:p>
            </p:txBody>
          </p:sp>
        </p:grpSp>
        <p:grpSp>
          <p:nvGrpSpPr>
            <p:cNvPr id="348" name="Groupe 347"/>
            <p:cNvGrpSpPr/>
            <p:nvPr/>
          </p:nvGrpSpPr>
          <p:grpSpPr>
            <a:xfrm>
              <a:off x="4411556" y="3904322"/>
              <a:ext cx="463513" cy="451680"/>
              <a:chOff x="9961541" y="2831564"/>
              <a:chExt cx="463513" cy="451680"/>
            </a:xfrm>
          </p:grpSpPr>
          <p:grpSp>
            <p:nvGrpSpPr>
              <p:cNvPr id="349" name="Groupe 348"/>
              <p:cNvGrpSpPr/>
              <p:nvPr/>
            </p:nvGrpSpPr>
            <p:grpSpPr>
              <a:xfrm>
                <a:off x="9961541" y="2831564"/>
                <a:ext cx="463513" cy="451680"/>
                <a:chOff x="4331511" y="2680381"/>
                <a:chExt cx="463513" cy="451680"/>
              </a:xfrm>
            </p:grpSpPr>
            <p:sp>
              <p:nvSpPr>
                <p:cNvPr id="351" name="Ellipse 350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52" name="Ellipse 351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350" name="Image 34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078434" y="2948197"/>
                <a:ext cx="229726" cy="238340"/>
              </a:xfrm>
              <a:prstGeom prst="rect">
                <a:avLst/>
              </a:prstGeom>
            </p:spPr>
          </p:pic>
        </p:grpSp>
      </p:grpSp>
      <p:grpSp>
        <p:nvGrpSpPr>
          <p:cNvPr id="395" name="Groupe 394"/>
          <p:cNvGrpSpPr/>
          <p:nvPr/>
        </p:nvGrpSpPr>
        <p:grpSpPr>
          <a:xfrm>
            <a:off x="1996360" y="4371666"/>
            <a:ext cx="463513" cy="451680"/>
            <a:chOff x="4806559" y="5102212"/>
            <a:chExt cx="463513" cy="451680"/>
          </a:xfrm>
        </p:grpSpPr>
        <p:grpSp>
          <p:nvGrpSpPr>
            <p:cNvPr id="396" name="Groupe 395"/>
            <p:cNvGrpSpPr/>
            <p:nvPr/>
          </p:nvGrpSpPr>
          <p:grpSpPr>
            <a:xfrm>
              <a:off x="4806559" y="5102212"/>
              <a:ext cx="463513" cy="451680"/>
              <a:chOff x="4331511" y="2680381"/>
              <a:chExt cx="463513" cy="451680"/>
            </a:xfrm>
          </p:grpSpPr>
          <p:sp>
            <p:nvSpPr>
              <p:cNvPr id="423" name="Ellipse 422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5" name="Ellipse 444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22" name="Image 42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4920985" y="5230044"/>
              <a:ext cx="234659" cy="196015"/>
            </a:xfrm>
            <a:prstGeom prst="rect">
              <a:avLst/>
            </a:prstGeom>
          </p:spPr>
        </p:pic>
      </p:grp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2"/>
          <a:srcRect l="7548" t="5828" r="16243" b="13608"/>
          <a:stretch/>
        </p:blipFill>
        <p:spPr>
          <a:xfrm>
            <a:off x="5111125" y="3957158"/>
            <a:ext cx="2113006" cy="1759695"/>
          </a:xfrm>
          <a:prstGeom prst="rect">
            <a:avLst/>
          </a:prstGeom>
        </p:spPr>
      </p:pic>
      <p:grpSp>
        <p:nvGrpSpPr>
          <p:cNvPr id="384" name="Groupe 383"/>
          <p:cNvGrpSpPr/>
          <p:nvPr/>
        </p:nvGrpSpPr>
        <p:grpSpPr>
          <a:xfrm>
            <a:off x="5050795" y="5388149"/>
            <a:ext cx="736231" cy="451680"/>
            <a:chOff x="8917973" y="4078515"/>
            <a:chExt cx="736231" cy="451680"/>
          </a:xfrm>
        </p:grpSpPr>
        <p:grpSp>
          <p:nvGrpSpPr>
            <p:cNvPr id="385" name="Groupe 384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397" name="Groupe 396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400" name="Ellipse 399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01" name="Ellipse 400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98" name="Flèche vers le bas 397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9" name="ZoneTexte 398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386" name="Ellipse 385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grpSp>
        <p:nvGrpSpPr>
          <p:cNvPr id="402" name="Groupe 401"/>
          <p:cNvGrpSpPr/>
          <p:nvPr/>
        </p:nvGrpSpPr>
        <p:grpSpPr>
          <a:xfrm>
            <a:off x="6555564" y="5432221"/>
            <a:ext cx="677914" cy="451680"/>
            <a:chOff x="10006655" y="4093287"/>
            <a:chExt cx="677914" cy="451680"/>
          </a:xfrm>
        </p:grpSpPr>
        <p:grpSp>
          <p:nvGrpSpPr>
            <p:cNvPr id="403" name="Groupe 402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405" name="Groupe 404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408" name="Ellipse 407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09" name="Ellipse 408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406" name="Flèche vers le bas 405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7" name="ZoneTexte 406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04" name="Ellipse 403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grpSp>
        <p:nvGrpSpPr>
          <p:cNvPr id="446" name="Groupe 445"/>
          <p:cNvGrpSpPr/>
          <p:nvPr/>
        </p:nvGrpSpPr>
        <p:grpSpPr>
          <a:xfrm>
            <a:off x="6802947" y="3895571"/>
            <a:ext cx="463513" cy="451680"/>
            <a:chOff x="9961541" y="2831564"/>
            <a:chExt cx="463513" cy="451680"/>
          </a:xfrm>
        </p:grpSpPr>
        <p:grpSp>
          <p:nvGrpSpPr>
            <p:cNvPr id="447" name="Groupe 446"/>
            <p:cNvGrpSpPr/>
            <p:nvPr/>
          </p:nvGrpSpPr>
          <p:grpSpPr>
            <a:xfrm>
              <a:off x="9961541" y="2831564"/>
              <a:ext cx="463513" cy="451680"/>
              <a:chOff x="4331511" y="2680381"/>
              <a:chExt cx="463513" cy="451680"/>
            </a:xfrm>
          </p:grpSpPr>
          <p:sp>
            <p:nvSpPr>
              <p:cNvPr id="449" name="Ellipse 448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0" name="Ellipse 449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48" name="Image 44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434" y="2948197"/>
              <a:ext cx="229726" cy="238340"/>
            </a:xfrm>
            <a:prstGeom prst="rect">
              <a:avLst/>
            </a:prstGeom>
          </p:spPr>
        </p:pic>
      </p:grpSp>
      <p:grpSp>
        <p:nvGrpSpPr>
          <p:cNvPr id="451" name="Groupe 450"/>
          <p:cNvGrpSpPr/>
          <p:nvPr/>
        </p:nvGrpSpPr>
        <p:grpSpPr>
          <a:xfrm>
            <a:off x="6806220" y="681146"/>
            <a:ext cx="463513" cy="451680"/>
            <a:chOff x="10142282" y="5393486"/>
            <a:chExt cx="463513" cy="451680"/>
          </a:xfrm>
        </p:grpSpPr>
        <p:grpSp>
          <p:nvGrpSpPr>
            <p:cNvPr id="452" name="Groupe 451"/>
            <p:cNvGrpSpPr/>
            <p:nvPr/>
          </p:nvGrpSpPr>
          <p:grpSpPr>
            <a:xfrm>
              <a:off x="10142282" y="5393486"/>
              <a:ext cx="463513" cy="451680"/>
              <a:chOff x="4331511" y="2680381"/>
              <a:chExt cx="463513" cy="451680"/>
            </a:xfrm>
          </p:grpSpPr>
          <p:sp>
            <p:nvSpPr>
              <p:cNvPr id="454" name="Ellipse 453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5" name="Ellipse 454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53" name="Image 45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399384">
              <a:off x="10271579" y="5509123"/>
              <a:ext cx="201882" cy="230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7134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à coins arrondis 138"/>
          <p:cNvSpPr/>
          <p:nvPr/>
        </p:nvSpPr>
        <p:spPr>
          <a:xfrm>
            <a:off x="174320" y="153178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325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Rectangle à coins arrondis 145"/>
          <p:cNvSpPr/>
          <p:nvPr/>
        </p:nvSpPr>
        <p:spPr>
          <a:xfrm>
            <a:off x="278942" y="248557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356D9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ZoneTexte 146"/>
          <p:cNvSpPr txBox="1"/>
          <p:nvPr/>
        </p:nvSpPr>
        <p:spPr>
          <a:xfrm>
            <a:off x="278942" y="292281"/>
            <a:ext cx="2119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Data Center</a:t>
            </a:r>
            <a:endParaRPr lang="fr-FR" sz="1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53" name="Rectangle à coins arrondis 152"/>
          <p:cNvSpPr/>
          <p:nvPr/>
        </p:nvSpPr>
        <p:spPr>
          <a:xfrm>
            <a:off x="278941" y="2567922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ZoneTexte 169"/>
          <p:cNvSpPr txBox="1"/>
          <p:nvPr/>
        </p:nvSpPr>
        <p:spPr>
          <a:xfrm>
            <a:off x="301836" y="2761908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Nécessite énergie et eau</a:t>
            </a:r>
            <a:endParaRPr lang="fr-FR" sz="1200" b="1" dirty="0"/>
          </a:p>
        </p:txBody>
      </p:sp>
      <p:sp>
        <p:nvSpPr>
          <p:cNvPr id="171" name="Rectangle à coins arrondis 170"/>
          <p:cNvSpPr/>
          <p:nvPr/>
        </p:nvSpPr>
        <p:spPr>
          <a:xfrm>
            <a:off x="2575546" y="153163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325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Rectangle à coins arrondis 176"/>
          <p:cNvSpPr/>
          <p:nvPr/>
        </p:nvSpPr>
        <p:spPr>
          <a:xfrm>
            <a:off x="2680168" y="248542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356D9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ZoneTexte 177"/>
          <p:cNvSpPr txBox="1"/>
          <p:nvPr/>
        </p:nvSpPr>
        <p:spPr>
          <a:xfrm>
            <a:off x="2680168" y="308431"/>
            <a:ext cx="2119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Laver sa voiture</a:t>
            </a:r>
            <a:endParaRPr lang="fr-FR" sz="1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84" name="Rectangle à coins arrondis 183"/>
          <p:cNvSpPr/>
          <p:nvPr/>
        </p:nvSpPr>
        <p:spPr>
          <a:xfrm>
            <a:off x="2680167" y="2567907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1" name="ZoneTexte 200"/>
          <p:cNvSpPr txBox="1"/>
          <p:nvPr/>
        </p:nvSpPr>
        <p:spPr>
          <a:xfrm>
            <a:off x="2703062" y="2761893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Nécessite de l’énergie</a:t>
            </a:r>
            <a:endParaRPr lang="fr-FR" sz="1200" b="1" dirty="0"/>
          </a:p>
        </p:txBody>
      </p:sp>
      <p:sp>
        <p:nvSpPr>
          <p:cNvPr id="225" name="Rectangle à coins arrondis 224"/>
          <p:cNvSpPr/>
          <p:nvPr/>
        </p:nvSpPr>
        <p:spPr>
          <a:xfrm>
            <a:off x="4986262" y="151439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325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6" name="Rectangle à coins arrondis 225"/>
          <p:cNvSpPr/>
          <p:nvPr/>
        </p:nvSpPr>
        <p:spPr>
          <a:xfrm>
            <a:off x="5090884" y="246818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356D9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7" name="ZoneTexte 226"/>
          <p:cNvSpPr txBox="1"/>
          <p:nvPr/>
        </p:nvSpPr>
        <p:spPr>
          <a:xfrm>
            <a:off x="5090884" y="306707"/>
            <a:ext cx="2168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Sports mécaniques</a:t>
            </a:r>
            <a:endParaRPr lang="fr-FR" sz="1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228" name="Rectangle à coins arrondis 227"/>
          <p:cNvSpPr/>
          <p:nvPr/>
        </p:nvSpPr>
        <p:spPr>
          <a:xfrm>
            <a:off x="5090883" y="2566183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9" name="Rectangle à coins arrondis 278"/>
          <p:cNvSpPr/>
          <p:nvPr/>
        </p:nvSpPr>
        <p:spPr>
          <a:xfrm>
            <a:off x="170741" y="3314537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325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0" name="Rectangle à coins arrondis 279"/>
          <p:cNvSpPr/>
          <p:nvPr/>
        </p:nvSpPr>
        <p:spPr>
          <a:xfrm>
            <a:off x="275363" y="3409916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356D9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1" name="ZoneTexte 280"/>
          <p:cNvSpPr txBox="1"/>
          <p:nvPr/>
        </p:nvSpPr>
        <p:spPr>
          <a:xfrm>
            <a:off x="275363" y="3469805"/>
            <a:ext cx="2119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Piscine individuelle</a:t>
            </a:r>
            <a:endParaRPr lang="fr-FR" sz="1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282" name="Rectangle à coins arrondis 281"/>
          <p:cNvSpPr/>
          <p:nvPr/>
        </p:nvSpPr>
        <p:spPr>
          <a:xfrm>
            <a:off x="275362" y="5729281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3" name="ZoneTexte 282"/>
          <p:cNvSpPr txBox="1"/>
          <p:nvPr/>
        </p:nvSpPr>
        <p:spPr>
          <a:xfrm>
            <a:off x="298257" y="5923267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Nécessite de l’énergie</a:t>
            </a:r>
            <a:endParaRPr lang="fr-FR" sz="1200" b="1" dirty="0"/>
          </a:p>
        </p:txBody>
      </p:sp>
      <p:grpSp>
        <p:nvGrpSpPr>
          <p:cNvPr id="339" name="Groupe 338"/>
          <p:cNvGrpSpPr/>
          <p:nvPr/>
        </p:nvGrpSpPr>
        <p:grpSpPr>
          <a:xfrm>
            <a:off x="7405820" y="135846"/>
            <a:ext cx="2369389" cy="3125081"/>
            <a:chOff x="2589817" y="3314097"/>
            <a:chExt cx="2369389" cy="3125081"/>
          </a:xfrm>
        </p:grpSpPr>
        <p:sp>
          <p:nvSpPr>
            <p:cNvPr id="340" name="Rectangle à coins arrondis 339"/>
            <p:cNvSpPr/>
            <p:nvPr/>
          </p:nvSpPr>
          <p:spPr>
            <a:xfrm>
              <a:off x="2589817" y="3314097"/>
              <a:ext cx="2369389" cy="3125081"/>
            </a:xfrm>
            <a:prstGeom prst="roundRect">
              <a:avLst>
                <a:gd name="adj" fmla="val 5138"/>
              </a:avLst>
            </a:prstGeom>
            <a:solidFill>
              <a:srgbClr val="325E8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1" name="Rectangle à coins arrondis 340"/>
            <p:cNvSpPr/>
            <p:nvPr/>
          </p:nvSpPr>
          <p:spPr>
            <a:xfrm>
              <a:off x="2694439" y="3409476"/>
              <a:ext cx="2181605" cy="450761"/>
            </a:xfrm>
            <a:prstGeom prst="roundRect">
              <a:avLst>
                <a:gd name="adj" fmla="val 29073"/>
              </a:avLst>
            </a:prstGeom>
            <a:solidFill>
              <a:srgbClr val="356D90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2" name="ZoneTexte 341"/>
            <p:cNvSpPr txBox="1"/>
            <p:nvPr/>
          </p:nvSpPr>
          <p:spPr>
            <a:xfrm>
              <a:off x="2694439" y="3469365"/>
              <a:ext cx="2119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Sports nature</a:t>
              </a:r>
              <a:endParaRPr lang="fr-FR" sz="1600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343" name="Rectangle à coins arrondis 342"/>
            <p:cNvSpPr/>
            <p:nvPr/>
          </p:nvSpPr>
          <p:spPr>
            <a:xfrm>
              <a:off x="2694438" y="5728841"/>
              <a:ext cx="2181605" cy="626558"/>
            </a:xfrm>
            <a:prstGeom prst="roundRect">
              <a:avLst>
                <a:gd name="adj" fmla="val 29073"/>
              </a:avLst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11934" t="23792" r="15859" b="19405"/>
          <a:stretch/>
        </p:blipFill>
        <p:spPr>
          <a:xfrm>
            <a:off x="271770" y="769168"/>
            <a:ext cx="2168724" cy="1706063"/>
          </a:xfrm>
          <a:prstGeom prst="rect">
            <a:avLst/>
          </a:prstGeom>
        </p:spPr>
      </p:pic>
      <p:grpSp>
        <p:nvGrpSpPr>
          <p:cNvPr id="154" name="Groupe 153"/>
          <p:cNvGrpSpPr/>
          <p:nvPr/>
        </p:nvGrpSpPr>
        <p:grpSpPr>
          <a:xfrm>
            <a:off x="1816205" y="2206029"/>
            <a:ext cx="677914" cy="451680"/>
            <a:chOff x="10006655" y="4093287"/>
            <a:chExt cx="677914" cy="451680"/>
          </a:xfrm>
        </p:grpSpPr>
        <p:grpSp>
          <p:nvGrpSpPr>
            <p:cNvPr id="155" name="Groupe 154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157" name="Groupe 156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160" name="Ellipse 159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1" name="Ellipse 160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58" name="Flèche vers le bas 157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9" name="ZoneTexte 158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6" name="Ellipse 155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grpSp>
        <p:nvGrpSpPr>
          <p:cNvPr id="162" name="Groupe 161"/>
          <p:cNvGrpSpPr/>
          <p:nvPr/>
        </p:nvGrpSpPr>
        <p:grpSpPr>
          <a:xfrm>
            <a:off x="259602" y="2177409"/>
            <a:ext cx="736231" cy="451680"/>
            <a:chOff x="8917973" y="4078515"/>
            <a:chExt cx="736231" cy="451680"/>
          </a:xfrm>
        </p:grpSpPr>
        <p:grpSp>
          <p:nvGrpSpPr>
            <p:cNvPr id="163" name="Groupe 162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165" name="Groupe 164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168" name="Ellipse 167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9" name="Ellipse 168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66" name="Flèche vers le bas 165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7" name="ZoneTexte 166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164" name="Ellipse 163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grpSp>
        <p:nvGrpSpPr>
          <p:cNvPr id="425" name="Groupe 424"/>
          <p:cNvGrpSpPr/>
          <p:nvPr/>
        </p:nvGrpSpPr>
        <p:grpSpPr>
          <a:xfrm>
            <a:off x="2014264" y="665727"/>
            <a:ext cx="463513" cy="451680"/>
            <a:chOff x="9961541" y="2831564"/>
            <a:chExt cx="463513" cy="451680"/>
          </a:xfrm>
        </p:grpSpPr>
        <p:grpSp>
          <p:nvGrpSpPr>
            <p:cNvPr id="426" name="Groupe 425"/>
            <p:cNvGrpSpPr/>
            <p:nvPr/>
          </p:nvGrpSpPr>
          <p:grpSpPr>
            <a:xfrm>
              <a:off x="9961541" y="2831564"/>
              <a:ext cx="463513" cy="451680"/>
              <a:chOff x="4331511" y="2680381"/>
              <a:chExt cx="463513" cy="451680"/>
            </a:xfrm>
          </p:grpSpPr>
          <p:sp>
            <p:nvSpPr>
              <p:cNvPr id="428" name="Ellipse 427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9" name="Ellipse 428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27" name="Image 4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434" y="2948197"/>
              <a:ext cx="229726" cy="238340"/>
            </a:xfrm>
            <a:prstGeom prst="rect">
              <a:avLst/>
            </a:prstGeom>
          </p:spPr>
        </p:pic>
      </p:grpSp>
      <p:grpSp>
        <p:nvGrpSpPr>
          <p:cNvPr id="430" name="Groupe 429"/>
          <p:cNvGrpSpPr/>
          <p:nvPr/>
        </p:nvGrpSpPr>
        <p:grpSpPr>
          <a:xfrm>
            <a:off x="2014264" y="1166146"/>
            <a:ext cx="463513" cy="451680"/>
            <a:chOff x="8586699" y="5266343"/>
            <a:chExt cx="463513" cy="451680"/>
          </a:xfrm>
        </p:grpSpPr>
        <p:grpSp>
          <p:nvGrpSpPr>
            <p:cNvPr id="431" name="Groupe 430"/>
            <p:cNvGrpSpPr/>
            <p:nvPr/>
          </p:nvGrpSpPr>
          <p:grpSpPr>
            <a:xfrm>
              <a:off x="8586699" y="5266343"/>
              <a:ext cx="463513" cy="451680"/>
              <a:chOff x="4331511" y="2680381"/>
              <a:chExt cx="463513" cy="451680"/>
            </a:xfrm>
          </p:grpSpPr>
          <p:sp>
            <p:nvSpPr>
              <p:cNvPr id="433" name="Ellipse 432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4" name="Ellipse 433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32" name="Image 4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12847" y="5387443"/>
              <a:ext cx="218836" cy="217099"/>
            </a:xfrm>
            <a:prstGeom prst="rect">
              <a:avLst/>
            </a:prstGeom>
          </p:spPr>
        </p:pic>
      </p:grp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5471" t="6670" r="3887" b="12649"/>
          <a:stretch/>
        </p:blipFill>
        <p:spPr>
          <a:xfrm>
            <a:off x="2714897" y="776793"/>
            <a:ext cx="2092553" cy="1671105"/>
          </a:xfrm>
          <a:prstGeom prst="rect">
            <a:avLst/>
          </a:prstGeom>
        </p:spPr>
      </p:pic>
      <p:grpSp>
        <p:nvGrpSpPr>
          <p:cNvPr id="203" name="Groupe 202"/>
          <p:cNvGrpSpPr/>
          <p:nvPr/>
        </p:nvGrpSpPr>
        <p:grpSpPr>
          <a:xfrm>
            <a:off x="2607967" y="2302753"/>
            <a:ext cx="736231" cy="451680"/>
            <a:chOff x="8917973" y="4078515"/>
            <a:chExt cx="736231" cy="451680"/>
          </a:xfrm>
        </p:grpSpPr>
        <p:grpSp>
          <p:nvGrpSpPr>
            <p:cNvPr id="204" name="Groupe 203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206" name="Groupe 205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209" name="Ellipse 208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10" name="Ellipse 209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07" name="Flèche vers le bas 206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8" name="ZoneTexte 207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205" name="Ellipse 204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grpSp>
        <p:nvGrpSpPr>
          <p:cNvPr id="211" name="Groupe 210"/>
          <p:cNvGrpSpPr/>
          <p:nvPr/>
        </p:nvGrpSpPr>
        <p:grpSpPr>
          <a:xfrm>
            <a:off x="4112195" y="2298114"/>
            <a:ext cx="677914" cy="451680"/>
            <a:chOff x="10006655" y="4093287"/>
            <a:chExt cx="677914" cy="451680"/>
          </a:xfrm>
        </p:grpSpPr>
        <p:grpSp>
          <p:nvGrpSpPr>
            <p:cNvPr id="212" name="Groupe 211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214" name="Groupe 213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217" name="Ellipse 216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18" name="Ellipse 217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15" name="Flèche vers le bas 214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6" name="ZoneTexte 215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3" name="Ellipse 212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grpSp>
        <p:nvGrpSpPr>
          <p:cNvPr id="446" name="Groupe 445"/>
          <p:cNvGrpSpPr/>
          <p:nvPr/>
        </p:nvGrpSpPr>
        <p:grpSpPr>
          <a:xfrm>
            <a:off x="4404095" y="644081"/>
            <a:ext cx="463513" cy="451680"/>
            <a:chOff x="8586699" y="5266343"/>
            <a:chExt cx="463513" cy="451680"/>
          </a:xfrm>
        </p:grpSpPr>
        <p:grpSp>
          <p:nvGrpSpPr>
            <p:cNvPr id="447" name="Groupe 446"/>
            <p:cNvGrpSpPr/>
            <p:nvPr/>
          </p:nvGrpSpPr>
          <p:grpSpPr>
            <a:xfrm>
              <a:off x="8586699" y="5266343"/>
              <a:ext cx="463513" cy="451680"/>
              <a:chOff x="4331511" y="2680381"/>
              <a:chExt cx="463513" cy="451680"/>
            </a:xfrm>
          </p:grpSpPr>
          <p:sp>
            <p:nvSpPr>
              <p:cNvPr id="449" name="Ellipse 448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0" name="Ellipse 449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48" name="Image 44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12847" y="5387443"/>
              <a:ext cx="218836" cy="217099"/>
            </a:xfrm>
            <a:prstGeom prst="rect">
              <a:avLst/>
            </a:prstGeom>
          </p:spPr>
        </p:pic>
      </p:grp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l="9544" t="15376" r="4805" b="15386"/>
          <a:stretch/>
        </p:blipFill>
        <p:spPr>
          <a:xfrm>
            <a:off x="5084173" y="776327"/>
            <a:ext cx="2174973" cy="1671571"/>
          </a:xfrm>
          <a:prstGeom prst="rect">
            <a:avLst/>
          </a:prstGeom>
        </p:spPr>
      </p:pic>
      <p:grpSp>
        <p:nvGrpSpPr>
          <p:cNvPr id="231" name="Groupe 230"/>
          <p:cNvGrpSpPr/>
          <p:nvPr/>
        </p:nvGrpSpPr>
        <p:grpSpPr>
          <a:xfrm>
            <a:off x="5018974" y="2186468"/>
            <a:ext cx="736231" cy="451680"/>
            <a:chOff x="8917973" y="4078515"/>
            <a:chExt cx="736231" cy="451680"/>
          </a:xfrm>
        </p:grpSpPr>
        <p:grpSp>
          <p:nvGrpSpPr>
            <p:cNvPr id="232" name="Groupe 231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234" name="Groupe 233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237" name="Ellipse 236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8" name="Ellipse 237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35" name="Flèche vers le bas 234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6" name="ZoneTexte 235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233" name="Ellipse 232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grpSp>
        <p:nvGrpSpPr>
          <p:cNvPr id="451" name="Groupe 450"/>
          <p:cNvGrpSpPr/>
          <p:nvPr/>
        </p:nvGrpSpPr>
        <p:grpSpPr>
          <a:xfrm>
            <a:off x="6569853" y="2239883"/>
            <a:ext cx="677914" cy="451680"/>
            <a:chOff x="10006655" y="4093287"/>
            <a:chExt cx="677914" cy="451680"/>
          </a:xfrm>
        </p:grpSpPr>
        <p:grpSp>
          <p:nvGrpSpPr>
            <p:cNvPr id="452" name="Groupe 451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454" name="Groupe 453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457" name="Ellipse 456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58" name="Ellipse 457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455" name="Flèche vers le bas 454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6" name="ZoneTexte 455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53" name="Ellipse 452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sp>
        <p:nvSpPr>
          <p:cNvPr id="459" name="ZoneTexte 458"/>
          <p:cNvSpPr txBox="1"/>
          <p:nvPr/>
        </p:nvSpPr>
        <p:spPr>
          <a:xfrm>
            <a:off x="5097325" y="2757435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Nécessite de l’énergie</a:t>
            </a:r>
            <a:endParaRPr lang="fr-FR" sz="1200" b="1" dirty="0"/>
          </a:p>
        </p:txBody>
      </p:sp>
      <p:grpSp>
        <p:nvGrpSpPr>
          <p:cNvPr id="460" name="Groupe 459"/>
          <p:cNvGrpSpPr/>
          <p:nvPr/>
        </p:nvGrpSpPr>
        <p:grpSpPr>
          <a:xfrm>
            <a:off x="6845802" y="709814"/>
            <a:ext cx="463513" cy="451680"/>
            <a:chOff x="9961541" y="2831564"/>
            <a:chExt cx="463513" cy="451680"/>
          </a:xfrm>
        </p:grpSpPr>
        <p:grpSp>
          <p:nvGrpSpPr>
            <p:cNvPr id="461" name="Groupe 460"/>
            <p:cNvGrpSpPr/>
            <p:nvPr/>
          </p:nvGrpSpPr>
          <p:grpSpPr>
            <a:xfrm>
              <a:off x="9961541" y="2831564"/>
              <a:ext cx="463513" cy="451680"/>
              <a:chOff x="4331511" y="2680381"/>
              <a:chExt cx="463513" cy="451680"/>
            </a:xfrm>
          </p:grpSpPr>
          <p:sp>
            <p:nvSpPr>
              <p:cNvPr id="463" name="Ellipse 462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4" name="Ellipse 463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62" name="Image 4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434" y="2948197"/>
              <a:ext cx="229726" cy="238340"/>
            </a:xfrm>
            <a:prstGeom prst="rect">
              <a:avLst/>
            </a:prstGeom>
          </p:spPr>
        </p:pic>
      </p:grp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/>
          <a:srcRect l="17944" t="15943" r="10959" b="16229"/>
          <a:stretch/>
        </p:blipFill>
        <p:spPr>
          <a:xfrm>
            <a:off x="7549816" y="748618"/>
            <a:ext cx="2093057" cy="1729338"/>
          </a:xfrm>
          <a:prstGeom prst="rect">
            <a:avLst/>
          </a:prstGeom>
        </p:spPr>
      </p:pic>
      <p:grpSp>
        <p:nvGrpSpPr>
          <p:cNvPr id="465" name="Groupe 464"/>
          <p:cNvGrpSpPr/>
          <p:nvPr/>
        </p:nvGrpSpPr>
        <p:grpSpPr>
          <a:xfrm>
            <a:off x="7472755" y="2286210"/>
            <a:ext cx="736231" cy="451680"/>
            <a:chOff x="8917973" y="4078515"/>
            <a:chExt cx="736231" cy="451680"/>
          </a:xfrm>
        </p:grpSpPr>
        <p:grpSp>
          <p:nvGrpSpPr>
            <p:cNvPr id="466" name="Groupe 465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468" name="Groupe 467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471" name="Ellipse 470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72" name="Ellipse 471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469" name="Flèche vers le bas 468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0" name="ZoneTexte 469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467" name="Ellipse 466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grpSp>
        <p:nvGrpSpPr>
          <p:cNvPr id="473" name="Groupe 472"/>
          <p:cNvGrpSpPr/>
          <p:nvPr/>
        </p:nvGrpSpPr>
        <p:grpSpPr>
          <a:xfrm>
            <a:off x="9215641" y="653256"/>
            <a:ext cx="463513" cy="451680"/>
            <a:chOff x="10142282" y="5393486"/>
            <a:chExt cx="463513" cy="451680"/>
          </a:xfrm>
        </p:grpSpPr>
        <p:grpSp>
          <p:nvGrpSpPr>
            <p:cNvPr id="474" name="Groupe 473"/>
            <p:cNvGrpSpPr/>
            <p:nvPr/>
          </p:nvGrpSpPr>
          <p:grpSpPr>
            <a:xfrm>
              <a:off x="10142282" y="5393486"/>
              <a:ext cx="463513" cy="451680"/>
              <a:chOff x="4331511" y="2680381"/>
              <a:chExt cx="463513" cy="451680"/>
            </a:xfrm>
          </p:grpSpPr>
          <p:sp>
            <p:nvSpPr>
              <p:cNvPr id="476" name="Ellipse 475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7" name="Ellipse 476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75" name="Image 47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399384">
              <a:off x="10271579" y="5509123"/>
              <a:ext cx="201882" cy="230591"/>
            </a:xfrm>
            <a:prstGeom prst="rect">
              <a:avLst/>
            </a:prstGeom>
          </p:spPr>
        </p:pic>
      </p:grpSp>
      <p:grpSp>
        <p:nvGrpSpPr>
          <p:cNvPr id="478" name="Groupe 477"/>
          <p:cNvGrpSpPr/>
          <p:nvPr/>
        </p:nvGrpSpPr>
        <p:grpSpPr>
          <a:xfrm>
            <a:off x="9021983" y="2298114"/>
            <a:ext cx="736231" cy="451680"/>
            <a:chOff x="8917973" y="4078515"/>
            <a:chExt cx="736231" cy="451680"/>
          </a:xfrm>
        </p:grpSpPr>
        <p:grpSp>
          <p:nvGrpSpPr>
            <p:cNvPr id="479" name="Groupe 478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481" name="Groupe 480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484" name="Ellipse 483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85" name="Ellipse 484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482" name="Flèche vers le bas 481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3" name="ZoneTexte 482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480" name="Ellipse 479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9"/>
          <a:srcRect l="7475" t="4276" r="2227" b="15357"/>
          <a:stretch/>
        </p:blipFill>
        <p:spPr>
          <a:xfrm>
            <a:off x="316946" y="3911379"/>
            <a:ext cx="2108697" cy="1768985"/>
          </a:xfrm>
          <a:prstGeom prst="rect">
            <a:avLst/>
          </a:prstGeom>
        </p:spPr>
      </p:pic>
      <p:grpSp>
        <p:nvGrpSpPr>
          <p:cNvPr id="285" name="Groupe 284"/>
          <p:cNvGrpSpPr/>
          <p:nvPr/>
        </p:nvGrpSpPr>
        <p:grpSpPr>
          <a:xfrm>
            <a:off x="203162" y="5464127"/>
            <a:ext cx="736231" cy="451680"/>
            <a:chOff x="8917973" y="4078515"/>
            <a:chExt cx="736231" cy="451680"/>
          </a:xfrm>
        </p:grpSpPr>
        <p:grpSp>
          <p:nvGrpSpPr>
            <p:cNvPr id="286" name="Groupe 285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288" name="Groupe 287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291" name="Ellipse 290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92" name="Ellipse 291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89" name="Flèche vers le bas 288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0" name="ZoneTexte 289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287" name="Ellipse 286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grpSp>
        <p:nvGrpSpPr>
          <p:cNvPr id="293" name="Groupe 292"/>
          <p:cNvGrpSpPr/>
          <p:nvPr/>
        </p:nvGrpSpPr>
        <p:grpSpPr>
          <a:xfrm>
            <a:off x="1707390" y="5459488"/>
            <a:ext cx="677914" cy="451680"/>
            <a:chOff x="10006655" y="4093287"/>
            <a:chExt cx="677914" cy="451680"/>
          </a:xfrm>
        </p:grpSpPr>
        <p:grpSp>
          <p:nvGrpSpPr>
            <p:cNvPr id="294" name="Groupe 293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296" name="Groupe 295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299" name="Ellipse 298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0" name="Ellipse 299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97" name="Flèche vers le bas 296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8" name="ZoneTexte 297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5" name="Ellipse 294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grpSp>
        <p:nvGrpSpPr>
          <p:cNvPr id="486" name="Groupe 485"/>
          <p:cNvGrpSpPr/>
          <p:nvPr/>
        </p:nvGrpSpPr>
        <p:grpSpPr>
          <a:xfrm>
            <a:off x="1965897" y="3762465"/>
            <a:ext cx="463513" cy="451680"/>
            <a:chOff x="8586699" y="5266343"/>
            <a:chExt cx="463513" cy="451680"/>
          </a:xfrm>
        </p:grpSpPr>
        <p:grpSp>
          <p:nvGrpSpPr>
            <p:cNvPr id="487" name="Groupe 486"/>
            <p:cNvGrpSpPr/>
            <p:nvPr/>
          </p:nvGrpSpPr>
          <p:grpSpPr>
            <a:xfrm>
              <a:off x="8586699" y="5266343"/>
              <a:ext cx="463513" cy="451680"/>
              <a:chOff x="4331511" y="2680381"/>
              <a:chExt cx="463513" cy="451680"/>
            </a:xfrm>
          </p:grpSpPr>
          <p:sp>
            <p:nvSpPr>
              <p:cNvPr id="489" name="Ellipse 488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0" name="Ellipse 489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88" name="Image 48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12847" y="5387443"/>
              <a:ext cx="218836" cy="217099"/>
            </a:xfrm>
            <a:prstGeom prst="rect">
              <a:avLst/>
            </a:prstGeom>
          </p:spPr>
        </p:pic>
      </p:grpSp>
      <p:sp>
        <p:nvSpPr>
          <p:cNvPr id="491" name="Rectangle à coins arrondis 490"/>
          <p:cNvSpPr/>
          <p:nvPr/>
        </p:nvSpPr>
        <p:spPr>
          <a:xfrm>
            <a:off x="2602030" y="3322313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325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2" name="Rectangle à coins arrondis 491"/>
          <p:cNvSpPr/>
          <p:nvPr/>
        </p:nvSpPr>
        <p:spPr>
          <a:xfrm>
            <a:off x="2706652" y="3417692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356D9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3" name="ZoneTexte 492"/>
          <p:cNvSpPr txBox="1"/>
          <p:nvPr/>
        </p:nvSpPr>
        <p:spPr>
          <a:xfrm>
            <a:off x="2706652" y="3477581"/>
            <a:ext cx="2119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Manger</a:t>
            </a:r>
            <a:endParaRPr lang="fr-FR" sz="1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494" name="Rectangle à coins arrondis 493"/>
          <p:cNvSpPr/>
          <p:nvPr/>
        </p:nvSpPr>
        <p:spPr>
          <a:xfrm>
            <a:off x="2706651" y="5737057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5" name="ZoneTexte 494"/>
          <p:cNvSpPr txBox="1"/>
          <p:nvPr/>
        </p:nvSpPr>
        <p:spPr>
          <a:xfrm>
            <a:off x="2729546" y="5931043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Nécessite Culture</a:t>
            </a:r>
            <a:endParaRPr lang="fr-FR" sz="1200" b="1" dirty="0"/>
          </a:p>
        </p:txBody>
      </p:sp>
      <p:pic>
        <p:nvPicPr>
          <p:cNvPr id="496" name="Image 49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23" t="19039" r="7187" b="12540"/>
          <a:stretch/>
        </p:blipFill>
        <p:spPr>
          <a:xfrm>
            <a:off x="2731247" y="3942837"/>
            <a:ext cx="2085346" cy="1701530"/>
          </a:xfrm>
          <a:prstGeom prst="rect">
            <a:avLst/>
          </a:prstGeom>
        </p:spPr>
      </p:pic>
      <p:grpSp>
        <p:nvGrpSpPr>
          <p:cNvPr id="497" name="Groupe 496"/>
          <p:cNvGrpSpPr/>
          <p:nvPr/>
        </p:nvGrpSpPr>
        <p:grpSpPr>
          <a:xfrm>
            <a:off x="2660558" y="5357580"/>
            <a:ext cx="736231" cy="451680"/>
            <a:chOff x="8917973" y="4078515"/>
            <a:chExt cx="736231" cy="451680"/>
          </a:xfrm>
        </p:grpSpPr>
        <p:grpSp>
          <p:nvGrpSpPr>
            <p:cNvPr id="498" name="Groupe 497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500" name="Groupe 499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503" name="Ellipse 502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04" name="Ellipse 503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01" name="Flèche vers le bas 500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2" name="ZoneTexte 501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499" name="Ellipse 498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grpSp>
        <p:nvGrpSpPr>
          <p:cNvPr id="505" name="Groupe 504"/>
          <p:cNvGrpSpPr/>
          <p:nvPr/>
        </p:nvGrpSpPr>
        <p:grpSpPr>
          <a:xfrm>
            <a:off x="4407672" y="3849951"/>
            <a:ext cx="463513" cy="451680"/>
            <a:chOff x="10142282" y="5393486"/>
            <a:chExt cx="463513" cy="451680"/>
          </a:xfrm>
        </p:grpSpPr>
        <p:grpSp>
          <p:nvGrpSpPr>
            <p:cNvPr id="506" name="Groupe 505"/>
            <p:cNvGrpSpPr/>
            <p:nvPr/>
          </p:nvGrpSpPr>
          <p:grpSpPr>
            <a:xfrm>
              <a:off x="10142282" y="5393486"/>
              <a:ext cx="463513" cy="451680"/>
              <a:chOff x="4331511" y="2680381"/>
              <a:chExt cx="463513" cy="451680"/>
            </a:xfrm>
          </p:grpSpPr>
          <p:sp>
            <p:nvSpPr>
              <p:cNvPr id="508" name="Ellipse 507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9" name="Ellipse 508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07" name="Image 50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399384">
              <a:off x="10271579" y="5509123"/>
              <a:ext cx="201882" cy="230591"/>
            </a:xfrm>
            <a:prstGeom prst="rect">
              <a:avLst/>
            </a:prstGeom>
          </p:spPr>
        </p:pic>
      </p:grpSp>
      <p:grpSp>
        <p:nvGrpSpPr>
          <p:cNvPr id="510" name="Groupe 509"/>
          <p:cNvGrpSpPr/>
          <p:nvPr/>
        </p:nvGrpSpPr>
        <p:grpSpPr>
          <a:xfrm>
            <a:off x="4148789" y="5347997"/>
            <a:ext cx="736231" cy="451680"/>
            <a:chOff x="8917973" y="4078515"/>
            <a:chExt cx="736231" cy="451680"/>
          </a:xfrm>
        </p:grpSpPr>
        <p:grpSp>
          <p:nvGrpSpPr>
            <p:cNvPr id="511" name="Groupe 510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513" name="Groupe 512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516" name="Ellipse 515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17" name="Ellipse 516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14" name="Flèche vers le bas 513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5" name="ZoneTexte 514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512" name="Ellipse 511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sp>
        <p:nvSpPr>
          <p:cNvPr id="518" name="Rectangle à coins arrondis 517"/>
          <p:cNvSpPr/>
          <p:nvPr/>
        </p:nvSpPr>
        <p:spPr>
          <a:xfrm>
            <a:off x="5035018" y="3306240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325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9" name="Rectangle à coins arrondis 518"/>
          <p:cNvSpPr/>
          <p:nvPr/>
        </p:nvSpPr>
        <p:spPr>
          <a:xfrm>
            <a:off x="5139640" y="3401619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356D9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0" name="ZoneTexte 519"/>
          <p:cNvSpPr txBox="1"/>
          <p:nvPr/>
        </p:nvSpPr>
        <p:spPr>
          <a:xfrm>
            <a:off x="5139640" y="3461508"/>
            <a:ext cx="2119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Manger</a:t>
            </a:r>
            <a:endParaRPr lang="fr-FR" sz="1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521" name="Rectangle à coins arrondis 520"/>
          <p:cNvSpPr/>
          <p:nvPr/>
        </p:nvSpPr>
        <p:spPr>
          <a:xfrm>
            <a:off x="5139639" y="5720984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2" name="ZoneTexte 521"/>
          <p:cNvSpPr txBox="1"/>
          <p:nvPr/>
        </p:nvSpPr>
        <p:spPr>
          <a:xfrm>
            <a:off x="5162534" y="5914970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Nécessite Elevage</a:t>
            </a:r>
            <a:endParaRPr lang="fr-FR" sz="1200" b="1" dirty="0"/>
          </a:p>
        </p:txBody>
      </p:sp>
      <p:pic>
        <p:nvPicPr>
          <p:cNvPr id="523" name="Image 5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23" t="19039" r="7187" b="12540"/>
          <a:stretch/>
        </p:blipFill>
        <p:spPr>
          <a:xfrm>
            <a:off x="5164235" y="3926764"/>
            <a:ext cx="2085346" cy="1701530"/>
          </a:xfrm>
          <a:prstGeom prst="rect">
            <a:avLst/>
          </a:prstGeom>
        </p:spPr>
      </p:pic>
      <p:grpSp>
        <p:nvGrpSpPr>
          <p:cNvPr id="524" name="Groupe 523"/>
          <p:cNvGrpSpPr/>
          <p:nvPr/>
        </p:nvGrpSpPr>
        <p:grpSpPr>
          <a:xfrm>
            <a:off x="5093546" y="5341507"/>
            <a:ext cx="736231" cy="451680"/>
            <a:chOff x="8917973" y="4078515"/>
            <a:chExt cx="736231" cy="451680"/>
          </a:xfrm>
        </p:grpSpPr>
        <p:grpSp>
          <p:nvGrpSpPr>
            <p:cNvPr id="525" name="Groupe 524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527" name="Groupe 526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530" name="Ellipse 529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31" name="Ellipse 530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28" name="Flèche vers le bas 527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9" name="ZoneTexte 528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526" name="Ellipse 525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grpSp>
        <p:nvGrpSpPr>
          <p:cNvPr id="532" name="Groupe 531"/>
          <p:cNvGrpSpPr/>
          <p:nvPr/>
        </p:nvGrpSpPr>
        <p:grpSpPr>
          <a:xfrm>
            <a:off x="6598315" y="5385579"/>
            <a:ext cx="677914" cy="451680"/>
            <a:chOff x="10006655" y="4093287"/>
            <a:chExt cx="677914" cy="451680"/>
          </a:xfrm>
        </p:grpSpPr>
        <p:grpSp>
          <p:nvGrpSpPr>
            <p:cNvPr id="533" name="Groupe 532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535" name="Groupe 534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538" name="Ellipse 537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39" name="Ellipse 538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36" name="Flèche vers le bas 535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7" name="ZoneTexte 536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34" name="Ellipse 533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grpSp>
        <p:nvGrpSpPr>
          <p:cNvPr id="540" name="Groupe 539"/>
          <p:cNvGrpSpPr/>
          <p:nvPr/>
        </p:nvGrpSpPr>
        <p:grpSpPr>
          <a:xfrm>
            <a:off x="6841046" y="3851971"/>
            <a:ext cx="463513" cy="451680"/>
            <a:chOff x="6181209" y="5009596"/>
            <a:chExt cx="463513" cy="451680"/>
          </a:xfrm>
        </p:grpSpPr>
        <p:grpSp>
          <p:nvGrpSpPr>
            <p:cNvPr id="541" name="Groupe 540"/>
            <p:cNvGrpSpPr/>
            <p:nvPr/>
          </p:nvGrpSpPr>
          <p:grpSpPr>
            <a:xfrm>
              <a:off x="6181209" y="5009596"/>
              <a:ext cx="463513" cy="451680"/>
              <a:chOff x="4331511" y="2680381"/>
              <a:chExt cx="463513" cy="451680"/>
            </a:xfrm>
          </p:grpSpPr>
          <p:sp>
            <p:nvSpPr>
              <p:cNvPr id="543" name="Ellipse 542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4" name="Ellipse 543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42" name="Image 54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8778" y="5144902"/>
              <a:ext cx="287260" cy="206468"/>
            </a:xfrm>
            <a:prstGeom prst="rect">
              <a:avLst/>
            </a:prstGeom>
          </p:spPr>
        </p:pic>
      </p:grpSp>
      <p:sp>
        <p:nvSpPr>
          <p:cNvPr id="545" name="Rectangle à coins arrondis 544"/>
          <p:cNvSpPr/>
          <p:nvPr/>
        </p:nvSpPr>
        <p:spPr>
          <a:xfrm>
            <a:off x="7449476" y="3282307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325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6" name="Rectangle à coins arrondis 545"/>
          <p:cNvSpPr/>
          <p:nvPr/>
        </p:nvSpPr>
        <p:spPr>
          <a:xfrm>
            <a:off x="7554098" y="3377686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356D9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7" name="ZoneTexte 546"/>
          <p:cNvSpPr txBox="1"/>
          <p:nvPr/>
        </p:nvSpPr>
        <p:spPr>
          <a:xfrm>
            <a:off x="7554098" y="3462975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Usine vêtements</a:t>
            </a:r>
            <a:endParaRPr lang="fr-FR" sz="12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548" name="Rectangle à coins arrondis 547"/>
          <p:cNvSpPr/>
          <p:nvPr/>
        </p:nvSpPr>
        <p:spPr>
          <a:xfrm>
            <a:off x="7554097" y="5697051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9" name="ZoneTexte 548"/>
          <p:cNvSpPr txBox="1"/>
          <p:nvPr/>
        </p:nvSpPr>
        <p:spPr>
          <a:xfrm>
            <a:off x="7576992" y="5891037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Nécessite énergie et eau</a:t>
            </a:r>
            <a:endParaRPr lang="fr-FR" sz="1200" b="1" dirty="0"/>
          </a:p>
        </p:txBody>
      </p:sp>
      <p:pic>
        <p:nvPicPr>
          <p:cNvPr id="550" name="Image 54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3" t="20519" r="3227" b="8751"/>
          <a:stretch/>
        </p:blipFill>
        <p:spPr>
          <a:xfrm>
            <a:off x="7607667" y="3878269"/>
            <a:ext cx="2072357" cy="1741866"/>
          </a:xfrm>
          <a:prstGeom prst="rect">
            <a:avLst/>
          </a:prstGeom>
        </p:spPr>
      </p:pic>
      <p:grpSp>
        <p:nvGrpSpPr>
          <p:cNvPr id="551" name="Groupe 550"/>
          <p:cNvGrpSpPr/>
          <p:nvPr/>
        </p:nvGrpSpPr>
        <p:grpSpPr>
          <a:xfrm>
            <a:off x="9091361" y="5335158"/>
            <a:ext cx="677914" cy="451680"/>
            <a:chOff x="10006655" y="4093287"/>
            <a:chExt cx="677914" cy="451680"/>
          </a:xfrm>
        </p:grpSpPr>
        <p:grpSp>
          <p:nvGrpSpPr>
            <p:cNvPr id="552" name="Groupe 551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554" name="Groupe 553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557" name="Ellipse 556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58" name="Ellipse 557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55" name="Flèche vers le bas 554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6" name="ZoneTexte 555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53" name="Ellipse 552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grpSp>
        <p:nvGrpSpPr>
          <p:cNvPr id="559" name="Groupe 558"/>
          <p:cNvGrpSpPr/>
          <p:nvPr/>
        </p:nvGrpSpPr>
        <p:grpSpPr>
          <a:xfrm>
            <a:off x="7534758" y="5306538"/>
            <a:ext cx="736231" cy="451680"/>
            <a:chOff x="8917973" y="4078515"/>
            <a:chExt cx="736231" cy="451680"/>
          </a:xfrm>
        </p:grpSpPr>
        <p:grpSp>
          <p:nvGrpSpPr>
            <p:cNvPr id="560" name="Groupe 559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562" name="Groupe 561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565" name="Ellipse 564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6" name="Ellipse 565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63" name="Flèche vers le bas 562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4" name="ZoneTexte 563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561" name="Ellipse 560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grpSp>
        <p:nvGrpSpPr>
          <p:cNvPr id="567" name="Groupe 566"/>
          <p:cNvGrpSpPr/>
          <p:nvPr/>
        </p:nvGrpSpPr>
        <p:grpSpPr>
          <a:xfrm>
            <a:off x="9289420" y="3794856"/>
            <a:ext cx="463513" cy="451680"/>
            <a:chOff x="9961541" y="2831564"/>
            <a:chExt cx="463513" cy="451680"/>
          </a:xfrm>
        </p:grpSpPr>
        <p:grpSp>
          <p:nvGrpSpPr>
            <p:cNvPr id="568" name="Groupe 567"/>
            <p:cNvGrpSpPr/>
            <p:nvPr/>
          </p:nvGrpSpPr>
          <p:grpSpPr>
            <a:xfrm>
              <a:off x="9961541" y="2831564"/>
              <a:ext cx="463513" cy="451680"/>
              <a:chOff x="4331511" y="2680381"/>
              <a:chExt cx="463513" cy="451680"/>
            </a:xfrm>
          </p:grpSpPr>
          <p:sp>
            <p:nvSpPr>
              <p:cNvPr id="570" name="Ellipse 569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1" name="Ellipse 570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69" name="Image 56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434" y="2948197"/>
              <a:ext cx="229726" cy="238340"/>
            </a:xfrm>
            <a:prstGeom prst="rect">
              <a:avLst/>
            </a:prstGeom>
          </p:spPr>
        </p:pic>
      </p:grpSp>
      <p:grpSp>
        <p:nvGrpSpPr>
          <p:cNvPr id="572" name="Groupe 571"/>
          <p:cNvGrpSpPr/>
          <p:nvPr/>
        </p:nvGrpSpPr>
        <p:grpSpPr>
          <a:xfrm>
            <a:off x="9289420" y="4295275"/>
            <a:ext cx="463513" cy="451680"/>
            <a:chOff x="8586699" y="5266343"/>
            <a:chExt cx="463513" cy="451680"/>
          </a:xfrm>
        </p:grpSpPr>
        <p:grpSp>
          <p:nvGrpSpPr>
            <p:cNvPr id="573" name="Groupe 572"/>
            <p:cNvGrpSpPr/>
            <p:nvPr/>
          </p:nvGrpSpPr>
          <p:grpSpPr>
            <a:xfrm>
              <a:off x="8586699" y="5266343"/>
              <a:ext cx="463513" cy="451680"/>
              <a:chOff x="4331511" y="2680381"/>
              <a:chExt cx="463513" cy="451680"/>
            </a:xfrm>
          </p:grpSpPr>
          <p:sp>
            <p:nvSpPr>
              <p:cNvPr id="575" name="Ellipse 574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6" name="Ellipse 575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74" name="Image 57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12847" y="5387443"/>
              <a:ext cx="218836" cy="217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7130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138647" y="191339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A937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à coins arrondis 2"/>
          <p:cNvSpPr/>
          <p:nvPr/>
        </p:nvSpPr>
        <p:spPr>
          <a:xfrm>
            <a:off x="243269" y="286718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A93736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43269" y="346607"/>
            <a:ext cx="2176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Invasion de parasites</a:t>
            </a:r>
            <a:endParaRPr lang="fr-FR" sz="1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243268" y="2606083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66163" y="2800069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Détruit une carte Culture</a:t>
            </a:r>
            <a:endParaRPr lang="fr-FR" sz="1200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60" t="19569" r="7283" b="22326"/>
          <a:stretch/>
        </p:blipFill>
        <p:spPr>
          <a:xfrm>
            <a:off x="267454" y="826342"/>
            <a:ext cx="2118543" cy="1649568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541101" y="191339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A937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2645723" y="286718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A93736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645723" y="346607"/>
            <a:ext cx="2176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Inondation</a:t>
            </a:r>
            <a:endParaRPr lang="fr-FR" sz="1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2645722" y="2606083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668617" y="2800069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Détruit une carte Maison</a:t>
            </a:r>
            <a:endParaRPr lang="fr-FR" sz="1200" b="1" dirty="0"/>
          </a:p>
        </p:txBody>
      </p:sp>
      <p:sp>
        <p:nvSpPr>
          <p:cNvPr id="14" name="Rectangle à coins arrondis 13"/>
          <p:cNvSpPr/>
          <p:nvPr/>
        </p:nvSpPr>
        <p:spPr>
          <a:xfrm>
            <a:off x="4947287" y="192576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A937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5051909" y="287955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A93736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5051909" y="347844"/>
            <a:ext cx="2176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Sécheresse</a:t>
            </a:r>
            <a:endParaRPr lang="fr-FR" sz="1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5051908" y="2607320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5074803" y="2801306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Détruit une carte Culture</a:t>
            </a:r>
            <a:endParaRPr lang="fr-FR" sz="1200" b="1" dirty="0"/>
          </a:p>
        </p:txBody>
      </p:sp>
      <p:sp>
        <p:nvSpPr>
          <p:cNvPr id="20" name="Rectangle à coins arrondis 19"/>
          <p:cNvSpPr/>
          <p:nvPr/>
        </p:nvSpPr>
        <p:spPr>
          <a:xfrm>
            <a:off x="7346137" y="190934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A937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7450759" y="286313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A93736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7450759" y="346202"/>
            <a:ext cx="2176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Pollution de l’eau</a:t>
            </a:r>
            <a:endParaRPr lang="fr-FR" sz="1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7450758" y="2605678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7473653" y="2799664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Détruit une carte eau douce</a:t>
            </a:r>
            <a:endParaRPr lang="fr-FR" sz="1200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138647" y="3364246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A937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à coins arrondis 26"/>
          <p:cNvSpPr/>
          <p:nvPr/>
        </p:nvSpPr>
        <p:spPr>
          <a:xfrm>
            <a:off x="243269" y="3459625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A93736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243269" y="3519514"/>
            <a:ext cx="2176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Pollution de l’air</a:t>
            </a:r>
            <a:endParaRPr lang="fr-FR" sz="1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29" name="Rectangle à coins arrondis 28"/>
          <p:cNvSpPr/>
          <p:nvPr/>
        </p:nvSpPr>
        <p:spPr>
          <a:xfrm>
            <a:off x="243268" y="5778990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266163" y="5972976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- 1 à la Balance écologique</a:t>
            </a:r>
            <a:endParaRPr lang="fr-FR" sz="1200" b="1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2537292" y="3364024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A937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à coins arrondis 32"/>
          <p:cNvSpPr/>
          <p:nvPr/>
        </p:nvSpPr>
        <p:spPr>
          <a:xfrm>
            <a:off x="2641914" y="3459403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A93736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2641914" y="3519292"/>
            <a:ext cx="2176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Déchets accumulés</a:t>
            </a:r>
            <a:endParaRPr lang="fr-FR" sz="1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38" name="Rectangle à coins arrondis 37"/>
          <p:cNvSpPr/>
          <p:nvPr/>
        </p:nvSpPr>
        <p:spPr>
          <a:xfrm>
            <a:off x="4939713" y="3366679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A937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à coins arrondis 38"/>
          <p:cNvSpPr/>
          <p:nvPr/>
        </p:nvSpPr>
        <p:spPr>
          <a:xfrm>
            <a:off x="5044335" y="3462058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A93736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5044335" y="3521947"/>
            <a:ext cx="2176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Disparition d’espèces</a:t>
            </a:r>
            <a:endParaRPr lang="fr-FR" sz="1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44" name="Rectangle à coins arrondis 43"/>
          <p:cNvSpPr/>
          <p:nvPr/>
        </p:nvSpPr>
        <p:spPr>
          <a:xfrm>
            <a:off x="7371674" y="3363872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A937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à coins arrondis 44"/>
          <p:cNvSpPr/>
          <p:nvPr/>
        </p:nvSpPr>
        <p:spPr>
          <a:xfrm>
            <a:off x="7476296" y="3459251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A93736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/>
          <p:cNvSpPr txBox="1"/>
          <p:nvPr/>
        </p:nvSpPr>
        <p:spPr>
          <a:xfrm>
            <a:off x="7476296" y="3519140"/>
            <a:ext cx="2176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Réchauffement global</a:t>
            </a:r>
            <a:endParaRPr lang="fr-FR" sz="1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47" name="Rectangle à coins arrondis 46"/>
          <p:cNvSpPr/>
          <p:nvPr/>
        </p:nvSpPr>
        <p:spPr>
          <a:xfrm>
            <a:off x="7476295" y="5778616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21" t="19961" r="6779" b="23020"/>
          <a:stretch/>
        </p:blipFill>
        <p:spPr>
          <a:xfrm>
            <a:off x="2668616" y="826342"/>
            <a:ext cx="2119835" cy="1624168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52" t="20349" r="5705" b="21002"/>
          <a:stretch/>
        </p:blipFill>
        <p:spPr>
          <a:xfrm>
            <a:off x="5068453" y="827579"/>
            <a:ext cx="2160122" cy="1634466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44" t="19327" r="8186" b="21482"/>
          <a:stretch/>
        </p:blipFill>
        <p:spPr>
          <a:xfrm>
            <a:off x="7450758" y="860267"/>
            <a:ext cx="2142730" cy="1615238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8" t="16123" r="1567" b="13495"/>
          <a:stretch/>
        </p:blipFill>
        <p:spPr>
          <a:xfrm>
            <a:off x="266163" y="4033387"/>
            <a:ext cx="2119834" cy="161543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4" name="Groupe 53"/>
          <p:cNvGrpSpPr/>
          <p:nvPr/>
        </p:nvGrpSpPr>
        <p:grpSpPr>
          <a:xfrm>
            <a:off x="1807979" y="5462290"/>
            <a:ext cx="677914" cy="451680"/>
            <a:chOff x="10006655" y="4093287"/>
            <a:chExt cx="677914" cy="451680"/>
          </a:xfrm>
        </p:grpSpPr>
        <p:grpSp>
          <p:nvGrpSpPr>
            <p:cNvPr id="55" name="Groupe 54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57" name="Groupe 56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60" name="Ellipse 59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1" name="Ellipse 60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8" name="Flèche vers le bas 57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6" name="Ellipse 55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pic>
        <p:nvPicPr>
          <p:cNvPr id="62" name="Image 6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35" t="19667" r="6794" b="19513"/>
          <a:stretch/>
        </p:blipFill>
        <p:spPr>
          <a:xfrm>
            <a:off x="2641912" y="4021054"/>
            <a:ext cx="2142729" cy="1624701"/>
          </a:xfrm>
          <a:prstGeom prst="rect">
            <a:avLst/>
          </a:prstGeom>
        </p:spPr>
      </p:pic>
      <p:sp>
        <p:nvSpPr>
          <p:cNvPr id="63" name="Rectangle à coins arrondis 62"/>
          <p:cNvSpPr/>
          <p:nvPr/>
        </p:nvSpPr>
        <p:spPr>
          <a:xfrm>
            <a:off x="2649856" y="5745745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ZoneTexte 63"/>
          <p:cNvSpPr txBox="1"/>
          <p:nvPr/>
        </p:nvSpPr>
        <p:spPr>
          <a:xfrm>
            <a:off x="2672751" y="5939731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- 1 à la Balance écologique</a:t>
            </a:r>
            <a:endParaRPr lang="fr-FR" sz="1200" b="1" dirty="0"/>
          </a:p>
        </p:txBody>
      </p:sp>
      <p:grpSp>
        <p:nvGrpSpPr>
          <p:cNvPr id="65" name="Groupe 64"/>
          <p:cNvGrpSpPr/>
          <p:nvPr/>
        </p:nvGrpSpPr>
        <p:grpSpPr>
          <a:xfrm>
            <a:off x="4214567" y="5429045"/>
            <a:ext cx="677914" cy="451680"/>
            <a:chOff x="10006655" y="4093287"/>
            <a:chExt cx="677914" cy="451680"/>
          </a:xfrm>
        </p:grpSpPr>
        <p:grpSp>
          <p:nvGrpSpPr>
            <p:cNvPr id="66" name="Groupe 65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68" name="Groupe 67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71" name="Ellipse 70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2" name="Ellipse 71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69" name="Flèche vers le bas 68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" name="ZoneTexte 69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7" name="Ellipse 66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pic>
        <p:nvPicPr>
          <p:cNvPr id="73" name="Image 7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2" t="15145" r="4863" b="9660"/>
          <a:stretch/>
        </p:blipFill>
        <p:spPr>
          <a:xfrm>
            <a:off x="5071360" y="4008197"/>
            <a:ext cx="2081765" cy="1627949"/>
          </a:xfrm>
          <a:prstGeom prst="rect">
            <a:avLst/>
          </a:prstGeom>
          <a:ln w="19050">
            <a:noFill/>
          </a:ln>
        </p:spPr>
      </p:pic>
      <p:sp>
        <p:nvSpPr>
          <p:cNvPr id="74" name="Rectangle à coins arrondis 73"/>
          <p:cNvSpPr/>
          <p:nvPr/>
        </p:nvSpPr>
        <p:spPr>
          <a:xfrm>
            <a:off x="5055399" y="5736137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ZoneTexte 74"/>
          <p:cNvSpPr txBox="1"/>
          <p:nvPr/>
        </p:nvSpPr>
        <p:spPr>
          <a:xfrm>
            <a:off x="5078294" y="5930123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- 1 à la Balance écologique</a:t>
            </a:r>
            <a:endParaRPr lang="fr-FR" sz="1200" b="1" dirty="0"/>
          </a:p>
        </p:txBody>
      </p:sp>
      <p:grpSp>
        <p:nvGrpSpPr>
          <p:cNvPr id="76" name="Groupe 75"/>
          <p:cNvGrpSpPr/>
          <p:nvPr/>
        </p:nvGrpSpPr>
        <p:grpSpPr>
          <a:xfrm>
            <a:off x="6620110" y="5419437"/>
            <a:ext cx="677914" cy="451680"/>
            <a:chOff x="10006655" y="4093287"/>
            <a:chExt cx="677914" cy="451680"/>
          </a:xfrm>
        </p:grpSpPr>
        <p:grpSp>
          <p:nvGrpSpPr>
            <p:cNvPr id="77" name="Groupe 76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79" name="Groupe 78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82" name="Ellipse 81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3" name="Ellipse 82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80" name="Flèche vers le bas 79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1" name="ZoneTexte 80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8" name="Ellipse 77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pic>
        <p:nvPicPr>
          <p:cNvPr id="84" name="Image 8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52" t="20349" r="5705" b="21002"/>
          <a:stretch/>
        </p:blipFill>
        <p:spPr>
          <a:xfrm>
            <a:off x="7476295" y="4020903"/>
            <a:ext cx="2160122" cy="1634466"/>
          </a:xfrm>
          <a:prstGeom prst="rect">
            <a:avLst/>
          </a:prstGeom>
        </p:spPr>
      </p:pic>
      <p:grpSp>
        <p:nvGrpSpPr>
          <p:cNvPr id="85" name="Groupe 84"/>
          <p:cNvGrpSpPr/>
          <p:nvPr/>
        </p:nvGrpSpPr>
        <p:grpSpPr>
          <a:xfrm>
            <a:off x="8991578" y="5486176"/>
            <a:ext cx="677914" cy="451680"/>
            <a:chOff x="10006655" y="4093287"/>
            <a:chExt cx="677914" cy="451680"/>
          </a:xfrm>
        </p:grpSpPr>
        <p:grpSp>
          <p:nvGrpSpPr>
            <p:cNvPr id="86" name="Groupe 85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88" name="Groupe 87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91" name="Ellipse 90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2" name="Ellipse 91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89" name="Flèche vers le bas 88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0" name="ZoneTexte 89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7" name="Ellipse 86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grpSp>
        <p:nvGrpSpPr>
          <p:cNvPr id="93" name="Groupe 92"/>
          <p:cNvGrpSpPr/>
          <p:nvPr/>
        </p:nvGrpSpPr>
        <p:grpSpPr>
          <a:xfrm>
            <a:off x="7423888" y="5565390"/>
            <a:ext cx="677914" cy="451680"/>
            <a:chOff x="10006655" y="4093287"/>
            <a:chExt cx="677914" cy="451680"/>
          </a:xfrm>
        </p:grpSpPr>
        <p:grpSp>
          <p:nvGrpSpPr>
            <p:cNvPr id="94" name="Groupe 93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96" name="Groupe 95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99" name="Ellipse 98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0" name="Ellipse 99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97" name="Flèche vers le bas 96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8" name="ZoneTexte 97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5" name="Ellipse 94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sp>
        <p:nvSpPr>
          <p:cNvPr id="101" name="ZoneTexte 100"/>
          <p:cNvSpPr txBox="1"/>
          <p:nvPr/>
        </p:nvSpPr>
        <p:spPr>
          <a:xfrm>
            <a:off x="7486234" y="5986204"/>
            <a:ext cx="2119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fr-FR" sz="1200" b="1" dirty="0" smtClean="0"/>
              <a:t>1 à la Balance écologique</a:t>
            </a:r>
          </a:p>
          <a:p>
            <a:pPr algn="ctr"/>
            <a:r>
              <a:rPr lang="fr-FR" sz="1200" b="1" dirty="0" smtClean="0"/>
              <a:t>-1 au développement</a:t>
            </a:r>
            <a:endParaRPr lang="fr-FR" sz="1200" b="1" dirty="0"/>
          </a:p>
        </p:txBody>
      </p:sp>
      <p:grpSp>
        <p:nvGrpSpPr>
          <p:cNvPr id="102" name="Groupe 101"/>
          <p:cNvGrpSpPr/>
          <p:nvPr/>
        </p:nvGrpSpPr>
        <p:grpSpPr>
          <a:xfrm>
            <a:off x="2643232" y="2280253"/>
            <a:ext cx="677914" cy="451680"/>
            <a:chOff x="10006655" y="4093287"/>
            <a:chExt cx="677914" cy="451680"/>
          </a:xfrm>
        </p:grpSpPr>
        <p:grpSp>
          <p:nvGrpSpPr>
            <p:cNvPr id="103" name="Groupe 102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105" name="Groupe 104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108" name="Ellipse 107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9" name="Ellipse 108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06" name="Flèche vers le bas 105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7" name="ZoneTexte 106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4" name="Ellipse 103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sp>
        <p:nvSpPr>
          <p:cNvPr id="110" name="Rectangle à coins arrondis 109"/>
          <p:cNvSpPr/>
          <p:nvPr/>
        </p:nvSpPr>
        <p:spPr>
          <a:xfrm>
            <a:off x="9742030" y="190934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A937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Rectangle à coins arrondis 110"/>
          <p:cNvSpPr/>
          <p:nvPr/>
        </p:nvSpPr>
        <p:spPr>
          <a:xfrm>
            <a:off x="9846652" y="286313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A93736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ZoneTexte 111"/>
          <p:cNvSpPr txBox="1"/>
          <p:nvPr/>
        </p:nvSpPr>
        <p:spPr>
          <a:xfrm>
            <a:off x="9846652" y="346202"/>
            <a:ext cx="2176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Sécheresse</a:t>
            </a:r>
            <a:endParaRPr lang="fr-FR" sz="1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13" name="Rectangle à coins arrondis 112"/>
          <p:cNvSpPr/>
          <p:nvPr/>
        </p:nvSpPr>
        <p:spPr>
          <a:xfrm>
            <a:off x="9846651" y="2605678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ZoneTexte 113"/>
          <p:cNvSpPr txBox="1"/>
          <p:nvPr/>
        </p:nvSpPr>
        <p:spPr>
          <a:xfrm>
            <a:off x="9869546" y="2799664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Détruit une carte eau douce</a:t>
            </a:r>
            <a:endParaRPr lang="fr-FR" sz="1200" b="1" dirty="0"/>
          </a:p>
        </p:txBody>
      </p:sp>
      <p:pic>
        <p:nvPicPr>
          <p:cNvPr id="115" name="Image 1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52" t="20349" r="5705" b="21002"/>
          <a:stretch/>
        </p:blipFill>
        <p:spPr>
          <a:xfrm>
            <a:off x="9863196" y="825937"/>
            <a:ext cx="2160122" cy="1634466"/>
          </a:xfrm>
          <a:prstGeom prst="rect">
            <a:avLst/>
          </a:prstGeom>
        </p:spPr>
      </p:pic>
      <p:sp>
        <p:nvSpPr>
          <p:cNvPr id="116" name="Rectangle à coins arrondis 115"/>
          <p:cNvSpPr/>
          <p:nvPr/>
        </p:nvSpPr>
        <p:spPr>
          <a:xfrm>
            <a:off x="9770316" y="3363872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A937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Rectangle à coins arrondis 116"/>
          <p:cNvSpPr/>
          <p:nvPr/>
        </p:nvSpPr>
        <p:spPr>
          <a:xfrm>
            <a:off x="9874938" y="3459251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A93736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ZoneTexte 117"/>
          <p:cNvSpPr txBox="1"/>
          <p:nvPr/>
        </p:nvSpPr>
        <p:spPr>
          <a:xfrm>
            <a:off x="9874938" y="3519140"/>
            <a:ext cx="2176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Incendies</a:t>
            </a:r>
            <a:endParaRPr lang="fr-FR" sz="1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19" name="Rectangle à coins arrondis 118"/>
          <p:cNvSpPr/>
          <p:nvPr/>
        </p:nvSpPr>
        <p:spPr>
          <a:xfrm>
            <a:off x="9874937" y="5778616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ZoneTexte 119"/>
          <p:cNvSpPr txBox="1"/>
          <p:nvPr/>
        </p:nvSpPr>
        <p:spPr>
          <a:xfrm>
            <a:off x="9884876" y="5986204"/>
            <a:ext cx="2119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Détruit une carte Forêt ou une carte Culture</a:t>
            </a:r>
            <a:endParaRPr lang="fr-FR" sz="1200" b="1" dirty="0"/>
          </a:p>
        </p:txBody>
      </p:sp>
      <p:pic>
        <p:nvPicPr>
          <p:cNvPr id="121" name="Image 120"/>
          <p:cNvPicPr>
            <a:picLocks noChangeAspect="1"/>
          </p:cNvPicPr>
          <p:nvPr/>
        </p:nvPicPr>
        <p:blipFill rotWithShape="1">
          <a:blip r:embed="rId9"/>
          <a:srcRect l="6933" t="5193" r="3691" b="13899"/>
          <a:stretch/>
        </p:blipFill>
        <p:spPr>
          <a:xfrm>
            <a:off x="9873085" y="4005391"/>
            <a:ext cx="2182759" cy="1665178"/>
          </a:xfrm>
          <a:prstGeom prst="rect">
            <a:avLst/>
          </a:prstGeom>
        </p:spPr>
      </p:pic>
      <p:grpSp>
        <p:nvGrpSpPr>
          <p:cNvPr id="122" name="Groupe 121"/>
          <p:cNvGrpSpPr/>
          <p:nvPr/>
        </p:nvGrpSpPr>
        <p:grpSpPr>
          <a:xfrm>
            <a:off x="11390220" y="5486176"/>
            <a:ext cx="677914" cy="451680"/>
            <a:chOff x="10006655" y="4093287"/>
            <a:chExt cx="677914" cy="451680"/>
          </a:xfrm>
        </p:grpSpPr>
        <p:grpSp>
          <p:nvGrpSpPr>
            <p:cNvPr id="123" name="Groupe 122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125" name="Groupe 124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128" name="Ellipse 127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9" name="Ellipse 128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26" name="Flèche vers le bas 125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7" name="ZoneTexte 126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4" name="Ellipse 123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51318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97671" y="191339"/>
            <a:ext cx="2369389" cy="3125081"/>
          </a:xfrm>
          <a:prstGeom prst="roundRect">
            <a:avLst>
              <a:gd name="adj" fmla="val 513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à coins arrondis 2"/>
          <p:cNvSpPr/>
          <p:nvPr/>
        </p:nvSpPr>
        <p:spPr>
          <a:xfrm>
            <a:off x="402293" y="286718"/>
            <a:ext cx="2181605" cy="450761"/>
          </a:xfrm>
          <a:prstGeom prst="roundRect">
            <a:avLst>
              <a:gd name="adj" fmla="val 29073"/>
            </a:avLst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02293" y="346607"/>
            <a:ext cx="2176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Recyclage</a:t>
            </a:r>
            <a:endParaRPr lang="fr-FR" sz="1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389592" y="2580683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25187" y="2761969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Annule la carte Déchets</a:t>
            </a:r>
            <a:endParaRPr lang="fr-FR" sz="1200" b="1" dirty="0"/>
          </a:p>
        </p:txBody>
      </p:sp>
      <p:pic>
        <p:nvPicPr>
          <p:cNvPr id="101" name="Image 10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8" t="16622" r="4639" b="19299"/>
          <a:stretch/>
        </p:blipFill>
        <p:spPr>
          <a:xfrm>
            <a:off x="425187" y="822768"/>
            <a:ext cx="2119835" cy="1627742"/>
          </a:xfrm>
          <a:prstGeom prst="rect">
            <a:avLst/>
          </a:prstGeom>
        </p:spPr>
      </p:pic>
      <p:sp>
        <p:nvSpPr>
          <p:cNvPr id="111" name="Rectangle à coins arrondis 110"/>
          <p:cNvSpPr/>
          <p:nvPr/>
        </p:nvSpPr>
        <p:spPr>
          <a:xfrm>
            <a:off x="2706475" y="191339"/>
            <a:ext cx="2369389" cy="3125081"/>
          </a:xfrm>
          <a:prstGeom prst="roundRect">
            <a:avLst>
              <a:gd name="adj" fmla="val 513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Rectangle à coins arrondis 111"/>
          <p:cNvSpPr/>
          <p:nvPr/>
        </p:nvSpPr>
        <p:spPr>
          <a:xfrm>
            <a:off x="2811097" y="286718"/>
            <a:ext cx="2181605" cy="450761"/>
          </a:xfrm>
          <a:prstGeom prst="roundRect">
            <a:avLst>
              <a:gd name="adj" fmla="val 29073"/>
            </a:avLst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ZoneTexte 112"/>
          <p:cNvSpPr txBox="1"/>
          <p:nvPr/>
        </p:nvSpPr>
        <p:spPr>
          <a:xfrm>
            <a:off x="2811097" y="346607"/>
            <a:ext cx="2176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Traiter l’eau</a:t>
            </a:r>
            <a:endParaRPr lang="fr-FR" sz="1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14" name="Rectangle à coins arrondis 113"/>
          <p:cNvSpPr/>
          <p:nvPr/>
        </p:nvSpPr>
        <p:spPr>
          <a:xfrm>
            <a:off x="2798396" y="2580683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ZoneTexte 114"/>
          <p:cNvSpPr txBox="1"/>
          <p:nvPr/>
        </p:nvSpPr>
        <p:spPr>
          <a:xfrm>
            <a:off x="2833991" y="2685769"/>
            <a:ext cx="2119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Annule la carte Pollution de l’eau</a:t>
            </a:r>
            <a:endParaRPr lang="fr-FR" sz="1200" b="1" dirty="0"/>
          </a:p>
        </p:txBody>
      </p:sp>
      <p:sp>
        <p:nvSpPr>
          <p:cNvPr id="117" name="Rectangle à coins arrondis 116"/>
          <p:cNvSpPr/>
          <p:nvPr/>
        </p:nvSpPr>
        <p:spPr>
          <a:xfrm>
            <a:off x="297672" y="3356272"/>
            <a:ext cx="2369389" cy="3125081"/>
          </a:xfrm>
          <a:prstGeom prst="roundRect">
            <a:avLst>
              <a:gd name="adj" fmla="val 513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Rectangle à coins arrondis 117"/>
          <p:cNvSpPr/>
          <p:nvPr/>
        </p:nvSpPr>
        <p:spPr>
          <a:xfrm>
            <a:off x="402294" y="3451651"/>
            <a:ext cx="2181605" cy="450761"/>
          </a:xfrm>
          <a:prstGeom prst="roundRect">
            <a:avLst>
              <a:gd name="adj" fmla="val 29073"/>
            </a:avLst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ZoneTexte 118"/>
          <p:cNvSpPr txBox="1"/>
          <p:nvPr/>
        </p:nvSpPr>
        <p:spPr>
          <a:xfrm>
            <a:off x="402294" y="3511540"/>
            <a:ext cx="2176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Planter des arbres</a:t>
            </a:r>
            <a:endParaRPr lang="fr-FR" sz="1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20" name="Rectangle à coins arrondis 119"/>
          <p:cNvSpPr/>
          <p:nvPr/>
        </p:nvSpPr>
        <p:spPr>
          <a:xfrm>
            <a:off x="389593" y="5745616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ZoneTexte 120"/>
          <p:cNvSpPr txBox="1"/>
          <p:nvPr/>
        </p:nvSpPr>
        <p:spPr>
          <a:xfrm>
            <a:off x="425188" y="5848524"/>
            <a:ext cx="2119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Annule la carte Pollution de l’air</a:t>
            </a:r>
            <a:endParaRPr lang="fr-FR" sz="1200" b="1" dirty="0"/>
          </a:p>
        </p:txBody>
      </p:sp>
      <p:sp>
        <p:nvSpPr>
          <p:cNvPr id="123" name="Rectangle à coins arrondis 122"/>
          <p:cNvSpPr/>
          <p:nvPr/>
        </p:nvSpPr>
        <p:spPr>
          <a:xfrm>
            <a:off x="2703007" y="3356272"/>
            <a:ext cx="2369389" cy="3125081"/>
          </a:xfrm>
          <a:prstGeom prst="roundRect">
            <a:avLst>
              <a:gd name="adj" fmla="val 513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Rectangle à coins arrondis 123"/>
          <p:cNvSpPr/>
          <p:nvPr/>
        </p:nvSpPr>
        <p:spPr>
          <a:xfrm>
            <a:off x="2807629" y="3451651"/>
            <a:ext cx="2181605" cy="450761"/>
          </a:xfrm>
          <a:prstGeom prst="roundRect">
            <a:avLst>
              <a:gd name="adj" fmla="val 29073"/>
            </a:avLst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ZoneTexte 124"/>
          <p:cNvSpPr txBox="1"/>
          <p:nvPr/>
        </p:nvSpPr>
        <p:spPr>
          <a:xfrm>
            <a:off x="2807629" y="3511540"/>
            <a:ext cx="2176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Lutte biologique</a:t>
            </a:r>
            <a:endParaRPr lang="fr-FR" sz="1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26" name="Rectangle à coins arrondis 125"/>
          <p:cNvSpPr/>
          <p:nvPr/>
        </p:nvSpPr>
        <p:spPr>
          <a:xfrm>
            <a:off x="2794928" y="5745616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ZoneTexte 126"/>
          <p:cNvSpPr txBox="1"/>
          <p:nvPr/>
        </p:nvSpPr>
        <p:spPr>
          <a:xfrm>
            <a:off x="2830523" y="5926902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Annule la carte Parasites</a:t>
            </a:r>
            <a:endParaRPr lang="fr-FR" sz="1200" b="1" dirty="0"/>
          </a:p>
        </p:txBody>
      </p:sp>
      <p:pic>
        <p:nvPicPr>
          <p:cNvPr id="107" name="Image 10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00" t="20258" r="9687" b="25981"/>
          <a:stretch/>
        </p:blipFill>
        <p:spPr>
          <a:xfrm>
            <a:off x="2811096" y="862446"/>
            <a:ext cx="2142730" cy="1609057"/>
          </a:xfrm>
          <a:prstGeom prst="rect">
            <a:avLst/>
          </a:prstGeom>
        </p:spPr>
      </p:pic>
      <p:pic>
        <p:nvPicPr>
          <p:cNvPr id="102" name="Image 10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38" t="23554" r="5469" b="13888"/>
          <a:stretch/>
        </p:blipFill>
        <p:spPr>
          <a:xfrm>
            <a:off x="425187" y="3992111"/>
            <a:ext cx="2119835" cy="1644326"/>
          </a:xfrm>
          <a:prstGeom prst="rect">
            <a:avLst/>
          </a:prstGeom>
        </p:spPr>
      </p:pic>
      <p:pic>
        <p:nvPicPr>
          <p:cNvPr id="104" name="Image 10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6" t="17233" r="3407" b="14676"/>
          <a:stretch/>
        </p:blipFill>
        <p:spPr>
          <a:xfrm>
            <a:off x="2830523" y="4015101"/>
            <a:ext cx="2063932" cy="1621336"/>
          </a:xfrm>
          <a:prstGeom prst="rect">
            <a:avLst/>
          </a:prstGeom>
        </p:spPr>
      </p:pic>
      <p:sp>
        <p:nvSpPr>
          <p:cNvPr id="129" name="Rectangle à coins arrondis 128"/>
          <p:cNvSpPr/>
          <p:nvPr/>
        </p:nvSpPr>
        <p:spPr>
          <a:xfrm>
            <a:off x="5117843" y="197914"/>
            <a:ext cx="2369389" cy="3125081"/>
          </a:xfrm>
          <a:prstGeom prst="roundRect">
            <a:avLst>
              <a:gd name="adj" fmla="val 513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Rectangle à coins arrondis 129"/>
          <p:cNvSpPr/>
          <p:nvPr/>
        </p:nvSpPr>
        <p:spPr>
          <a:xfrm>
            <a:off x="5222465" y="293293"/>
            <a:ext cx="2181605" cy="450761"/>
          </a:xfrm>
          <a:prstGeom prst="roundRect">
            <a:avLst>
              <a:gd name="adj" fmla="val 29073"/>
            </a:avLst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ZoneTexte 130"/>
          <p:cNvSpPr txBox="1"/>
          <p:nvPr/>
        </p:nvSpPr>
        <p:spPr>
          <a:xfrm>
            <a:off x="5222465" y="353182"/>
            <a:ext cx="2176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Pesticides</a:t>
            </a:r>
            <a:endParaRPr lang="fr-FR" sz="1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32" name="Rectangle à coins arrondis 131"/>
          <p:cNvSpPr/>
          <p:nvPr/>
        </p:nvSpPr>
        <p:spPr>
          <a:xfrm>
            <a:off x="5209764" y="2587258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ZoneTexte 132"/>
          <p:cNvSpPr txBox="1"/>
          <p:nvPr/>
        </p:nvSpPr>
        <p:spPr>
          <a:xfrm>
            <a:off x="5245359" y="2768544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Annule la carte Parasites</a:t>
            </a:r>
            <a:endParaRPr lang="fr-FR" sz="1200" b="1" dirty="0"/>
          </a:p>
        </p:txBody>
      </p:sp>
      <p:pic>
        <p:nvPicPr>
          <p:cNvPr id="108" name="Image 10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25" t="20199" r="6025" b="24680"/>
          <a:stretch/>
        </p:blipFill>
        <p:spPr>
          <a:xfrm>
            <a:off x="5245359" y="881889"/>
            <a:ext cx="2095501" cy="1568621"/>
          </a:xfrm>
          <a:prstGeom prst="rect">
            <a:avLst/>
          </a:prstGeom>
        </p:spPr>
      </p:pic>
      <p:grpSp>
        <p:nvGrpSpPr>
          <p:cNvPr id="134" name="Groupe 133"/>
          <p:cNvGrpSpPr/>
          <p:nvPr/>
        </p:nvGrpSpPr>
        <p:grpSpPr>
          <a:xfrm>
            <a:off x="6790462" y="2278323"/>
            <a:ext cx="677914" cy="451680"/>
            <a:chOff x="10006655" y="4093287"/>
            <a:chExt cx="677914" cy="451680"/>
          </a:xfrm>
        </p:grpSpPr>
        <p:grpSp>
          <p:nvGrpSpPr>
            <p:cNvPr id="135" name="Groupe 134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137" name="Groupe 136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140" name="Ellipse 139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1" name="Ellipse 140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38" name="Flèche vers le bas 137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9" name="ZoneTexte 138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6" name="Ellipse 135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grpSp>
        <p:nvGrpSpPr>
          <p:cNvPr id="43" name="Groupe 42"/>
          <p:cNvGrpSpPr/>
          <p:nvPr/>
        </p:nvGrpSpPr>
        <p:grpSpPr>
          <a:xfrm>
            <a:off x="1910352" y="5410597"/>
            <a:ext cx="736231" cy="451680"/>
            <a:chOff x="8917973" y="4078515"/>
            <a:chExt cx="736231" cy="451680"/>
          </a:xfrm>
        </p:grpSpPr>
        <p:grpSp>
          <p:nvGrpSpPr>
            <p:cNvPr id="44" name="Groupe 43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46" name="Groupe 45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49" name="Ellipse 48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0" name="Ellipse 49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47" name="Flèche vers le bas 46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ZoneTexte 47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45" name="Ellipse 44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grpSp>
        <p:nvGrpSpPr>
          <p:cNvPr id="51" name="Groupe 50"/>
          <p:cNvGrpSpPr/>
          <p:nvPr/>
        </p:nvGrpSpPr>
        <p:grpSpPr>
          <a:xfrm>
            <a:off x="4315687" y="5455151"/>
            <a:ext cx="736231" cy="451680"/>
            <a:chOff x="8917973" y="4078515"/>
            <a:chExt cx="736231" cy="451680"/>
          </a:xfrm>
        </p:grpSpPr>
        <p:grpSp>
          <p:nvGrpSpPr>
            <p:cNvPr id="52" name="Groupe 51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54" name="Groupe 53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57" name="Ellipse 56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8" name="Ellipse 57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5" name="Flèche vers le bas 54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53" name="Ellipse 52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sp>
        <p:nvSpPr>
          <p:cNvPr id="59" name="Rectangle à coins arrondis 58"/>
          <p:cNvSpPr/>
          <p:nvPr/>
        </p:nvSpPr>
        <p:spPr>
          <a:xfrm>
            <a:off x="5123176" y="3362710"/>
            <a:ext cx="2369389" cy="3125081"/>
          </a:xfrm>
          <a:prstGeom prst="roundRect">
            <a:avLst>
              <a:gd name="adj" fmla="val 513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à coins arrondis 59"/>
          <p:cNvSpPr/>
          <p:nvPr/>
        </p:nvSpPr>
        <p:spPr>
          <a:xfrm>
            <a:off x="5227798" y="3458089"/>
            <a:ext cx="2181605" cy="450761"/>
          </a:xfrm>
          <a:prstGeom prst="roundRect">
            <a:avLst>
              <a:gd name="adj" fmla="val 29073"/>
            </a:avLst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ZoneTexte 60"/>
          <p:cNvSpPr txBox="1"/>
          <p:nvPr/>
        </p:nvSpPr>
        <p:spPr>
          <a:xfrm>
            <a:off x="5227798" y="3517978"/>
            <a:ext cx="2176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Economie d’eau</a:t>
            </a:r>
            <a:endParaRPr lang="fr-FR" sz="1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62" name="Rectangle à coins arrondis 61"/>
          <p:cNvSpPr/>
          <p:nvPr/>
        </p:nvSpPr>
        <p:spPr>
          <a:xfrm>
            <a:off x="5215097" y="5752054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62"/>
          <p:cNvSpPr txBox="1"/>
          <p:nvPr/>
        </p:nvSpPr>
        <p:spPr>
          <a:xfrm>
            <a:off x="5250692" y="5854962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Annule la carte Sécheresse</a:t>
            </a:r>
            <a:endParaRPr lang="fr-FR" sz="12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/>
          <a:srcRect l="17706" t="31795" r="18884" b="13875"/>
          <a:stretch/>
        </p:blipFill>
        <p:spPr>
          <a:xfrm>
            <a:off x="5307116" y="4050825"/>
            <a:ext cx="1937740" cy="1660280"/>
          </a:xfrm>
          <a:prstGeom prst="rect">
            <a:avLst/>
          </a:prstGeom>
        </p:spPr>
      </p:pic>
      <p:sp>
        <p:nvSpPr>
          <p:cNvPr id="64" name="Rectangle à coins arrondis 63"/>
          <p:cNvSpPr/>
          <p:nvPr/>
        </p:nvSpPr>
        <p:spPr>
          <a:xfrm>
            <a:off x="7528845" y="197914"/>
            <a:ext cx="2369389" cy="3125081"/>
          </a:xfrm>
          <a:prstGeom prst="roundRect">
            <a:avLst>
              <a:gd name="adj" fmla="val 513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à coins arrondis 64"/>
          <p:cNvSpPr/>
          <p:nvPr/>
        </p:nvSpPr>
        <p:spPr>
          <a:xfrm>
            <a:off x="7633467" y="293293"/>
            <a:ext cx="2181605" cy="450761"/>
          </a:xfrm>
          <a:prstGeom prst="roundRect">
            <a:avLst>
              <a:gd name="adj" fmla="val 29073"/>
            </a:avLst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65"/>
          <p:cNvSpPr txBox="1"/>
          <p:nvPr/>
        </p:nvSpPr>
        <p:spPr>
          <a:xfrm>
            <a:off x="7633467" y="353182"/>
            <a:ext cx="2176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Planter des haies</a:t>
            </a:r>
            <a:endParaRPr lang="fr-FR" sz="1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67" name="Rectangle à coins arrondis 66"/>
          <p:cNvSpPr/>
          <p:nvPr/>
        </p:nvSpPr>
        <p:spPr>
          <a:xfrm>
            <a:off x="7620766" y="2587258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ZoneTexte 67"/>
          <p:cNvSpPr txBox="1"/>
          <p:nvPr/>
        </p:nvSpPr>
        <p:spPr>
          <a:xfrm>
            <a:off x="7656361" y="2690166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Annule la carte Inondations</a:t>
            </a:r>
            <a:endParaRPr lang="fr-FR" sz="1200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8"/>
          <a:srcRect l="7927" t="18049" r="13602" b="12390"/>
          <a:stretch/>
        </p:blipFill>
        <p:spPr>
          <a:xfrm>
            <a:off x="7663656" y="872086"/>
            <a:ext cx="2107817" cy="1599417"/>
          </a:xfrm>
          <a:prstGeom prst="rect">
            <a:avLst/>
          </a:prstGeom>
        </p:spPr>
      </p:pic>
      <p:grpSp>
        <p:nvGrpSpPr>
          <p:cNvPr id="70" name="Groupe 69"/>
          <p:cNvGrpSpPr/>
          <p:nvPr/>
        </p:nvGrpSpPr>
        <p:grpSpPr>
          <a:xfrm>
            <a:off x="9141525" y="2252239"/>
            <a:ext cx="736231" cy="451680"/>
            <a:chOff x="8917973" y="4078515"/>
            <a:chExt cx="736231" cy="451680"/>
          </a:xfrm>
        </p:grpSpPr>
        <p:grpSp>
          <p:nvGrpSpPr>
            <p:cNvPr id="71" name="Groupe 70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73" name="Groupe 72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76" name="Ellipse 75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7" name="Ellipse 76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74" name="Flèche vers le bas 73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" name="ZoneTexte 74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72" name="Ellipse 71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sp>
        <p:nvSpPr>
          <p:cNvPr id="91" name="Rectangle à coins arrondis 90"/>
          <p:cNvSpPr/>
          <p:nvPr/>
        </p:nvSpPr>
        <p:spPr>
          <a:xfrm>
            <a:off x="7554506" y="3369138"/>
            <a:ext cx="2369389" cy="3125081"/>
          </a:xfrm>
          <a:prstGeom prst="roundRect">
            <a:avLst>
              <a:gd name="adj" fmla="val 513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à coins arrondis 91"/>
          <p:cNvSpPr/>
          <p:nvPr/>
        </p:nvSpPr>
        <p:spPr>
          <a:xfrm>
            <a:off x="7659128" y="3464517"/>
            <a:ext cx="2181605" cy="450761"/>
          </a:xfrm>
          <a:prstGeom prst="roundRect">
            <a:avLst>
              <a:gd name="adj" fmla="val 29073"/>
            </a:avLst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ZoneTexte 92"/>
          <p:cNvSpPr txBox="1"/>
          <p:nvPr/>
        </p:nvSpPr>
        <p:spPr>
          <a:xfrm>
            <a:off x="7608521" y="3511539"/>
            <a:ext cx="2326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Entretien des paysages</a:t>
            </a:r>
            <a:endParaRPr lang="fr-FR" sz="1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94" name="Rectangle à coins arrondis 93"/>
          <p:cNvSpPr/>
          <p:nvPr/>
        </p:nvSpPr>
        <p:spPr>
          <a:xfrm>
            <a:off x="7646427" y="5758482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ZoneTexte 94"/>
          <p:cNvSpPr txBox="1"/>
          <p:nvPr/>
        </p:nvSpPr>
        <p:spPr>
          <a:xfrm>
            <a:off x="7682022" y="5861390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Annule la carte incendie</a:t>
            </a:r>
            <a:endParaRPr lang="fr-FR" sz="1200" b="1" dirty="0"/>
          </a:p>
        </p:txBody>
      </p:sp>
      <p:pic>
        <p:nvPicPr>
          <p:cNvPr id="96" name="Image 95"/>
          <p:cNvPicPr>
            <a:picLocks noChangeAspect="1"/>
          </p:cNvPicPr>
          <p:nvPr/>
        </p:nvPicPr>
        <p:blipFill rotWithShape="1">
          <a:blip r:embed="rId8"/>
          <a:srcRect l="7927" t="18049" r="13602" b="12390"/>
          <a:stretch/>
        </p:blipFill>
        <p:spPr>
          <a:xfrm>
            <a:off x="7689317" y="4043310"/>
            <a:ext cx="2107817" cy="159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82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7987" y="2181586"/>
            <a:ext cx="2431535" cy="3130042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7673663" y="2329763"/>
            <a:ext cx="2212775" cy="450761"/>
          </a:xfrm>
          <a:prstGeom prst="roundRect">
            <a:avLst>
              <a:gd name="adj" fmla="val 29073"/>
            </a:avLst>
          </a:prstGeom>
          <a:solidFill>
            <a:srgbClr val="899144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8070050" y="2352900"/>
            <a:ext cx="130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Elevage</a:t>
            </a:r>
            <a:endParaRPr lang="fr-FR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5" name="Parchemin vertical 4"/>
          <p:cNvSpPr/>
          <p:nvPr/>
        </p:nvSpPr>
        <p:spPr>
          <a:xfrm>
            <a:off x="7613423" y="4633143"/>
            <a:ext cx="712424" cy="607270"/>
          </a:xfrm>
          <a:prstGeom prst="verticalScroll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</a:t>
            </a:r>
            <a:endParaRPr lang="fr-FR" sz="2400" b="1" dirty="0">
              <a:solidFill>
                <a:schemeClr val="bg1"/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9469647" y="4739456"/>
            <a:ext cx="463513" cy="451680"/>
            <a:chOff x="6181209" y="5009596"/>
            <a:chExt cx="463513" cy="451680"/>
          </a:xfrm>
        </p:grpSpPr>
        <p:grpSp>
          <p:nvGrpSpPr>
            <p:cNvPr id="7" name="Groupe 6"/>
            <p:cNvGrpSpPr/>
            <p:nvPr/>
          </p:nvGrpSpPr>
          <p:grpSpPr>
            <a:xfrm>
              <a:off x="6181209" y="5009596"/>
              <a:ext cx="463513" cy="451680"/>
              <a:chOff x="4331511" y="2680381"/>
              <a:chExt cx="463513" cy="451680"/>
            </a:xfrm>
          </p:grpSpPr>
          <p:sp>
            <p:nvSpPr>
              <p:cNvPr id="9" name="Ellipse 8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Ellipse 9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93414" y="5151626"/>
              <a:ext cx="249176" cy="179095"/>
            </a:xfrm>
            <a:prstGeom prst="rect">
              <a:avLst/>
            </a:prstGeom>
          </p:spPr>
        </p:pic>
      </p:grpSp>
      <p:grpSp>
        <p:nvGrpSpPr>
          <p:cNvPr id="11" name="Groupe 10"/>
          <p:cNvGrpSpPr/>
          <p:nvPr/>
        </p:nvGrpSpPr>
        <p:grpSpPr>
          <a:xfrm>
            <a:off x="9381257" y="2840026"/>
            <a:ext cx="463513" cy="451680"/>
            <a:chOff x="10142282" y="5393486"/>
            <a:chExt cx="463513" cy="451680"/>
          </a:xfrm>
        </p:grpSpPr>
        <p:grpSp>
          <p:nvGrpSpPr>
            <p:cNvPr id="12" name="Groupe 11"/>
            <p:cNvGrpSpPr/>
            <p:nvPr/>
          </p:nvGrpSpPr>
          <p:grpSpPr>
            <a:xfrm>
              <a:off x="10142282" y="5393486"/>
              <a:ext cx="463513" cy="451680"/>
              <a:chOff x="4331511" y="2680381"/>
              <a:chExt cx="463513" cy="451680"/>
            </a:xfrm>
          </p:grpSpPr>
          <p:sp>
            <p:nvSpPr>
              <p:cNvPr id="14" name="Ellipse 13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Ellipse 14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399384">
              <a:off x="10271579" y="5509123"/>
              <a:ext cx="201882" cy="230591"/>
            </a:xfrm>
            <a:prstGeom prst="rect">
              <a:avLst/>
            </a:prstGeom>
          </p:spPr>
        </p:pic>
      </p:grpSp>
      <p:sp>
        <p:nvSpPr>
          <p:cNvPr id="16" name="ZoneTexte 15"/>
          <p:cNvSpPr txBox="1"/>
          <p:nvPr/>
        </p:nvSpPr>
        <p:spPr>
          <a:xfrm>
            <a:off x="7734846" y="2880095"/>
            <a:ext cx="1595396" cy="57888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A9146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Détruit une carte forêt</a:t>
            </a:r>
            <a:endParaRPr lang="fr-FR" sz="14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4402667" y="287866"/>
            <a:ext cx="340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Lecture des cartes</a:t>
            </a:r>
            <a:endParaRPr lang="fr-FR" sz="3200" b="1" dirty="0"/>
          </a:p>
        </p:txBody>
      </p:sp>
      <p:cxnSp>
        <p:nvCxnSpPr>
          <p:cNvPr id="21" name="Connecteur droit avec flèche 20"/>
          <p:cNvCxnSpPr>
            <a:stCxn id="22" idx="1"/>
            <a:endCxn id="15" idx="6"/>
          </p:cNvCxnSpPr>
          <p:nvPr/>
        </p:nvCxnSpPr>
        <p:spPr>
          <a:xfrm flipH="1">
            <a:off x="9793755" y="2158875"/>
            <a:ext cx="653979" cy="910483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10447734" y="927768"/>
            <a:ext cx="1468581" cy="24622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 smtClean="0"/>
              <a:t>Pour être posée cette carte nécessite une ressource de ce type déjà sur le plateau de jeu.</a:t>
            </a:r>
          </a:p>
          <a:p>
            <a:r>
              <a:rPr lang="fr-FR" sz="1400" dirty="0" smtClean="0"/>
              <a:t>Certaines cartes nécessitent plusieurs ressources pour être posées.</a:t>
            </a:r>
            <a:endParaRPr lang="fr-FR" sz="1400" dirty="0"/>
          </a:p>
        </p:txBody>
      </p:sp>
      <p:cxnSp>
        <p:nvCxnSpPr>
          <p:cNvPr id="23" name="Connecteur droit avec flèche 22"/>
          <p:cNvCxnSpPr>
            <a:stCxn id="24" idx="1"/>
          </p:cNvCxnSpPr>
          <p:nvPr/>
        </p:nvCxnSpPr>
        <p:spPr>
          <a:xfrm flipH="1" flipV="1">
            <a:off x="9831030" y="4959177"/>
            <a:ext cx="654944" cy="620626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0485974" y="4564140"/>
            <a:ext cx="1512062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 smtClean="0"/>
              <a:t>Cette carte produit ce type de ressource.</a:t>
            </a:r>
          </a:p>
          <a:p>
            <a:r>
              <a:rPr lang="fr-FR" sz="1400" dirty="0" smtClean="0"/>
              <a:t>Certaines cartes produisent DEUX ressources. Elles permettent alors de poser DEUX cartes par la suite</a:t>
            </a:r>
            <a:endParaRPr lang="fr-FR" sz="1400" dirty="0"/>
          </a:p>
        </p:txBody>
      </p:sp>
      <p:sp>
        <p:nvSpPr>
          <p:cNvPr id="50" name="ZoneTexte 49"/>
          <p:cNvSpPr txBox="1"/>
          <p:nvPr/>
        </p:nvSpPr>
        <p:spPr>
          <a:xfrm>
            <a:off x="4908021" y="2807748"/>
            <a:ext cx="2068266" cy="2677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 smtClean="0"/>
              <a:t>Action immédiate de la carte quand elle est posée.</a:t>
            </a:r>
          </a:p>
          <a:p>
            <a:r>
              <a:rPr lang="fr-FR" sz="1400" dirty="0" smtClean="0"/>
              <a:t>Si la carte concernée n’existe pas encore, vous ne pouvez pas la poser. </a:t>
            </a:r>
            <a:r>
              <a:rPr lang="fr-FR" sz="1400" i="1" dirty="0" smtClean="0"/>
              <a:t>Par exemple la carte « Invasion de parasite » détruit une carte Culture déjà posée OU bien empêche de poser une nouvelle carte Culture</a:t>
            </a:r>
            <a:endParaRPr lang="fr-FR" sz="1400" i="1" dirty="0"/>
          </a:p>
        </p:txBody>
      </p:sp>
      <p:cxnSp>
        <p:nvCxnSpPr>
          <p:cNvPr id="51" name="Connecteur droit avec flèche 50"/>
          <p:cNvCxnSpPr>
            <a:stCxn id="16" idx="1"/>
            <a:endCxn id="50" idx="3"/>
          </p:cNvCxnSpPr>
          <p:nvPr/>
        </p:nvCxnSpPr>
        <p:spPr>
          <a:xfrm flipH="1">
            <a:off x="6976287" y="3169536"/>
            <a:ext cx="758559" cy="97704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à coins arrondis 56"/>
          <p:cNvSpPr/>
          <p:nvPr/>
        </p:nvSpPr>
        <p:spPr>
          <a:xfrm>
            <a:off x="1859352" y="3396635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A937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à coins arrondis 57"/>
          <p:cNvSpPr/>
          <p:nvPr/>
        </p:nvSpPr>
        <p:spPr>
          <a:xfrm>
            <a:off x="1963974" y="3492014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A93736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ZoneTexte 58"/>
          <p:cNvSpPr txBox="1"/>
          <p:nvPr/>
        </p:nvSpPr>
        <p:spPr>
          <a:xfrm>
            <a:off x="1963974" y="3551903"/>
            <a:ext cx="2176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Invasion de parasites</a:t>
            </a:r>
            <a:endParaRPr lang="fr-FR" sz="1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60" name="Rectangle à coins arrondis 59"/>
          <p:cNvSpPr/>
          <p:nvPr/>
        </p:nvSpPr>
        <p:spPr>
          <a:xfrm>
            <a:off x="1963973" y="5811379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ZoneTexte 60"/>
          <p:cNvSpPr txBox="1"/>
          <p:nvPr/>
        </p:nvSpPr>
        <p:spPr>
          <a:xfrm>
            <a:off x="1986868" y="6005365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Détruit une carte Culture</a:t>
            </a:r>
            <a:endParaRPr lang="fr-FR" sz="1200" b="1" dirty="0"/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60" t="19569" r="7283" b="22326"/>
          <a:stretch/>
        </p:blipFill>
        <p:spPr>
          <a:xfrm>
            <a:off x="1988159" y="4031638"/>
            <a:ext cx="2118543" cy="1649568"/>
          </a:xfrm>
          <a:prstGeom prst="rect">
            <a:avLst/>
          </a:prstGeom>
        </p:spPr>
      </p:pic>
      <p:cxnSp>
        <p:nvCxnSpPr>
          <p:cNvPr id="63" name="Connecteur droit avec flèche 62"/>
          <p:cNvCxnSpPr>
            <a:stCxn id="50" idx="1"/>
            <a:endCxn id="61" idx="3"/>
          </p:cNvCxnSpPr>
          <p:nvPr/>
        </p:nvCxnSpPr>
        <p:spPr>
          <a:xfrm flipH="1">
            <a:off x="4106703" y="4146576"/>
            <a:ext cx="801318" cy="199728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Image 6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45" y="71417"/>
            <a:ext cx="2458926" cy="3169645"/>
          </a:xfrm>
          <a:prstGeom prst="rect">
            <a:avLst/>
          </a:prstGeom>
        </p:spPr>
      </p:pic>
      <p:sp>
        <p:nvSpPr>
          <p:cNvPr id="69" name="Rectangle à coins arrondis 68"/>
          <p:cNvSpPr/>
          <p:nvPr/>
        </p:nvSpPr>
        <p:spPr>
          <a:xfrm>
            <a:off x="450196" y="227210"/>
            <a:ext cx="2212775" cy="450761"/>
          </a:xfrm>
          <a:prstGeom prst="roundRect">
            <a:avLst>
              <a:gd name="adj" fmla="val 29073"/>
            </a:avLst>
          </a:prstGeom>
          <a:solidFill>
            <a:srgbClr val="899144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/>
          <p:cNvGrpSpPr/>
          <p:nvPr/>
        </p:nvGrpSpPr>
        <p:grpSpPr>
          <a:xfrm>
            <a:off x="2162806" y="2686180"/>
            <a:ext cx="463513" cy="451680"/>
            <a:chOff x="2055025" y="2166646"/>
            <a:chExt cx="463513" cy="451680"/>
          </a:xfrm>
        </p:grpSpPr>
        <p:grpSp>
          <p:nvGrpSpPr>
            <p:cNvPr id="71" name="Groupe 70"/>
            <p:cNvGrpSpPr/>
            <p:nvPr/>
          </p:nvGrpSpPr>
          <p:grpSpPr>
            <a:xfrm>
              <a:off x="2055025" y="2166646"/>
              <a:ext cx="463513" cy="451680"/>
              <a:chOff x="4331511" y="2680381"/>
              <a:chExt cx="463513" cy="451680"/>
            </a:xfrm>
          </p:grpSpPr>
          <p:sp>
            <p:nvSpPr>
              <p:cNvPr id="73" name="Ellipse 72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4" name="Ellipse 73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72" name="Image 7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32224" y="2301061"/>
              <a:ext cx="297919" cy="182850"/>
            </a:xfrm>
            <a:prstGeom prst="rect">
              <a:avLst/>
            </a:prstGeom>
          </p:spPr>
        </p:pic>
      </p:grpSp>
      <p:sp>
        <p:nvSpPr>
          <p:cNvPr id="75" name="ZoneTexte 74"/>
          <p:cNvSpPr txBox="1"/>
          <p:nvPr/>
        </p:nvSpPr>
        <p:spPr>
          <a:xfrm>
            <a:off x="846583" y="250347"/>
            <a:ext cx="130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Forêt</a:t>
            </a:r>
            <a:endParaRPr lang="fr-FR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76" name="Parchemin vertical 75"/>
          <p:cNvSpPr/>
          <p:nvPr/>
        </p:nvSpPr>
        <p:spPr>
          <a:xfrm>
            <a:off x="389956" y="2530590"/>
            <a:ext cx="712424" cy="607270"/>
          </a:xfrm>
          <a:prstGeom prst="verticalScroll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</a:t>
            </a:r>
            <a:endParaRPr lang="fr-FR" sz="2400" b="1" dirty="0">
              <a:solidFill>
                <a:schemeClr val="bg1"/>
              </a:solidFill>
            </a:endParaRPr>
          </a:p>
        </p:txBody>
      </p:sp>
      <p:cxnSp>
        <p:nvCxnSpPr>
          <p:cNvPr id="79" name="Connecteur droit avec flèche 78"/>
          <p:cNvCxnSpPr>
            <a:stCxn id="80" idx="1"/>
            <a:endCxn id="72" idx="3"/>
          </p:cNvCxnSpPr>
          <p:nvPr/>
        </p:nvCxnSpPr>
        <p:spPr>
          <a:xfrm flipH="1">
            <a:off x="2537924" y="1914936"/>
            <a:ext cx="919215" cy="99708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ZoneTexte 79"/>
          <p:cNvSpPr txBox="1"/>
          <p:nvPr/>
        </p:nvSpPr>
        <p:spPr>
          <a:xfrm>
            <a:off x="3457139" y="1437882"/>
            <a:ext cx="2753756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 smtClean="0"/>
              <a:t>Cette carte produit ce type de ressource</a:t>
            </a:r>
          </a:p>
          <a:p>
            <a:r>
              <a:rPr lang="fr-FR" sz="1400" i="1" dirty="0" smtClean="0"/>
              <a:t>Cette carte ne nécessite aucune ressource pour être posée</a:t>
            </a:r>
            <a:r>
              <a:rPr lang="fr-FR" sz="1400" dirty="0" smtClean="0"/>
              <a:t>.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829223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26940" y="254078"/>
            <a:ext cx="11180149" cy="18466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</a:rPr>
              <a:t>Principe général </a:t>
            </a:r>
          </a:p>
          <a:p>
            <a:endParaRPr lang="fr-FR" dirty="0" smtClean="0"/>
          </a:p>
          <a:p>
            <a:r>
              <a:rPr lang="fr-FR" dirty="0" smtClean="0"/>
              <a:t>Les joueurs disposent de cartes ressources naturelles. Grâce à ces cartes ressources ils peuvent alors les utiliser pour augmenter le développement humain. Mais cela a des conséquences… Des ressources peuvent être détruites ou venir à manquer. Il faut alors mettre en place des actions de réparation ou d’atténuation.</a:t>
            </a:r>
          </a:p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26941" y="2442157"/>
            <a:ext cx="11180149" cy="40626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</a:rPr>
              <a:t>Préparation du matériel </a:t>
            </a:r>
          </a:p>
          <a:p>
            <a:endParaRPr lang="fr-FR" dirty="0"/>
          </a:p>
          <a:p>
            <a:r>
              <a:rPr lang="fr-FR" dirty="0" smtClean="0"/>
              <a:t>Sur une table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le « plateau de jeu » se décompose en trois parties : Ressources disponibles ; Ressources non disponibles ;  Problèmes à résoudre.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Il y a une pioche de cartes Conséquences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Il y a une pioche pour toutes les autres cartes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Il y a une zone de défausse (cartes éliminées)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Deux échelles (Développement ; Balance écologique) sont posées </a:t>
            </a:r>
            <a:r>
              <a:rPr lang="fr-FR" dirty="0"/>
              <a:t>(prévoir deux pions </a:t>
            </a:r>
            <a:r>
              <a:rPr lang="fr-FR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Au début du jeu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un pion est sur la case 1 de l’échelle de Développement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Un pion est sur la case neutre de la Balance écologique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Chaque joueur reçoit 6 cartes (autres que les cartes conséquences) : cela constitue sa main.</a:t>
            </a:r>
          </a:p>
        </p:txBody>
      </p:sp>
    </p:spTree>
    <p:extLst>
      <p:ext uri="{BB962C8B-B14F-4D97-AF65-F5344CB8AC3E}">
        <p14:creationId xmlns:p14="http://schemas.microsoft.com/office/powerpoint/2010/main" val="762220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380798" y="385302"/>
            <a:ext cx="2369389" cy="3125081"/>
          </a:xfrm>
          <a:prstGeom prst="roundRect">
            <a:avLst>
              <a:gd name="adj" fmla="val 513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à coins arrondis 2"/>
          <p:cNvSpPr/>
          <p:nvPr/>
        </p:nvSpPr>
        <p:spPr>
          <a:xfrm>
            <a:off x="485420" y="480681"/>
            <a:ext cx="2181605" cy="450761"/>
          </a:xfrm>
          <a:prstGeom prst="roundRect">
            <a:avLst>
              <a:gd name="adj" fmla="val 29073"/>
            </a:avLst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85420" y="540570"/>
            <a:ext cx="2176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Recyclage</a:t>
            </a:r>
            <a:endParaRPr lang="fr-FR" sz="1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472719" y="2774646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8314" y="2955932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Annule la carte Déchets</a:t>
            </a:r>
            <a:endParaRPr lang="fr-FR" sz="1200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8" t="16622" r="4639" b="19299"/>
          <a:stretch/>
        </p:blipFill>
        <p:spPr>
          <a:xfrm>
            <a:off x="508314" y="1016731"/>
            <a:ext cx="2119835" cy="162774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384021" y="1968537"/>
            <a:ext cx="2068266" cy="24622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 smtClean="0"/>
              <a:t>Action immédiate de la carte quand elle est posée (carte ciblée détruite, ainsi que son effet).</a:t>
            </a:r>
          </a:p>
          <a:p>
            <a:r>
              <a:rPr lang="fr-FR" sz="1400" i="1" dirty="0" smtClean="0"/>
              <a:t>Par exemple la carte « Recyclage » renvoie la carte « Déchets accumulés » et permet de regagner un point de Balance écologique.</a:t>
            </a:r>
            <a:endParaRPr lang="fr-FR" sz="1400" i="1" dirty="0"/>
          </a:p>
        </p:txBody>
      </p:sp>
      <p:cxnSp>
        <p:nvCxnSpPr>
          <p:cNvPr id="9" name="Connecteur droit avec flèche 8"/>
          <p:cNvCxnSpPr>
            <a:stCxn id="8" idx="1"/>
            <a:endCxn id="6" idx="3"/>
          </p:cNvCxnSpPr>
          <p:nvPr/>
        </p:nvCxnSpPr>
        <p:spPr>
          <a:xfrm flipH="1" flipV="1">
            <a:off x="2628149" y="3094432"/>
            <a:ext cx="755872" cy="105212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à coins arrondis 12"/>
          <p:cNvSpPr/>
          <p:nvPr/>
        </p:nvSpPr>
        <p:spPr>
          <a:xfrm>
            <a:off x="6866065" y="1968537"/>
            <a:ext cx="2369389" cy="3125081"/>
          </a:xfrm>
          <a:prstGeom prst="roundRect">
            <a:avLst>
              <a:gd name="adj" fmla="val 5138"/>
            </a:avLst>
          </a:prstGeom>
          <a:solidFill>
            <a:srgbClr val="325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1691" y="2611426"/>
            <a:ext cx="2128812" cy="1683992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grpSp>
        <p:nvGrpSpPr>
          <p:cNvPr id="15" name="Groupe 14"/>
          <p:cNvGrpSpPr/>
          <p:nvPr/>
        </p:nvGrpSpPr>
        <p:grpSpPr>
          <a:xfrm>
            <a:off x="8708005" y="3079459"/>
            <a:ext cx="463513" cy="451680"/>
            <a:chOff x="2055025" y="2166646"/>
            <a:chExt cx="463513" cy="451680"/>
          </a:xfrm>
        </p:grpSpPr>
        <p:grpSp>
          <p:nvGrpSpPr>
            <p:cNvPr id="16" name="Groupe 15"/>
            <p:cNvGrpSpPr/>
            <p:nvPr/>
          </p:nvGrpSpPr>
          <p:grpSpPr>
            <a:xfrm>
              <a:off x="2055025" y="2166646"/>
              <a:ext cx="463513" cy="451680"/>
              <a:chOff x="4331511" y="2680381"/>
              <a:chExt cx="463513" cy="451680"/>
            </a:xfrm>
          </p:grpSpPr>
          <p:sp>
            <p:nvSpPr>
              <p:cNvPr id="18" name="Ellipse 17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Ellipse 18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5349" y="2321645"/>
              <a:ext cx="264381" cy="162266"/>
            </a:xfrm>
            <a:prstGeom prst="rect">
              <a:avLst/>
            </a:prstGeom>
          </p:spPr>
        </p:pic>
      </p:grpSp>
      <p:sp>
        <p:nvSpPr>
          <p:cNvPr id="20" name="Rectangle à coins arrondis 19"/>
          <p:cNvSpPr/>
          <p:nvPr/>
        </p:nvSpPr>
        <p:spPr>
          <a:xfrm>
            <a:off x="6970687" y="2063916"/>
            <a:ext cx="2181605" cy="450761"/>
          </a:xfrm>
          <a:prstGeom prst="roundRect">
            <a:avLst>
              <a:gd name="adj" fmla="val 29073"/>
            </a:avLst>
          </a:prstGeom>
          <a:solidFill>
            <a:srgbClr val="356D9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6970687" y="2149205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Construire une maison</a:t>
            </a:r>
            <a:endParaRPr lang="fr-FR" sz="12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8688778" y="2581383"/>
            <a:ext cx="463513" cy="451680"/>
            <a:chOff x="4806559" y="5102212"/>
            <a:chExt cx="463513" cy="451680"/>
          </a:xfrm>
        </p:grpSpPr>
        <p:grpSp>
          <p:nvGrpSpPr>
            <p:cNvPr id="23" name="Groupe 22"/>
            <p:cNvGrpSpPr/>
            <p:nvPr/>
          </p:nvGrpSpPr>
          <p:grpSpPr>
            <a:xfrm>
              <a:off x="4806559" y="5102212"/>
              <a:ext cx="463513" cy="451680"/>
              <a:chOff x="4331511" y="2680381"/>
              <a:chExt cx="463513" cy="451680"/>
            </a:xfrm>
          </p:grpSpPr>
          <p:sp>
            <p:nvSpPr>
              <p:cNvPr id="25" name="Ellipse 24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Ellipse 25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4920985" y="5230044"/>
              <a:ext cx="234659" cy="196015"/>
            </a:xfrm>
            <a:prstGeom prst="rect">
              <a:avLst/>
            </a:prstGeom>
          </p:spPr>
        </p:pic>
      </p:grpSp>
      <p:sp>
        <p:nvSpPr>
          <p:cNvPr id="27" name="Rectangle à coins arrondis 26"/>
          <p:cNvSpPr/>
          <p:nvPr/>
        </p:nvSpPr>
        <p:spPr>
          <a:xfrm>
            <a:off x="6970686" y="4383281"/>
            <a:ext cx="2181605" cy="626558"/>
          </a:xfrm>
          <a:prstGeom prst="roundRect">
            <a:avLst>
              <a:gd name="adj" fmla="val 29073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8" name="Groupe 27"/>
          <p:cNvGrpSpPr/>
          <p:nvPr/>
        </p:nvGrpSpPr>
        <p:grpSpPr>
          <a:xfrm>
            <a:off x="8507950" y="4097588"/>
            <a:ext cx="677914" cy="451680"/>
            <a:chOff x="10006655" y="4093287"/>
            <a:chExt cx="677914" cy="451680"/>
          </a:xfrm>
        </p:grpSpPr>
        <p:grpSp>
          <p:nvGrpSpPr>
            <p:cNvPr id="29" name="Groupe 28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31" name="Groupe 30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34" name="Ellipse 33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5" name="Ellipse 34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2" name="Flèche vers le bas 31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ZoneTexte 32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0" name="Ellipse 29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6951347" y="4068968"/>
            <a:ext cx="736231" cy="451680"/>
            <a:chOff x="8917973" y="4078515"/>
            <a:chExt cx="736231" cy="451680"/>
          </a:xfrm>
        </p:grpSpPr>
        <p:grpSp>
          <p:nvGrpSpPr>
            <p:cNvPr id="37" name="Groupe 36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39" name="Groupe 38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42" name="Ellipse 41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3" name="Ellipse 42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40" name="Flèche vers le bas 39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ZoneTexte 40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38" name="Ellipse 37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sp>
        <p:nvSpPr>
          <p:cNvPr id="44" name="ZoneTexte 43"/>
          <p:cNvSpPr txBox="1"/>
          <p:nvPr/>
        </p:nvSpPr>
        <p:spPr>
          <a:xfrm>
            <a:off x="6993581" y="4577267"/>
            <a:ext cx="211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Nécessite du bois et du sable</a:t>
            </a:r>
            <a:endParaRPr lang="fr-FR" sz="1200" b="1" dirty="0"/>
          </a:p>
        </p:txBody>
      </p:sp>
      <p:cxnSp>
        <p:nvCxnSpPr>
          <p:cNvPr id="45" name="Connecteur droit avec flèche 44"/>
          <p:cNvCxnSpPr>
            <a:stCxn id="46" idx="1"/>
          </p:cNvCxnSpPr>
          <p:nvPr/>
        </p:nvCxnSpPr>
        <p:spPr>
          <a:xfrm flipH="1">
            <a:off x="9171518" y="2212733"/>
            <a:ext cx="1244831" cy="91863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10416349" y="1520235"/>
            <a:ext cx="1468581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 smtClean="0"/>
              <a:t>Pour être posée cette carte nécessite une ressource de ce type déjà sur le plateau de jeu</a:t>
            </a:r>
            <a:endParaRPr lang="fr-FR" sz="1400" dirty="0"/>
          </a:p>
        </p:txBody>
      </p:sp>
      <p:cxnSp>
        <p:nvCxnSpPr>
          <p:cNvPr id="47" name="Connecteur droit avec flèche 46"/>
          <p:cNvCxnSpPr>
            <a:stCxn id="48" idx="1"/>
            <a:endCxn id="41" idx="3"/>
          </p:cNvCxnSpPr>
          <p:nvPr/>
        </p:nvCxnSpPr>
        <p:spPr>
          <a:xfrm flipH="1">
            <a:off x="7687578" y="3870262"/>
            <a:ext cx="2169774" cy="474656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/>
          <p:cNvSpPr txBox="1"/>
          <p:nvPr/>
        </p:nvSpPr>
        <p:spPr>
          <a:xfrm>
            <a:off x="9857352" y="3177764"/>
            <a:ext cx="1707076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 smtClean="0"/>
              <a:t>Action immédiate de la carte</a:t>
            </a:r>
          </a:p>
          <a:p>
            <a:r>
              <a:rPr lang="fr-FR" sz="1400" i="1" dirty="0" smtClean="0"/>
              <a:t>Ici le Développement augmente de 1 et la balance écologique diminue de </a:t>
            </a:r>
            <a:r>
              <a:rPr lang="fr-FR" sz="1400" dirty="0" smtClean="0"/>
              <a:t>1</a:t>
            </a:r>
            <a:endParaRPr lang="fr-FR" sz="1400" dirty="0"/>
          </a:p>
        </p:txBody>
      </p:sp>
      <p:cxnSp>
        <p:nvCxnSpPr>
          <p:cNvPr id="55" name="Connecteur droit avec flèche 54"/>
          <p:cNvCxnSpPr>
            <a:stCxn id="48" idx="1"/>
            <a:endCxn id="33" idx="3"/>
          </p:cNvCxnSpPr>
          <p:nvPr/>
        </p:nvCxnSpPr>
        <p:spPr>
          <a:xfrm flipH="1">
            <a:off x="9185864" y="3870262"/>
            <a:ext cx="671488" cy="414433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/>
          <p:cNvSpPr txBox="1"/>
          <p:nvPr/>
        </p:nvSpPr>
        <p:spPr>
          <a:xfrm>
            <a:off x="4402667" y="287866"/>
            <a:ext cx="340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Lecture des cartes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86421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/>
          <p:cNvGrpSpPr/>
          <p:nvPr/>
        </p:nvGrpSpPr>
        <p:grpSpPr>
          <a:xfrm>
            <a:off x="432749" y="346714"/>
            <a:ext cx="2395664" cy="3169645"/>
            <a:chOff x="235681" y="3534740"/>
            <a:chExt cx="2395664" cy="3169645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681" y="3534740"/>
              <a:ext cx="2395664" cy="3169645"/>
            </a:xfrm>
            <a:prstGeom prst="rect">
              <a:avLst/>
            </a:prstGeom>
          </p:spPr>
        </p:pic>
        <p:grpSp>
          <p:nvGrpSpPr>
            <p:cNvPr id="13" name="Groupe 12"/>
            <p:cNvGrpSpPr/>
            <p:nvPr/>
          </p:nvGrpSpPr>
          <p:grpSpPr>
            <a:xfrm>
              <a:off x="2009038" y="6024783"/>
              <a:ext cx="463513" cy="451680"/>
              <a:chOff x="9961541" y="2831564"/>
              <a:chExt cx="463513" cy="451680"/>
            </a:xfrm>
          </p:grpSpPr>
          <p:grpSp>
            <p:nvGrpSpPr>
              <p:cNvPr id="14" name="Groupe 13"/>
              <p:cNvGrpSpPr/>
              <p:nvPr/>
            </p:nvGrpSpPr>
            <p:grpSpPr>
              <a:xfrm>
                <a:off x="9961541" y="2831564"/>
                <a:ext cx="463513" cy="451680"/>
                <a:chOff x="4331511" y="2680381"/>
                <a:chExt cx="463513" cy="451680"/>
              </a:xfrm>
            </p:grpSpPr>
            <p:sp>
              <p:nvSpPr>
                <p:cNvPr id="16" name="Ellipse 15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7" name="Ellipse 16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15" name="Image 1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078434" y="2948197"/>
                <a:ext cx="229726" cy="238340"/>
              </a:xfrm>
              <a:prstGeom prst="rect">
                <a:avLst/>
              </a:prstGeom>
            </p:spPr>
          </p:pic>
        </p:grpSp>
        <p:sp>
          <p:nvSpPr>
            <p:cNvPr id="18" name="Rectangle à coins arrondis 17"/>
            <p:cNvSpPr/>
            <p:nvPr/>
          </p:nvSpPr>
          <p:spPr>
            <a:xfrm>
              <a:off x="303094" y="3648641"/>
              <a:ext cx="2212775" cy="450761"/>
            </a:xfrm>
            <a:prstGeom prst="roundRect">
              <a:avLst>
                <a:gd name="adj" fmla="val 29073"/>
              </a:avLst>
            </a:prstGeom>
            <a:solidFill>
              <a:srgbClr val="899144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699481" y="3671778"/>
              <a:ext cx="13087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Vent</a:t>
              </a:r>
              <a:endParaRPr lang="fr-FR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20" name="Parchemin vertical 19"/>
            <p:cNvSpPr/>
            <p:nvPr/>
          </p:nvSpPr>
          <p:spPr>
            <a:xfrm>
              <a:off x="268688" y="5946988"/>
              <a:ext cx="712424" cy="607270"/>
            </a:xfrm>
            <a:prstGeom prst="verticalScroll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bg1"/>
                  </a:solidFill>
                </a:rPr>
                <a:t>R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4699950" y="430706"/>
            <a:ext cx="2395664" cy="3169645"/>
            <a:chOff x="235681" y="3534740"/>
            <a:chExt cx="2395664" cy="3169645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681" y="3534740"/>
              <a:ext cx="2395664" cy="3169645"/>
            </a:xfrm>
            <a:prstGeom prst="rect">
              <a:avLst/>
            </a:prstGeom>
          </p:spPr>
        </p:pic>
        <p:grpSp>
          <p:nvGrpSpPr>
            <p:cNvPr id="24" name="Groupe 23"/>
            <p:cNvGrpSpPr/>
            <p:nvPr/>
          </p:nvGrpSpPr>
          <p:grpSpPr>
            <a:xfrm>
              <a:off x="2009038" y="6024783"/>
              <a:ext cx="463513" cy="451680"/>
              <a:chOff x="9961541" y="2831564"/>
              <a:chExt cx="463513" cy="451680"/>
            </a:xfrm>
          </p:grpSpPr>
          <p:grpSp>
            <p:nvGrpSpPr>
              <p:cNvPr id="28" name="Groupe 27"/>
              <p:cNvGrpSpPr/>
              <p:nvPr/>
            </p:nvGrpSpPr>
            <p:grpSpPr>
              <a:xfrm>
                <a:off x="9961541" y="2831564"/>
                <a:ext cx="463513" cy="451680"/>
                <a:chOff x="4331511" y="2680381"/>
                <a:chExt cx="463513" cy="451680"/>
              </a:xfrm>
            </p:grpSpPr>
            <p:sp>
              <p:nvSpPr>
                <p:cNvPr id="30" name="Ellipse 29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1" name="Ellipse 30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29" name="Image 2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078434" y="2948197"/>
                <a:ext cx="229726" cy="238340"/>
              </a:xfrm>
              <a:prstGeom prst="rect">
                <a:avLst/>
              </a:prstGeom>
            </p:spPr>
          </p:pic>
        </p:grpSp>
        <p:sp>
          <p:nvSpPr>
            <p:cNvPr id="25" name="Rectangle à coins arrondis 24"/>
            <p:cNvSpPr/>
            <p:nvPr/>
          </p:nvSpPr>
          <p:spPr>
            <a:xfrm>
              <a:off x="303094" y="3648641"/>
              <a:ext cx="2212775" cy="450761"/>
            </a:xfrm>
            <a:prstGeom prst="roundRect">
              <a:avLst>
                <a:gd name="adj" fmla="val 29073"/>
              </a:avLst>
            </a:prstGeom>
            <a:solidFill>
              <a:srgbClr val="899144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699481" y="3671778"/>
              <a:ext cx="13087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Vent</a:t>
              </a:r>
              <a:endParaRPr lang="fr-FR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27" name="Parchemin vertical 26"/>
            <p:cNvSpPr/>
            <p:nvPr/>
          </p:nvSpPr>
          <p:spPr>
            <a:xfrm>
              <a:off x="268688" y="5946988"/>
              <a:ext cx="712424" cy="607270"/>
            </a:xfrm>
            <a:prstGeom prst="verticalScroll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bg1"/>
                  </a:solidFill>
                </a:rPr>
                <a:t>R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Groupe 58"/>
          <p:cNvGrpSpPr/>
          <p:nvPr/>
        </p:nvGrpSpPr>
        <p:grpSpPr>
          <a:xfrm>
            <a:off x="4062017" y="2377622"/>
            <a:ext cx="2369389" cy="3125081"/>
            <a:chOff x="2720816" y="153239"/>
            <a:chExt cx="2369389" cy="3125081"/>
          </a:xfrm>
        </p:grpSpPr>
        <p:sp>
          <p:nvSpPr>
            <p:cNvPr id="32" name="Rectangle à coins arrondis 31"/>
            <p:cNvSpPr/>
            <p:nvPr/>
          </p:nvSpPr>
          <p:spPr>
            <a:xfrm>
              <a:off x="2720816" y="153239"/>
              <a:ext cx="2369389" cy="3125081"/>
            </a:xfrm>
            <a:prstGeom prst="roundRect">
              <a:avLst>
                <a:gd name="adj" fmla="val 5138"/>
              </a:avLst>
            </a:prstGeom>
            <a:solidFill>
              <a:srgbClr val="325E8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à coins arrondis 32"/>
            <p:cNvSpPr/>
            <p:nvPr/>
          </p:nvSpPr>
          <p:spPr>
            <a:xfrm>
              <a:off x="2825438" y="248618"/>
              <a:ext cx="2181605" cy="450761"/>
            </a:xfrm>
            <a:prstGeom prst="roundRect">
              <a:avLst>
                <a:gd name="adj" fmla="val 29073"/>
              </a:avLst>
            </a:prstGeom>
            <a:solidFill>
              <a:srgbClr val="356D90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2825438" y="308507"/>
              <a:ext cx="2119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Se chauffer</a:t>
              </a:r>
              <a:endParaRPr lang="fr-FR" sz="1600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35" name="Rectangle à coins arrondis 34"/>
            <p:cNvSpPr/>
            <p:nvPr/>
          </p:nvSpPr>
          <p:spPr>
            <a:xfrm>
              <a:off x="2825437" y="2567983"/>
              <a:ext cx="2181605" cy="626558"/>
            </a:xfrm>
            <a:prstGeom prst="roundRect">
              <a:avLst>
                <a:gd name="adj" fmla="val 29073"/>
              </a:avLst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2848332" y="2761969"/>
              <a:ext cx="2119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Nécessite de l’énergie</a:t>
              </a:r>
              <a:endParaRPr lang="fr-FR" sz="1200" b="1" dirty="0"/>
            </a:p>
          </p:txBody>
        </p:sp>
        <p:pic>
          <p:nvPicPr>
            <p:cNvPr id="37" name="Image 3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620" t="19592" r="7057" b="14384"/>
            <a:stretch/>
          </p:blipFill>
          <p:spPr>
            <a:xfrm>
              <a:off x="2845891" y="796409"/>
              <a:ext cx="2099382" cy="1692946"/>
            </a:xfrm>
            <a:prstGeom prst="rect">
              <a:avLst/>
            </a:prstGeom>
          </p:spPr>
        </p:pic>
        <p:grpSp>
          <p:nvGrpSpPr>
            <p:cNvPr id="38" name="Groupe 37"/>
            <p:cNvGrpSpPr/>
            <p:nvPr/>
          </p:nvGrpSpPr>
          <p:grpSpPr>
            <a:xfrm>
              <a:off x="2753237" y="2302829"/>
              <a:ext cx="736231" cy="451680"/>
              <a:chOff x="8917973" y="4078515"/>
              <a:chExt cx="736231" cy="451680"/>
            </a:xfrm>
          </p:grpSpPr>
          <p:grpSp>
            <p:nvGrpSpPr>
              <p:cNvPr id="39" name="Groupe 38"/>
              <p:cNvGrpSpPr/>
              <p:nvPr/>
            </p:nvGrpSpPr>
            <p:grpSpPr>
              <a:xfrm>
                <a:off x="9135424" y="4078515"/>
                <a:ext cx="518780" cy="451680"/>
                <a:chOff x="9534097" y="2063803"/>
                <a:chExt cx="518780" cy="451680"/>
              </a:xfrm>
            </p:grpSpPr>
            <p:grpSp>
              <p:nvGrpSpPr>
                <p:cNvPr id="41" name="Groupe 40"/>
                <p:cNvGrpSpPr/>
                <p:nvPr/>
              </p:nvGrpSpPr>
              <p:grpSpPr>
                <a:xfrm>
                  <a:off x="9534097" y="2063803"/>
                  <a:ext cx="463513" cy="451680"/>
                  <a:chOff x="4331511" y="2680381"/>
                  <a:chExt cx="463513" cy="451680"/>
                </a:xfrm>
              </p:grpSpPr>
              <p:sp>
                <p:nvSpPr>
                  <p:cNvPr id="44" name="Ellipse 43"/>
                  <p:cNvSpPr/>
                  <p:nvPr/>
                </p:nvSpPr>
                <p:spPr>
                  <a:xfrm>
                    <a:off x="4331511" y="2680381"/>
                    <a:ext cx="463513" cy="451680"/>
                  </a:xfrm>
                  <a:prstGeom prst="ellipse">
                    <a:avLst/>
                  </a:prstGeom>
                  <a:solidFill>
                    <a:srgbClr val="356D90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5" name="Ellipse 44"/>
                  <p:cNvSpPr/>
                  <p:nvPr/>
                </p:nvSpPr>
                <p:spPr>
                  <a:xfrm>
                    <a:off x="4382525" y="2732290"/>
                    <a:ext cx="361484" cy="354846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42" name="Flèche vers le bas 41"/>
                <p:cNvSpPr/>
                <p:nvPr/>
              </p:nvSpPr>
              <p:spPr>
                <a:xfrm rot="10800000">
                  <a:off x="9621363" y="2149554"/>
                  <a:ext cx="295113" cy="261012"/>
                </a:xfrm>
                <a:prstGeom prst="downArrow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3" name="ZoneTexte 42"/>
                <p:cNvSpPr txBox="1"/>
                <p:nvPr/>
              </p:nvSpPr>
              <p:spPr>
                <a:xfrm>
                  <a:off x="9611759" y="2208948"/>
                  <a:ext cx="44111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50" b="1" dirty="0" smtClean="0"/>
                    <a:t>+1</a:t>
                  </a:r>
                  <a:endParaRPr lang="fr-FR" sz="1050" b="1" dirty="0"/>
                </a:p>
              </p:txBody>
            </p:sp>
          </p:grpSp>
          <p:sp>
            <p:nvSpPr>
              <p:cNvPr id="40" name="Ellipse 39"/>
              <p:cNvSpPr/>
              <p:nvPr/>
            </p:nvSpPr>
            <p:spPr>
              <a:xfrm>
                <a:off x="8917973" y="4184976"/>
                <a:ext cx="295113" cy="268303"/>
              </a:xfrm>
              <a:prstGeom prst="ellipse">
                <a:avLst/>
              </a:prstGeom>
              <a:solidFill>
                <a:srgbClr val="356D9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/>
                  <a:t>D</a:t>
                </a:r>
              </a:p>
            </p:txBody>
          </p:sp>
        </p:grpSp>
        <p:grpSp>
          <p:nvGrpSpPr>
            <p:cNvPr id="46" name="Groupe 45"/>
            <p:cNvGrpSpPr/>
            <p:nvPr/>
          </p:nvGrpSpPr>
          <p:grpSpPr>
            <a:xfrm>
              <a:off x="4257465" y="2298190"/>
              <a:ext cx="677914" cy="451680"/>
              <a:chOff x="10006655" y="4093287"/>
              <a:chExt cx="677914" cy="451680"/>
            </a:xfrm>
          </p:grpSpPr>
          <p:grpSp>
            <p:nvGrpSpPr>
              <p:cNvPr id="47" name="Groupe 46"/>
              <p:cNvGrpSpPr/>
              <p:nvPr/>
            </p:nvGrpSpPr>
            <p:grpSpPr>
              <a:xfrm>
                <a:off x="10211709" y="4093287"/>
                <a:ext cx="472860" cy="451680"/>
                <a:chOff x="9534097" y="2063803"/>
                <a:chExt cx="472860" cy="451680"/>
              </a:xfrm>
            </p:grpSpPr>
            <p:grpSp>
              <p:nvGrpSpPr>
                <p:cNvPr id="49" name="Groupe 48"/>
                <p:cNvGrpSpPr/>
                <p:nvPr/>
              </p:nvGrpSpPr>
              <p:grpSpPr>
                <a:xfrm>
                  <a:off x="9534097" y="2063803"/>
                  <a:ext cx="463513" cy="451680"/>
                  <a:chOff x="4331511" y="2680381"/>
                  <a:chExt cx="463513" cy="451680"/>
                </a:xfrm>
              </p:grpSpPr>
              <p:sp>
                <p:nvSpPr>
                  <p:cNvPr id="52" name="Ellipse 51"/>
                  <p:cNvSpPr/>
                  <p:nvPr/>
                </p:nvSpPr>
                <p:spPr>
                  <a:xfrm>
                    <a:off x="4331511" y="2680381"/>
                    <a:ext cx="463513" cy="451680"/>
                  </a:xfrm>
                  <a:prstGeom prst="ellipse">
                    <a:avLst/>
                  </a:prstGeom>
                  <a:solidFill>
                    <a:srgbClr val="356D90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3" name="Ellipse 52"/>
                  <p:cNvSpPr/>
                  <p:nvPr/>
                </p:nvSpPr>
                <p:spPr>
                  <a:xfrm>
                    <a:off x="4382525" y="2732290"/>
                    <a:ext cx="361484" cy="354846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50" name="Flèche vers le bas 49"/>
                <p:cNvSpPr/>
                <p:nvPr/>
              </p:nvSpPr>
              <p:spPr>
                <a:xfrm>
                  <a:off x="9628894" y="2176833"/>
                  <a:ext cx="273918" cy="261012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1" name="ZoneTexte 50"/>
                <p:cNvSpPr txBox="1"/>
                <p:nvPr/>
              </p:nvSpPr>
              <p:spPr>
                <a:xfrm>
                  <a:off x="9619418" y="2123952"/>
                  <a:ext cx="38753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b="1" dirty="0" smtClean="0">
                      <a:solidFill>
                        <a:schemeClr val="bg1"/>
                      </a:solidFill>
                    </a:rPr>
                    <a:t>-1</a:t>
                  </a:r>
                  <a:endParaRPr lang="fr-FR" sz="10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8" name="Ellipse 47"/>
              <p:cNvSpPr/>
              <p:nvPr/>
            </p:nvSpPr>
            <p:spPr>
              <a:xfrm>
                <a:off x="10006655" y="4172501"/>
                <a:ext cx="295113" cy="268303"/>
              </a:xfrm>
              <a:prstGeom prst="ellipse">
                <a:avLst/>
              </a:prstGeom>
              <a:solidFill>
                <a:srgbClr val="356D9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 smtClean="0"/>
                  <a:t>B</a:t>
                </a:r>
                <a:endParaRPr lang="fr-FR" b="1" dirty="0"/>
              </a:p>
            </p:txBody>
          </p:sp>
        </p:grpSp>
        <p:grpSp>
          <p:nvGrpSpPr>
            <p:cNvPr id="54" name="Groupe 53"/>
            <p:cNvGrpSpPr/>
            <p:nvPr/>
          </p:nvGrpSpPr>
          <p:grpSpPr>
            <a:xfrm>
              <a:off x="4542555" y="743464"/>
              <a:ext cx="463513" cy="451680"/>
              <a:chOff x="9961541" y="2831564"/>
              <a:chExt cx="463513" cy="451680"/>
            </a:xfrm>
          </p:grpSpPr>
          <p:grpSp>
            <p:nvGrpSpPr>
              <p:cNvPr id="55" name="Groupe 54"/>
              <p:cNvGrpSpPr/>
              <p:nvPr/>
            </p:nvGrpSpPr>
            <p:grpSpPr>
              <a:xfrm>
                <a:off x="9961541" y="2831564"/>
                <a:ext cx="463513" cy="451680"/>
                <a:chOff x="4331511" y="2680381"/>
                <a:chExt cx="463513" cy="451680"/>
              </a:xfrm>
            </p:grpSpPr>
            <p:sp>
              <p:nvSpPr>
                <p:cNvPr id="57" name="Ellipse 56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8" name="Ellipse 57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56" name="Image 5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078434" y="2948197"/>
                <a:ext cx="229726" cy="238340"/>
              </a:xfrm>
              <a:prstGeom prst="rect">
                <a:avLst/>
              </a:prstGeom>
            </p:spPr>
          </p:pic>
        </p:grpSp>
      </p:grpSp>
      <p:grpSp>
        <p:nvGrpSpPr>
          <p:cNvPr id="60" name="Groupe 59"/>
          <p:cNvGrpSpPr/>
          <p:nvPr/>
        </p:nvGrpSpPr>
        <p:grpSpPr>
          <a:xfrm>
            <a:off x="8634640" y="430705"/>
            <a:ext cx="2395664" cy="3169645"/>
            <a:chOff x="235681" y="3534740"/>
            <a:chExt cx="2395664" cy="3169645"/>
          </a:xfrm>
        </p:grpSpPr>
        <p:pic>
          <p:nvPicPr>
            <p:cNvPr id="61" name="Image 6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681" y="3534740"/>
              <a:ext cx="2395664" cy="3169645"/>
            </a:xfrm>
            <a:prstGeom prst="rect">
              <a:avLst/>
            </a:prstGeom>
          </p:spPr>
        </p:pic>
        <p:grpSp>
          <p:nvGrpSpPr>
            <p:cNvPr id="62" name="Groupe 61"/>
            <p:cNvGrpSpPr/>
            <p:nvPr/>
          </p:nvGrpSpPr>
          <p:grpSpPr>
            <a:xfrm>
              <a:off x="2009038" y="6024783"/>
              <a:ext cx="463513" cy="451680"/>
              <a:chOff x="9961541" y="2831564"/>
              <a:chExt cx="463513" cy="451680"/>
            </a:xfrm>
          </p:grpSpPr>
          <p:grpSp>
            <p:nvGrpSpPr>
              <p:cNvPr id="66" name="Groupe 65"/>
              <p:cNvGrpSpPr/>
              <p:nvPr/>
            </p:nvGrpSpPr>
            <p:grpSpPr>
              <a:xfrm>
                <a:off x="9961541" y="2831564"/>
                <a:ext cx="463513" cy="451680"/>
                <a:chOff x="4331511" y="2680381"/>
                <a:chExt cx="463513" cy="451680"/>
              </a:xfrm>
            </p:grpSpPr>
            <p:sp>
              <p:nvSpPr>
                <p:cNvPr id="68" name="Ellipse 67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9" name="Ellipse 68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67" name="Image 6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078434" y="2948197"/>
                <a:ext cx="229726" cy="238340"/>
              </a:xfrm>
              <a:prstGeom prst="rect">
                <a:avLst/>
              </a:prstGeom>
            </p:spPr>
          </p:pic>
        </p:grpSp>
        <p:sp>
          <p:nvSpPr>
            <p:cNvPr id="63" name="Rectangle à coins arrondis 62"/>
            <p:cNvSpPr/>
            <p:nvPr/>
          </p:nvSpPr>
          <p:spPr>
            <a:xfrm>
              <a:off x="303094" y="3648641"/>
              <a:ext cx="2212775" cy="450761"/>
            </a:xfrm>
            <a:prstGeom prst="roundRect">
              <a:avLst>
                <a:gd name="adj" fmla="val 29073"/>
              </a:avLst>
            </a:prstGeom>
            <a:solidFill>
              <a:srgbClr val="899144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699481" y="3671778"/>
              <a:ext cx="13087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Vent</a:t>
              </a:r>
              <a:endParaRPr lang="fr-FR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65" name="Parchemin vertical 64"/>
            <p:cNvSpPr/>
            <p:nvPr/>
          </p:nvSpPr>
          <p:spPr>
            <a:xfrm>
              <a:off x="268688" y="5946988"/>
              <a:ext cx="712424" cy="607270"/>
            </a:xfrm>
            <a:prstGeom prst="verticalScroll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bg1"/>
                  </a:solidFill>
                </a:rPr>
                <a:t>R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Groupe 96"/>
          <p:cNvGrpSpPr/>
          <p:nvPr/>
        </p:nvGrpSpPr>
        <p:grpSpPr>
          <a:xfrm>
            <a:off x="7903102" y="2393925"/>
            <a:ext cx="2369389" cy="3125081"/>
            <a:chOff x="7768496" y="3431957"/>
            <a:chExt cx="2369389" cy="3125081"/>
          </a:xfrm>
        </p:grpSpPr>
        <p:sp>
          <p:nvSpPr>
            <p:cNvPr id="70" name="Rectangle à coins arrondis 69"/>
            <p:cNvSpPr/>
            <p:nvPr/>
          </p:nvSpPr>
          <p:spPr>
            <a:xfrm>
              <a:off x="7768496" y="3431957"/>
              <a:ext cx="2369389" cy="3125081"/>
            </a:xfrm>
            <a:prstGeom prst="roundRect">
              <a:avLst>
                <a:gd name="adj" fmla="val 5138"/>
              </a:avLst>
            </a:prstGeom>
            <a:solidFill>
              <a:srgbClr val="325E8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Rectangle à coins arrondis 70"/>
            <p:cNvSpPr/>
            <p:nvPr/>
          </p:nvSpPr>
          <p:spPr>
            <a:xfrm>
              <a:off x="7873118" y="3527336"/>
              <a:ext cx="2181605" cy="450761"/>
            </a:xfrm>
            <a:prstGeom prst="roundRect">
              <a:avLst>
                <a:gd name="adj" fmla="val 29073"/>
              </a:avLst>
            </a:prstGeom>
            <a:solidFill>
              <a:srgbClr val="356D90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7873118" y="3587225"/>
              <a:ext cx="2119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Manger</a:t>
              </a:r>
              <a:endParaRPr lang="fr-FR" sz="1600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73" name="Rectangle à coins arrondis 72"/>
            <p:cNvSpPr/>
            <p:nvPr/>
          </p:nvSpPr>
          <p:spPr>
            <a:xfrm>
              <a:off x="7873117" y="5846701"/>
              <a:ext cx="2181605" cy="626558"/>
            </a:xfrm>
            <a:prstGeom prst="roundRect">
              <a:avLst>
                <a:gd name="adj" fmla="val 29073"/>
              </a:avLst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7896012" y="6040687"/>
              <a:ext cx="2119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Nécessite Elevage</a:t>
              </a:r>
              <a:endParaRPr lang="fr-FR" sz="1200" b="1" dirty="0"/>
            </a:p>
          </p:txBody>
        </p:sp>
        <p:pic>
          <p:nvPicPr>
            <p:cNvPr id="75" name="Image 7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423" t="19039" r="7187" b="12540"/>
            <a:stretch/>
          </p:blipFill>
          <p:spPr>
            <a:xfrm>
              <a:off x="7897713" y="4052481"/>
              <a:ext cx="2085346" cy="1701530"/>
            </a:xfrm>
            <a:prstGeom prst="rect">
              <a:avLst/>
            </a:prstGeom>
          </p:spPr>
        </p:pic>
        <p:grpSp>
          <p:nvGrpSpPr>
            <p:cNvPr id="76" name="Groupe 75"/>
            <p:cNvGrpSpPr/>
            <p:nvPr/>
          </p:nvGrpSpPr>
          <p:grpSpPr>
            <a:xfrm>
              <a:off x="7827024" y="5467224"/>
              <a:ext cx="736231" cy="451680"/>
              <a:chOff x="8917973" y="4078515"/>
              <a:chExt cx="736231" cy="451680"/>
            </a:xfrm>
          </p:grpSpPr>
          <p:grpSp>
            <p:nvGrpSpPr>
              <p:cNvPr id="77" name="Groupe 76"/>
              <p:cNvGrpSpPr/>
              <p:nvPr/>
            </p:nvGrpSpPr>
            <p:grpSpPr>
              <a:xfrm>
                <a:off x="9135424" y="4078515"/>
                <a:ext cx="518780" cy="451680"/>
                <a:chOff x="9534097" y="2063803"/>
                <a:chExt cx="518780" cy="451680"/>
              </a:xfrm>
            </p:grpSpPr>
            <p:grpSp>
              <p:nvGrpSpPr>
                <p:cNvPr id="79" name="Groupe 78"/>
                <p:cNvGrpSpPr/>
                <p:nvPr/>
              </p:nvGrpSpPr>
              <p:grpSpPr>
                <a:xfrm>
                  <a:off x="9534097" y="2063803"/>
                  <a:ext cx="463513" cy="451680"/>
                  <a:chOff x="4331511" y="2680381"/>
                  <a:chExt cx="463513" cy="451680"/>
                </a:xfrm>
              </p:grpSpPr>
              <p:sp>
                <p:nvSpPr>
                  <p:cNvPr id="82" name="Ellipse 81"/>
                  <p:cNvSpPr/>
                  <p:nvPr/>
                </p:nvSpPr>
                <p:spPr>
                  <a:xfrm>
                    <a:off x="4331511" y="2680381"/>
                    <a:ext cx="463513" cy="451680"/>
                  </a:xfrm>
                  <a:prstGeom prst="ellipse">
                    <a:avLst/>
                  </a:prstGeom>
                  <a:solidFill>
                    <a:srgbClr val="356D90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83" name="Ellipse 82"/>
                  <p:cNvSpPr/>
                  <p:nvPr/>
                </p:nvSpPr>
                <p:spPr>
                  <a:xfrm>
                    <a:off x="4382525" y="2732290"/>
                    <a:ext cx="361484" cy="354846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80" name="Flèche vers le bas 79"/>
                <p:cNvSpPr/>
                <p:nvPr/>
              </p:nvSpPr>
              <p:spPr>
                <a:xfrm rot="10800000">
                  <a:off x="9621363" y="2149554"/>
                  <a:ext cx="295113" cy="261012"/>
                </a:xfrm>
                <a:prstGeom prst="downArrow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1" name="ZoneTexte 80"/>
                <p:cNvSpPr txBox="1"/>
                <p:nvPr/>
              </p:nvSpPr>
              <p:spPr>
                <a:xfrm>
                  <a:off x="9611759" y="2208948"/>
                  <a:ext cx="44111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50" b="1" dirty="0" smtClean="0"/>
                    <a:t>+1</a:t>
                  </a:r>
                  <a:endParaRPr lang="fr-FR" sz="1050" b="1" dirty="0"/>
                </a:p>
              </p:txBody>
            </p:sp>
          </p:grpSp>
          <p:sp>
            <p:nvSpPr>
              <p:cNvPr id="78" name="Ellipse 77"/>
              <p:cNvSpPr/>
              <p:nvPr/>
            </p:nvSpPr>
            <p:spPr>
              <a:xfrm>
                <a:off x="8917973" y="4184976"/>
                <a:ext cx="295113" cy="268303"/>
              </a:xfrm>
              <a:prstGeom prst="ellipse">
                <a:avLst/>
              </a:prstGeom>
              <a:solidFill>
                <a:srgbClr val="356D9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/>
                  <a:t>D</a:t>
                </a:r>
              </a:p>
            </p:txBody>
          </p:sp>
        </p:grpSp>
        <p:grpSp>
          <p:nvGrpSpPr>
            <p:cNvPr id="84" name="Groupe 83"/>
            <p:cNvGrpSpPr/>
            <p:nvPr/>
          </p:nvGrpSpPr>
          <p:grpSpPr>
            <a:xfrm>
              <a:off x="9331793" y="5511296"/>
              <a:ext cx="677914" cy="451680"/>
              <a:chOff x="10006655" y="4093287"/>
              <a:chExt cx="677914" cy="451680"/>
            </a:xfrm>
          </p:grpSpPr>
          <p:grpSp>
            <p:nvGrpSpPr>
              <p:cNvPr id="85" name="Groupe 84"/>
              <p:cNvGrpSpPr/>
              <p:nvPr/>
            </p:nvGrpSpPr>
            <p:grpSpPr>
              <a:xfrm>
                <a:off x="10211709" y="4093287"/>
                <a:ext cx="472860" cy="451680"/>
                <a:chOff x="9534097" y="2063803"/>
                <a:chExt cx="472860" cy="451680"/>
              </a:xfrm>
            </p:grpSpPr>
            <p:grpSp>
              <p:nvGrpSpPr>
                <p:cNvPr id="87" name="Groupe 86"/>
                <p:cNvGrpSpPr/>
                <p:nvPr/>
              </p:nvGrpSpPr>
              <p:grpSpPr>
                <a:xfrm>
                  <a:off x="9534097" y="2063803"/>
                  <a:ext cx="463513" cy="451680"/>
                  <a:chOff x="4331511" y="2680381"/>
                  <a:chExt cx="463513" cy="451680"/>
                </a:xfrm>
              </p:grpSpPr>
              <p:sp>
                <p:nvSpPr>
                  <p:cNvPr id="90" name="Ellipse 89"/>
                  <p:cNvSpPr/>
                  <p:nvPr/>
                </p:nvSpPr>
                <p:spPr>
                  <a:xfrm>
                    <a:off x="4331511" y="2680381"/>
                    <a:ext cx="463513" cy="451680"/>
                  </a:xfrm>
                  <a:prstGeom prst="ellipse">
                    <a:avLst/>
                  </a:prstGeom>
                  <a:solidFill>
                    <a:srgbClr val="356D90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91" name="Ellipse 90"/>
                  <p:cNvSpPr/>
                  <p:nvPr/>
                </p:nvSpPr>
                <p:spPr>
                  <a:xfrm>
                    <a:off x="4382525" y="2732290"/>
                    <a:ext cx="361484" cy="354846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88" name="Flèche vers le bas 87"/>
                <p:cNvSpPr/>
                <p:nvPr/>
              </p:nvSpPr>
              <p:spPr>
                <a:xfrm>
                  <a:off x="9628894" y="2176833"/>
                  <a:ext cx="273918" cy="261012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9" name="ZoneTexte 88"/>
                <p:cNvSpPr txBox="1"/>
                <p:nvPr/>
              </p:nvSpPr>
              <p:spPr>
                <a:xfrm>
                  <a:off x="9619418" y="2123952"/>
                  <a:ext cx="38753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b="1" dirty="0" smtClean="0">
                      <a:solidFill>
                        <a:schemeClr val="bg1"/>
                      </a:solidFill>
                    </a:rPr>
                    <a:t>-1</a:t>
                  </a:r>
                  <a:endParaRPr lang="fr-FR" sz="10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86" name="Ellipse 85"/>
              <p:cNvSpPr/>
              <p:nvPr/>
            </p:nvSpPr>
            <p:spPr>
              <a:xfrm>
                <a:off x="10006655" y="4172501"/>
                <a:ext cx="295113" cy="268303"/>
              </a:xfrm>
              <a:prstGeom prst="ellipse">
                <a:avLst/>
              </a:prstGeom>
              <a:solidFill>
                <a:srgbClr val="356D9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 smtClean="0"/>
                  <a:t>B</a:t>
                </a:r>
                <a:endParaRPr lang="fr-FR" b="1" dirty="0"/>
              </a:p>
            </p:txBody>
          </p:sp>
        </p:grpSp>
        <p:grpSp>
          <p:nvGrpSpPr>
            <p:cNvPr id="92" name="Groupe 91"/>
            <p:cNvGrpSpPr/>
            <p:nvPr/>
          </p:nvGrpSpPr>
          <p:grpSpPr>
            <a:xfrm>
              <a:off x="9574524" y="3977688"/>
              <a:ext cx="463513" cy="451680"/>
              <a:chOff x="6181209" y="5009596"/>
              <a:chExt cx="463513" cy="451680"/>
            </a:xfrm>
          </p:grpSpPr>
          <p:grpSp>
            <p:nvGrpSpPr>
              <p:cNvPr id="93" name="Groupe 92"/>
              <p:cNvGrpSpPr/>
              <p:nvPr/>
            </p:nvGrpSpPr>
            <p:grpSpPr>
              <a:xfrm>
                <a:off x="6181209" y="5009596"/>
                <a:ext cx="463513" cy="451680"/>
                <a:chOff x="4331511" y="2680381"/>
                <a:chExt cx="463513" cy="451680"/>
              </a:xfrm>
            </p:grpSpPr>
            <p:sp>
              <p:nvSpPr>
                <p:cNvPr id="95" name="Ellipse 94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6" name="Ellipse 95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94" name="Image 9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68778" y="5144902"/>
                <a:ext cx="287260" cy="206468"/>
              </a:xfrm>
              <a:prstGeom prst="rect">
                <a:avLst/>
              </a:prstGeom>
            </p:spPr>
          </p:pic>
        </p:grpSp>
      </p:grpSp>
      <p:sp>
        <p:nvSpPr>
          <p:cNvPr id="98" name="ZoneTexte 97"/>
          <p:cNvSpPr txBox="1"/>
          <p:nvPr/>
        </p:nvSpPr>
        <p:spPr>
          <a:xfrm>
            <a:off x="8737042" y="3119227"/>
            <a:ext cx="1826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 smtClean="0">
                <a:solidFill>
                  <a:srgbClr val="FF0000"/>
                </a:solidFill>
              </a:rPr>
              <a:t>X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99" name="Ellipse 98"/>
          <p:cNvSpPr/>
          <p:nvPr/>
        </p:nvSpPr>
        <p:spPr>
          <a:xfrm>
            <a:off x="9573330" y="2765207"/>
            <a:ext cx="1430699" cy="8440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408150" y="3609262"/>
            <a:ext cx="2683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Je peux poser cette carte car elle ne nécessite aucune ressource</a:t>
            </a:r>
            <a:endParaRPr lang="fr-FR" sz="1600" dirty="0"/>
          </a:p>
        </p:txBody>
      </p:sp>
      <p:sp>
        <p:nvSpPr>
          <p:cNvPr id="100" name="ZoneTexte 99"/>
          <p:cNvSpPr txBox="1"/>
          <p:nvPr/>
        </p:nvSpPr>
        <p:spPr>
          <a:xfrm>
            <a:off x="3915725" y="5533876"/>
            <a:ext cx="2683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Je peux poser la carte bleue car la carte verte produit la ressource nécessaire.</a:t>
            </a:r>
            <a:endParaRPr lang="fr-FR" sz="1600" dirty="0"/>
          </a:p>
        </p:txBody>
      </p:sp>
      <p:sp>
        <p:nvSpPr>
          <p:cNvPr id="101" name="ZoneTexte 100"/>
          <p:cNvSpPr txBox="1"/>
          <p:nvPr/>
        </p:nvSpPr>
        <p:spPr>
          <a:xfrm>
            <a:off x="7775581" y="5528265"/>
            <a:ext cx="26834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Je ne peux pas poser la carte bleue car la carte verte ne produit pas la ressource nécessaire.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889809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1550568" y="417348"/>
            <a:ext cx="2458926" cy="3169645"/>
            <a:chOff x="198366" y="209302"/>
            <a:chExt cx="2458926" cy="3169645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8366" y="209302"/>
              <a:ext cx="2458926" cy="3169645"/>
            </a:xfrm>
            <a:prstGeom prst="rect">
              <a:avLst/>
            </a:prstGeom>
          </p:spPr>
        </p:pic>
        <p:sp>
          <p:nvSpPr>
            <p:cNvPr id="3" name="Rectangle à coins arrondis 2"/>
            <p:cNvSpPr/>
            <p:nvPr/>
          </p:nvSpPr>
          <p:spPr>
            <a:xfrm>
              <a:off x="300217" y="365095"/>
              <a:ext cx="2212775" cy="450761"/>
            </a:xfrm>
            <a:prstGeom prst="roundRect">
              <a:avLst>
                <a:gd name="adj" fmla="val 29073"/>
              </a:avLst>
            </a:prstGeom>
            <a:solidFill>
              <a:srgbClr val="899144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" name="Groupe 3"/>
            <p:cNvGrpSpPr/>
            <p:nvPr/>
          </p:nvGrpSpPr>
          <p:grpSpPr>
            <a:xfrm>
              <a:off x="2012827" y="2824065"/>
              <a:ext cx="463513" cy="451680"/>
              <a:chOff x="2055025" y="2166646"/>
              <a:chExt cx="463513" cy="451680"/>
            </a:xfrm>
          </p:grpSpPr>
          <p:grpSp>
            <p:nvGrpSpPr>
              <p:cNvPr id="5" name="Groupe 4"/>
              <p:cNvGrpSpPr/>
              <p:nvPr/>
            </p:nvGrpSpPr>
            <p:grpSpPr>
              <a:xfrm>
                <a:off x="2055025" y="2166646"/>
                <a:ext cx="463513" cy="451680"/>
                <a:chOff x="4331511" y="2680381"/>
                <a:chExt cx="463513" cy="451680"/>
              </a:xfrm>
            </p:grpSpPr>
            <p:sp>
              <p:nvSpPr>
                <p:cNvPr id="7" name="Ellipse 6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" name="Ellipse 7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32224" y="2301061"/>
                <a:ext cx="297919" cy="182850"/>
              </a:xfrm>
              <a:prstGeom prst="rect">
                <a:avLst/>
              </a:prstGeom>
            </p:spPr>
          </p:pic>
        </p:grpSp>
        <p:sp>
          <p:nvSpPr>
            <p:cNvPr id="9" name="ZoneTexte 8"/>
            <p:cNvSpPr txBox="1"/>
            <p:nvPr/>
          </p:nvSpPr>
          <p:spPr>
            <a:xfrm>
              <a:off x="696604" y="388232"/>
              <a:ext cx="13087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Forêt</a:t>
              </a:r>
              <a:endParaRPr lang="fr-FR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10" name="Parchemin vertical 9"/>
            <p:cNvSpPr/>
            <p:nvPr/>
          </p:nvSpPr>
          <p:spPr>
            <a:xfrm>
              <a:off x="239977" y="2668475"/>
              <a:ext cx="712424" cy="607270"/>
            </a:xfrm>
            <a:prstGeom prst="verticalScroll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bg1"/>
                  </a:solidFill>
                </a:rPr>
                <a:t>R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845056" y="1179695"/>
            <a:ext cx="2407500" cy="3144327"/>
            <a:chOff x="5986034" y="3513642"/>
            <a:chExt cx="2407500" cy="3144327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6034" y="3513642"/>
              <a:ext cx="2407500" cy="3144327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6200942" y="4140918"/>
              <a:ext cx="1979112" cy="34051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A914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/>
                <a:t>Détruit une carte forêt</a:t>
              </a:r>
              <a:endParaRPr lang="fr-FR" sz="1400" b="1" dirty="0"/>
            </a:p>
          </p:txBody>
        </p:sp>
        <p:sp>
          <p:nvSpPr>
            <p:cNvPr id="14" name="Rectangle à coins arrondis 13"/>
            <p:cNvSpPr/>
            <p:nvPr/>
          </p:nvSpPr>
          <p:spPr>
            <a:xfrm>
              <a:off x="6067422" y="3625982"/>
              <a:ext cx="2212775" cy="450761"/>
            </a:xfrm>
            <a:prstGeom prst="roundRect">
              <a:avLst>
                <a:gd name="adj" fmla="val 29073"/>
              </a:avLst>
            </a:prstGeom>
            <a:solidFill>
              <a:srgbClr val="899144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385985" y="3649119"/>
              <a:ext cx="16164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Culture</a:t>
              </a:r>
              <a:endParaRPr lang="fr-FR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16" name="Parchemin vertical 15"/>
            <p:cNvSpPr/>
            <p:nvPr/>
          </p:nvSpPr>
          <p:spPr>
            <a:xfrm>
              <a:off x="6007182" y="5929362"/>
              <a:ext cx="712424" cy="607270"/>
            </a:xfrm>
            <a:prstGeom prst="verticalScroll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bg1"/>
                  </a:solidFill>
                </a:rPr>
                <a:t>R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7" name="Groupe 16"/>
            <p:cNvGrpSpPr/>
            <p:nvPr/>
          </p:nvGrpSpPr>
          <p:grpSpPr>
            <a:xfrm>
              <a:off x="7764797" y="5976555"/>
              <a:ext cx="463513" cy="451680"/>
              <a:chOff x="10142282" y="5393486"/>
              <a:chExt cx="463513" cy="451680"/>
            </a:xfrm>
          </p:grpSpPr>
          <p:grpSp>
            <p:nvGrpSpPr>
              <p:cNvPr id="18" name="Groupe 17"/>
              <p:cNvGrpSpPr/>
              <p:nvPr/>
            </p:nvGrpSpPr>
            <p:grpSpPr>
              <a:xfrm>
                <a:off x="10142282" y="5393486"/>
                <a:ext cx="463513" cy="451680"/>
                <a:chOff x="4331511" y="2680381"/>
                <a:chExt cx="463513" cy="451680"/>
              </a:xfrm>
            </p:grpSpPr>
            <p:sp>
              <p:nvSpPr>
                <p:cNvPr id="20" name="Ellipse 19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1" name="Ellipse 20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19" name="Image 1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399384">
                <a:off x="10271579" y="5509123"/>
                <a:ext cx="201882" cy="230591"/>
              </a:xfrm>
              <a:prstGeom prst="rect">
                <a:avLst/>
              </a:prstGeom>
            </p:spPr>
          </p:pic>
        </p:grpSp>
      </p:grpSp>
      <p:grpSp>
        <p:nvGrpSpPr>
          <p:cNvPr id="55" name="Groupe 54"/>
          <p:cNvGrpSpPr/>
          <p:nvPr/>
        </p:nvGrpSpPr>
        <p:grpSpPr>
          <a:xfrm>
            <a:off x="217050" y="3165639"/>
            <a:ext cx="2369389" cy="3125081"/>
            <a:chOff x="7768496" y="3431957"/>
            <a:chExt cx="2369389" cy="3125081"/>
          </a:xfrm>
        </p:grpSpPr>
        <p:sp>
          <p:nvSpPr>
            <p:cNvPr id="28" name="Rectangle à coins arrondis 27"/>
            <p:cNvSpPr/>
            <p:nvPr/>
          </p:nvSpPr>
          <p:spPr>
            <a:xfrm>
              <a:off x="7768496" y="3431957"/>
              <a:ext cx="2369389" cy="3125081"/>
            </a:xfrm>
            <a:prstGeom prst="roundRect">
              <a:avLst>
                <a:gd name="adj" fmla="val 5138"/>
              </a:avLst>
            </a:prstGeom>
            <a:solidFill>
              <a:srgbClr val="325E8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à coins arrondis 28"/>
            <p:cNvSpPr/>
            <p:nvPr/>
          </p:nvSpPr>
          <p:spPr>
            <a:xfrm>
              <a:off x="7873118" y="3527336"/>
              <a:ext cx="2181605" cy="450761"/>
            </a:xfrm>
            <a:prstGeom prst="roundRect">
              <a:avLst>
                <a:gd name="adj" fmla="val 29073"/>
              </a:avLst>
            </a:prstGeom>
            <a:solidFill>
              <a:srgbClr val="356D90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7873118" y="3587225"/>
              <a:ext cx="2119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Manger</a:t>
              </a:r>
              <a:endParaRPr lang="fr-FR" sz="1600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31" name="Rectangle à coins arrondis 30"/>
            <p:cNvSpPr/>
            <p:nvPr/>
          </p:nvSpPr>
          <p:spPr>
            <a:xfrm>
              <a:off x="7873117" y="5846701"/>
              <a:ext cx="2181605" cy="626558"/>
            </a:xfrm>
            <a:prstGeom prst="roundRect">
              <a:avLst>
                <a:gd name="adj" fmla="val 29073"/>
              </a:avLst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7896012" y="6040687"/>
              <a:ext cx="2119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Nécessite Culture</a:t>
              </a:r>
              <a:endParaRPr lang="fr-FR" sz="1200" b="1" dirty="0"/>
            </a:p>
          </p:txBody>
        </p:sp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423" t="19039" r="7187" b="12540"/>
            <a:stretch/>
          </p:blipFill>
          <p:spPr>
            <a:xfrm>
              <a:off x="7897713" y="4052481"/>
              <a:ext cx="2085346" cy="1701530"/>
            </a:xfrm>
            <a:prstGeom prst="rect">
              <a:avLst/>
            </a:prstGeom>
          </p:spPr>
        </p:pic>
        <p:grpSp>
          <p:nvGrpSpPr>
            <p:cNvPr id="34" name="Groupe 33"/>
            <p:cNvGrpSpPr/>
            <p:nvPr/>
          </p:nvGrpSpPr>
          <p:grpSpPr>
            <a:xfrm>
              <a:off x="7827024" y="5467224"/>
              <a:ext cx="736231" cy="451680"/>
              <a:chOff x="8917973" y="4078515"/>
              <a:chExt cx="736231" cy="451680"/>
            </a:xfrm>
          </p:grpSpPr>
          <p:grpSp>
            <p:nvGrpSpPr>
              <p:cNvPr id="35" name="Groupe 34"/>
              <p:cNvGrpSpPr/>
              <p:nvPr/>
            </p:nvGrpSpPr>
            <p:grpSpPr>
              <a:xfrm>
                <a:off x="9135424" y="4078515"/>
                <a:ext cx="518780" cy="451680"/>
                <a:chOff x="9534097" y="2063803"/>
                <a:chExt cx="518780" cy="451680"/>
              </a:xfrm>
            </p:grpSpPr>
            <p:grpSp>
              <p:nvGrpSpPr>
                <p:cNvPr id="37" name="Groupe 36"/>
                <p:cNvGrpSpPr/>
                <p:nvPr/>
              </p:nvGrpSpPr>
              <p:grpSpPr>
                <a:xfrm>
                  <a:off x="9534097" y="2063803"/>
                  <a:ext cx="463513" cy="451680"/>
                  <a:chOff x="4331511" y="2680381"/>
                  <a:chExt cx="463513" cy="451680"/>
                </a:xfrm>
              </p:grpSpPr>
              <p:sp>
                <p:nvSpPr>
                  <p:cNvPr id="40" name="Ellipse 39"/>
                  <p:cNvSpPr/>
                  <p:nvPr/>
                </p:nvSpPr>
                <p:spPr>
                  <a:xfrm>
                    <a:off x="4331511" y="2680381"/>
                    <a:ext cx="463513" cy="451680"/>
                  </a:xfrm>
                  <a:prstGeom prst="ellipse">
                    <a:avLst/>
                  </a:prstGeom>
                  <a:solidFill>
                    <a:srgbClr val="356D90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1" name="Ellipse 40"/>
                  <p:cNvSpPr/>
                  <p:nvPr/>
                </p:nvSpPr>
                <p:spPr>
                  <a:xfrm>
                    <a:off x="4382525" y="2732290"/>
                    <a:ext cx="361484" cy="354846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38" name="Flèche vers le bas 37"/>
                <p:cNvSpPr/>
                <p:nvPr/>
              </p:nvSpPr>
              <p:spPr>
                <a:xfrm rot="10800000">
                  <a:off x="9621363" y="2149554"/>
                  <a:ext cx="295113" cy="261012"/>
                </a:xfrm>
                <a:prstGeom prst="downArrow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9" name="ZoneTexte 38"/>
                <p:cNvSpPr txBox="1"/>
                <p:nvPr/>
              </p:nvSpPr>
              <p:spPr>
                <a:xfrm>
                  <a:off x="9611759" y="2208948"/>
                  <a:ext cx="44111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50" b="1" dirty="0" smtClean="0"/>
                    <a:t>+1</a:t>
                  </a:r>
                  <a:endParaRPr lang="fr-FR" sz="1050" b="1" dirty="0"/>
                </a:p>
              </p:txBody>
            </p:sp>
          </p:grpSp>
          <p:sp>
            <p:nvSpPr>
              <p:cNvPr id="36" name="Ellipse 35"/>
              <p:cNvSpPr/>
              <p:nvPr/>
            </p:nvSpPr>
            <p:spPr>
              <a:xfrm>
                <a:off x="8917973" y="4184976"/>
                <a:ext cx="295113" cy="268303"/>
              </a:xfrm>
              <a:prstGeom prst="ellipse">
                <a:avLst/>
              </a:prstGeom>
              <a:solidFill>
                <a:srgbClr val="356D9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/>
                  <a:t>D</a:t>
                </a:r>
              </a:p>
            </p:txBody>
          </p:sp>
        </p:grpSp>
        <p:grpSp>
          <p:nvGrpSpPr>
            <p:cNvPr id="42" name="Groupe 41"/>
            <p:cNvGrpSpPr/>
            <p:nvPr/>
          </p:nvGrpSpPr>
          <p:grpSpPr>
            <a:xfrm>
              <a:off x="9331793" y="5511296"/>
              <a:ext cx="677914" cy="451680"/>
              <a:chOff x="10006655" y="4093287"/>
              <a:chExt cx="677914" cy="451680"/>
            </a:xfrm>
          </p:grpSpPr>
          <p:grpSp>
            <p:nvGrpSpPr>
              <p:cNvPr id="43" name="Groupe 42"/>
              <p:cNvGrpSpPr/>
              <p:nvPr/>
            </p:nvGrpSpPr>
            <p:grpSpPr>
              <a:xfrm>
                <a:off x="10211709" y="4093287"/>
                <a:ext cx="472860" cy="451680"/>
                <a:chOff x="9534097" y="2063803"/>
                <a:chExt cx="472860" cy="451680"/>
              </a:xfrm>
            </p:grpSpPr>
            <p:grpSp>
              <p:nvGrpSpPr>
                <p:cNvPr id="45" name="Groupe 44"/>
                <p:cNvGrpSpPr/>
                <p:nvPr/>
              </p:nvGrpSpPr>
              <p:grpSpPr>
                <a:xfrm>
                  <a:off x="9534097" y="2063803"/>
                  <a:ext cx="463513" cy="451680"/>
                  <a:chOff x="4331511" y="2680381"/>
                  <a:chExt cx="463513" cy="451680"/>
                </a:xfrm>
              </p:grpSpPr>
              <p:sp>
                <p:nvSpPr>
                  <p:cNvPr id="48" name="Ellipse 47"/>
                  <p:cNvSpPr/>
                  <p:nvPr/>
                </p:nvSpPr>
                <p:spPr>
                  <a:xfrm>
                    <a:off x="4331511" y="2680381"/>
                    <a:ext cx="463513" cy="451680"/>
                  </a:xfrm>
                  <a:prstGeom prst="ellipse">
                    <a:avLst/>
                  </a:prstGeom>
                  <a:solidFill>
                    <a:srgbClr val="356D90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9" name="Ellipse 48"/>
                  <p:cNvSpPr/>
                  <p:nvPr/>
                </p:nvSpPr>
                <p:spPr>
                  <a:xfrm>
                    <a:off x="4382525" y="2732290"/>
                    <a:ext cx="361484" cy="354846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46" name="Flèche vers le bas 45"/>
                <p:cNvSpPr/>
                <p:nvPr/>
              </p:nvSpPr>
              <p:spPr>
                <a:xfrm>
                  <a:off x="9628894" y="2176833"/>
                  <a:ext cx="273918" cy="261012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7" name="ZoneTexte 46"/>
                <p:cNvSpPr txBox="1"/>
                <p:nvPr/>
              </p:nvSpPr>
              <p:spPr>
                <a:xfrm>
                  <a:off x="9619418" y="2123952"/>
                  <a:ext cx="38753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b="1" dirty="0" smtClean="0">
                      <a:solidFill>
                        <a:schemeClr val="bg1"/>
                      </a:solidFill>
                    </a:rPr>
                    <a:t>-1</a:t>
                  </a:r>
                  <a:endParaRPr lang="fr-FR" sz="10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4" name="Ellipse 43"/>
              <p:cNvSpPr/>
              <p:nvPr/>
            </p:nvSpPr>
            <p:spPr>
              <a:xfrm>
                <a:off x="10006655" y="4172501"/>
                <a:ext cx="295113" cy="268303"/>
              </a:xfrm>
              <a:prstGeom prst="ellipse">
                <a:avLst/>
              </a:prstGeom>
              <a:solidFill>
                <a:srgbClr val="356D9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 smtClean="0"/>
                  <a:t>B</a:t>
                </a:r>
                <a:endParaRPr lang="fr-FR" b="1" dirty="0"/>
              </a:p>
            </p:txBody>
          </p:sp>
        </p:grpSp>
        <p:grpSp>
          <p:nvGrpSpPr>
            <p:cNvPr id="50" name="Groupe 49"/>
            <p:cNvGrpSpPr/>
            <p:nvPr/>
          </p:nvGrpSpPr>
          <p:grpSpPr>
            <a:xfrm>
              <a:off x="9574138" y="3959595"/>
              <a:ext cx="463513" cy="451680"/>
              <a:chOff x="10142282" y="5393486"/>
              <a:chExt cx="463513" cy="451680"/>
            </a:xfrm>
          </p:grpSpPr>
          <p:grpSp>
            <p:nvGrpSpPr>
              <p:cNvPr id="51" name="Groupe 50"/>
              <p:cNvGrpSpPr/>
              <p:nvPr/>
            </p:nvGrpSpPr>
            <p:grpSpPr>
              <a:xfrm>
                <a:off x="10142282" y="5393486"/>
                <a:ext cx="463513" cy="451680"/>
                <a:chOff x="4331511" y="2680381"/>
                <a:chExt cx="463513" cy="451680"/>
              </a:xfrm>
            </p:grpSpPr>
            <p:sp>
              <p:nvSpPr>
                <p:cNvPr id="53" name="Ellipse 52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4" name="Ellipse 53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52" name="Image 5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399384">
                <a:off x="10271579" y="5509123"/>
                <a:ext cx="201882" cy="230591"/>
              </a:xfrm>
              <a:prstGeom prst="rect">
                <a:avLst/>
              </a:prstGeom>
            </p:spPr>
          </p:pic>
        </p:grpSp>
      </p:grpSp>
      <p:sp>
        <p:nvSpPr>
          <p:cNvPr id="56" name="ZoneTexte 55"/>
          <p:cNvSpPr txBox="1"/>
          <p:nvPr/>
        </p:nvSpPr>
        <p:spPr>
          <a:xfrm>
            <a:off x="3168281" y="1057279"/>
            <a:ext cx="939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 smtClean="0">
                <a:solidFill>
                  <a:srgbClr val="FF0000"/>
                </a:solidFill>
              </a:rPr>
              <a:t>X</a:t>
            </a:r>
            <a:endParaRPr lang="fr-FR" sz="9600" dirty="0">
              <a:solidFill>
                <a:srgbClr val="FF0000"/>
              </a:solidFill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4472711" y="3349376"/>
            <a:ext cx="2369389" cy="3125081"/>
            <a:chOff x="5245276" y="191339"/>
            <a:chExt cx="2369389" cy="3125081"/>
          </a:xfrm>
        </p:grpSpPr>
        <p:sp>
          <p:nvSpPr>
            <p:cNvPr id="57" name="Rectangle à coins arrondis 56"/>
            <p:cNvSpPr/>
            <p:nvPr/>
          </p:nvSpPr>
          <p:spPr>
            <a:xfrm>
              <a:off x="5245276" y="191339"/>
              <a:ext cx="2369389" cy="3125081"/>
            </a:xfrm>
            <a:prstGeom prst="roundRect">
              <a:avLst>
                <a:gd name="adj" fmla="val 5138"/>
              </a:avLst>
            </a:prstGeom>
            <a:solidFill>
              <a:srgbClr val="A9373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Rectangle à coins arrondis 57"/>
            <p:cNvSpPr/>
            <p:nvPr/>
          </p:nvSpPr>
          <p:spPr>
            <a:xfrm>
              <a:off x="5349898" y="286718"/>
              <a:ext cx="2181605" cy="450761"/>
            </a:xfrm>
            <a:prstGeom prst="roundRect">
              <a:avLst>
                <a:gd name="adj" fmla="val 29073"/>
              </a:avLst>
            </a:prstGeom>
            <a:solidFill>
              <a:srgbClr val="A93736"/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5349898" y="346607"/>
              <a:ext cx="21766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Sécheresse</a:t>
              </a:r>
              <a:endParaRPr lang="fr-FR" sz="1400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60" name="Rectangle à coins arrondis 59"/>
            <p:cNvSpPr/>
            <p:nvPr/>
          </p:nvSpPr>
          <p:spPr>
            <a:xfrm>
              <a:off x="5349897" y="2606083"/>
              <a:ext cx="2181605" cy="626558"/>
            </a:xfrm>
            <a:prstGeom prst="roundRect">
              <a:avLst>
                <a:gd name="adj" fmla="val 29073"/>
              </a:avLst>
            </a:prstGeom>
            <a:solidFill>
              <a:schemeClr val="bg1"/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5372792" y="2800069"/>
              <a:ext cx="2119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Détruit une carte Culture</a:t>
              </a:r>
              <a:endParaRPr lang="fr-FR" sz="1200" b="1" dirty="0"/>
            </a:p>
          </p:txBody>
        </p:sp>
        <p:pic>
          <p:nvPicPr>
            <p:cNvPr id="62" name="Image 6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52" t="20349" r="5705" b="21002"/>
            <a:stretch/>
          </p:blipFill>
          <p:spPr>
            <a:xfrm>
              <a:off x="5366442" y="826342"/>
              <a:ext cx="2160122" cy="1634466"/>
            </a:xfrm>
            <a:prstGeom prst="rect">
              <a:avLst/>
            </a:prstGeom>
          </p:spPr>
        </p:pic>
      </p:grpSp>
      <p:grpSp>
        <p:nvGrpSpPr>
          <p:cNvPr id="73" name="Groupe 72"/>
          <p:cNvGrpSpPr/>
          <p:nvPr/>
        </p:nvGrpSpPr>
        <p:grpSpPr>
          <a:xfrm>
            <a:off x="9371022" y="1335721"/>
            <a:ext cx="2407500" cy="3144327"/>
            <a:chOff x="5986034" y="3513642"/>
            <a:chExt cx="2407500" cy="3144327"/>
          </a:xfrm>
        </p:grpSpPr>
        <p:pic>
          <p:nvPicPr>
            <p:cNvPr id="74" name="Image 7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6034" y="3513642"/>
              <a:ext cx="2407500" cy="3144327"/>
            </a:xfrm>
            <a:prstGeom prst="rect">
              <a:avLst/>
            </a:prstGeom>
          </p:spPr>
        </p:pic>
        <p:sp>
          <p:nvSpPr>
            <p:cNvPr id="75" name="ZoneTexte 74"/>
            <p:cNvSpPr txBox="1"/>
            <p:nvPr/>
          </p:nvSpPr>
          <p:spPr>
            <a:xfrm>
              <a:off x="6200942" y="4140918"/>
              <a:ext cx="1979112" cy="34051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A914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/>
                <a:t>Détruit une carte forêt</a:t>
              </a:r>
              <a:endParaRPr lang="fr-FR" sz="1400" b="1" dirty="0"/>
            </a:p>
          </p:txBody>
        </p:sp>
        <p:sp>
          <p:nvSpPr>
            <p:cNvPr id="76" name="Rectangle à coins arrondis 75"/>
            <p:cNvSpPr/>
            <p:nvPr/>
          </p:nvSpPr>
          <p:spPr>
            <a:xfrm>
              <a:off x="6067422" y="3625982"/>
              <a:ext cx="2212775" cy="450761"/>
            </a:xfrm>
            <a:prstGeom prst="roundRect">
              <a:avLst>
                <a:gd name="adj" fmla="val 29073"/>
              </a:avLst>
            </a:prstGeom>
            <a:solidFill>
              <a:srgbClr val="899144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ZoneTexte 76"/>
            <p:cNvSpPr txBox="1"/>
            <p:nvPr/>
          </p:nvSpPr>
          <p:spPr>
            <a:xfrm>
              <a:off x="6385985" y="3649119"/>
              <a:ext cx="16164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Culture</a:t>
              </a:r>
              <a:endParaRPr lang="fr-FR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78" name="Parchemin vertical 77"/>
            <p:cNvSpPr/>
            <p:nvPr/>
          </p:nvSpPr>
          <p:spPr>
            <a:xfrm>
              <a:off x="6007182" y="5929362"/>
              <a:ext cx="712424" cy="607270"/>
            </a:xfrm>
            <a:prstGeom prst="verticalScroll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bg1"/>
                  </a:solidFill>
                </a:rPr>
                <a:t>R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79" name="Groupe 78"/>
            <p:cNvGrpSpPr/>
            <p:nvPr/>
          </p:nvGrpSpPr>
          <p:grpSpPr>
            <a:xfrm>
              <a:off x="7764797" y="5976555"/>
              <a:ext cx="463513" cy="451680"/>
              <a:chOff x="10142282" y="5393486"/>
              <a:chExt cx="463513" cy="451680"/>
            </a:xfrm>
          </p:grpSpPr>
          <p:grpSp>
            <p:nvGrpSpPr>
              <p:cNvPr id="80" name="Groupe 79"/>
              <p:cNvGrpSpPr/>
              <p:nvPr/>
            </p:nvGrpSpPr>
            <p:grpSpPr>
              <a:xfrm>
                <a:off x="10142282" y="5393486"/>
                <a:ext cx="463513" cy="451680"/>
                <a:chOff x="4331511" y="2680381"/>
                <a:chExt cx="463513" cy="451680"/>
              </a:xfrm>
            </p:grpSpPr>
            <p:sp>
              <p:nvSpPr>
                <p:cNvPr id="82" name="Ellipse 81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3" name="Ellipse 82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81" name="Image 8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399384">
                <a:off x="10271579" y="5509123"/>
                <a:ext cx="201882" cy="230591"/>
              </a:xfrm>
              <a:prstGeom prst="rect">
                <a:avLst/>
              </a:prstGeom>
            </p:spPr>
          </p:pic>
        </p:grpSp>
      </p:grpSp>
      <p:grpSp>
        <p:nvGrpSpPr>
          <p:cNvPr id="84" name="Groupe 83"/>
          <p:cNvGrpSpPr/>
          <p:nvPr/>
        </p:nvGrpSpPr>
        <p:grpSpPr>
          <a:xfrm>
            <a:off x="8743016" y="3321665"/>
            <a:ext cx="2369389" cy="3125081"/>
            <a:chOff x="7768496" y="3431957"/>
            <a:chExt cx="2369389" cy="3125081"/>
          </a:xfrm>
        </p:grpSpPr>
        <p:sp>
          <p:nvSpPr>
            <p:cNvPr id="85" name="Rectangle à coins arrondis 84"/>
            <p:cNvSpPr/>
            <p:nvPr/>
          </p:nvSpPr>
          <p:spPr>
            <a:xfrm>
              <a:off x="7768496" y="3431957"/>
              <a:ext cx="2369389" cy="3125081"/>
            </a:xfrm>
            <a:prstGeom prst="roundRect">
              <a:avLst>
                <a:gd name="adj" fmla="val 5138"/>
              </a:avLst>
            </a:prstGeom>
            <a:solidFill>
              <a:srgbClr val="325E8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Rectangle à coins arrondis 85"/>
            <p:cNvSpPr/>
            <p:nvPr/>
          </p:nvSpPr>
          <p:spPr>
            <a:xfrm>
              <a:off x="7873118" y="3527336"/>
              <a:ext cx="2181605" cy="450761"/>
            </a:xfrm>
            <a:prstGeom prst="roundRect">
              <a:avLst>
                <a:gd name="adj" fmla="val 29073"/>
              </a:avLst>
            </a:prstGeom>
            <a:solidFill>
              <a:srgbClr val="356D90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ZoneTexte 86"/>
            <p:cNvSpPr txBox="1"/>
            <p:nvPr/>
          </p:nvSpPr>
          <p:spPr>
            <a:xfrm>
              <a:off x="7873118" y="3587225"/>
              <a:ext cx="2119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Manger</a:t>
              </a:r>
              <a:endParaRPr lang="fr-FR" sz="1600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88" name="Rectangle à coins arrondis 87"/>
            <p:cNvSpPr/>
            <p:nvPr/>
          </p:nvSpPr>
          <p:spPr>
            <a:xfrm>
              <a:off x="7873117" y="5846701"/>
              <a:ext cx="2181605" cy="626558"/>
            </a:xfrm>
            <a:prstGeom prst="roundRect">
              <a:avLst>
                <a:gd name="adj" fmla="val 29073"/>
              </a:avLst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ZoneTexte 88"/>
            <p:cNvSpPr txBox="1"/>
            <p:nvPr/>
          </p:nvSpPr>
          <p:spPr>
            <a:xfrm>
              <a:off x="7896012" y="6040687"/>
              <a:ext cx="2119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Nécessite Culture</a:t>
              </a:r>
              <a:endParaRPr lang="fr-FR" sz="1200" b="1" dirty="0"/>
            </a:p>
          </p:txBody>
        </p:sp>
        <p:pic>
          <p:nvPicPr>
            <p:cNvPr id="90" name="Image 8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423" t="19039" r="7187" b="12540"/>
            <a:stretch/>
          </p:blipFill>
          <p:spPr>
            <a:xfrm>
              <a:off x="7897713" y="4052481"/>
              <a:ext cx="2085346" cy="1701530"/>
            </a:xfrm>
            <a:prstGeom prst="rect">
              <a:avLst/>
            </a:prstGeom>
          </p:spPr>
        </p:pic>
        <p:grpSp>
          <p:nvGrpSpPr>
            <p:cNvPr id="91" name="Groupe 90"/>
            <p:cNvGrpSpPr/>
            <p:nvPr/>
          </p:nvGrpSpPr>
          <p:grpSpPr>
            <a:xfrm>
              <a:off x="7827024" y="5467224"/>
              <a:ext cx="736231" cy="451680"/>
              <a:chOff x="8917973" y="4078515"/>
              <a:chExt cx="736231" cy="451680"/>
            </a:xfrm>
          </p:grpSpPr>
          <p:grpSp>
            <p:nvGrpSpPr>
              <p:cNvPr id="105" name="Groupe 104"/>
              <p:cNvGrpSpPr/>
              <p:nvPr/>
            </p:nvGrpSpPr>
            <p:grpSpPr>
              <a:xfrm>
                <a:off x="9135424" y="4078515"/>
                <a:ext cx="518780" cy="451680"/>
                <a:chOff x="9534097" y="2063803"/>
                <a:chExt cx="518780" cy="451680"/>
              </a:xfrm>
            </p:grpSpPr>
            <p:grpSp>
              <p:nvGrpSpPr>
                <p:cNvPr id="107" name="Groupe 106"/>
                <p:cNvGrpSpPr/>
                <p:nvPr/>
              </p:nvGrpSpPr>
              <p:grpSpPr>
                <a:xfrm>
                  <a:off x="9534097" y="2063803"/>
                  <a:ext cx="463513" cy="451680"/>
                  <a:chOff x="4331511" y="2680381"/>
                  <a:chExt cx="463513" cy="451680"/>
                </a:xfrm>
              </p:grpSpPr>
              <p:sp>
                <p:nvSpPr>
                  <p:cNvPr id="110" name="Ellipse 109"/>
                  <p:cNvSpPr/>
                  <p:nvPr/>
                </p:nvSpPr>
                <p:spPr>
                  <a:xfrm>
                    <a:off x="4331511" y="2680381"/>
                    <a:ext cx="463513" cy="451680"/>
                  </a:xfrm>
                  <a:prstGeom prst="ellipse">
                    <a:avLst/>
                  </a:prstGeom>
                  <a:solidFill>
                    <a:srgbClr val="356D90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1" name="Ellipse 110"/>
                  <p:cNvSpPr/>
                  <p:nvPr/>
                </p:nvSpPr>
                <p:spPr>
                  <a:xfrm>
                    <a:off x="4382525" y="2732290"/>
                    <a:ext cx="361484" cy="354846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08" name="Flèche vers le bas 107"/>
                <p:cNvSpPr/>
                <p:nvPr/>
              </p:nvSpPr>
              <p:spPr>
                <a:xfrm rot="10800000">
                  <a:off x="9621363" y="2149554"/>
                  <a:ext cx="295113" cy="261012"/>
                </a:xfrm>
                <a:prstGeom prst="downArrow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9" name="ZoneTexte 108"/>
                <p:cNvSpPr txBox="1"/>
                <p:nvPr/>
              </p:nvSpPr>
              <p:spPr>
                <a:xfrm>
                  <a:off x="9611759" y="2208948"/>
                  <a:ext cx="44111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50" b="1" dirty="0" smtClean="0"/>
                    <a:t>+1</a:t>
                  </a:r>
                  <a:endParaRPr lang="fr-FR" sz="1050" b="1" dirty="0"/>
                </a:p>
              </p:txBody>
            </p:sp>
          </p:grpSp>
          <p:sp>
            <p:nvSpPr>
              <p:cNvPr id="106" name="Ellipse 105"/>
              <p:cNvSpPr/>
              <p:nvPr/>
            </p:nvSpPr>
            <p:spPr>
              <a:xfrm>
                <a:off x="8917973" y="4184976"/>
                <a:ext cx="295113" cy="268303"/>
              </a:xfrm>
              <a:prstGeom prst="ellipse">
                <a:avLst/>
              </a:prstGeom>
              <a:solidFill>
                <a:srgbClr val="356D9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/>
                  <a:t>D</a:t>
                </a:r>
              </a:p>
            </p:txBody>
          </p:sp>
        </p:grpSp>
        <p:grpSp>
          <p:nvGrpSpPr>
            <p:cNvPr id="92" name="Groupe 91"/>
            <p:cNvGrpSpPr/>
            <p:nvPr/>
          </p:nvGrpSpPr>
          <p:grpSpPr>
            <a:xfrm>
              <a:off x="9331793" y="5511296"/>
              <a:ext cx="677914" cy="451680"/>
              <a:chOff x="10006655" y="4093287"/>
              <a:chExt cx="677914" cy="451680"/>
            </a:xfrm>
          </p:grpSpPr>
          <p:grpSp>
            <p:nvGrpSpPr>
              <p:cNvPr id="98" name="Groupe 97"/>
              <p:cNvGrpSpPr/>
              <p:nvPr/>
            </p:nvGrpSpPr>
            <p:grpSpPr>
              <a:xfrm>
                <a:off x="10211709" y="4093287"/>
                <a:ext cx="472860" cy="451680"/>
                <a:chOff x="9534097" y="2063803"/>
                <a:chExt cx="472860" cy="451680"/>
              </a:xfrm>
            </p:grpSpPr>
            <p:grpSp>
              <p:nvGrpSpPr>
                <p:cNvPr id="100" name="Groupe 99"/>
                <p:cNvGrpSpPr/>
                <p:nvPr/>
              </p:nvGrpSpPr>
              <p:grpSpPr>
                <a:xfrm>
                  <a:off x="9534097" y="2063803"/>
                  <a:ext cx="463513" cy="451680"/>
                  <a:chOff x="4331511" y="2680381"/>
                  <a:chExt cx="463513" cy="451680"/>
                </a:xfrm>
              </p:grpSpPr>
              <p:sp>
                <p:nvSpPr>
                  <p:cNvPr id="103" name="Ellipse 102"/>
                  <p:cNvSpPr/>
                  <p:nvPr/>
                </p:nvSpPr>
                <p:spPr>
                  <a:xfrm>
                    <a:off x="4331511" y="2680381"/>
                    <a:ext cx="463513" cy="451680"/>
                  </a:xfrm>
                  <a:prstGeom prst="ellipse">
                    <a:avLst/>
                  </a:prstGeom>
                  <a:solidFill>
                    <a:srgbClr val="356D90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4" name="Ellipse 103"/>
                  <p:cNvSpPr/>
                  <p:nvPr/>
                </p:nvSpPr>
                <p:spPr>
                  <a:xfrm>
                    <a:off x="4382525" y="2732290"/>
                    <a:ext cx="361484" cy="354846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01" name="Flèche vers le bas 100"/>
                <p:cNvSpPr/>
                <p:nvPr/>
              </p:nvSpPr>
              <p:spPr>
                <a:xfrm>
                  <a:off x="9628894" y="2176833"/>
                  <a:ext cx="273918" cy="261012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2" name="ZoneTexte 101"/>
                <p:cNvSpPr txBox="1"/>
                <p:nvPr/>
              </p:nvSpPr>
              <p:spPr>
                <a:xfrm>
                  <a:off x="9619418" y="2123952"/>
                  <a:ext cx="38753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b="1" dirty="0" smtClean="0">
                      <a:solidFill>
                        <a:schemeClr val="bg1"/>
                      </a:solidFill>
                    </a:rPr>
                    <a:t>-1</a:t>
                  </a:r>
                  <a:endParaRPr lang="fr-FR" sz="10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99" name="Ellipse 98"/>
              <p:cNvSpPr/>
              <p:nvPr/>
            </p:nvSpPr>
            <p:spPr>
              <a:xfrm>
                <a:off x="10006655" y="4172501"/>
                <a:ext cx="295113" cy="268303"/>
              </a:xfrm>
              <a:prstGeom prst="ellipse">
                <a:avLst/>
              </a:prstGeom>
              <a:solidFill>
                <a:srgbClr val="356D9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 smtClean="0"/>
                  <a:t>B</a:t>
                </a:r>
                <a:endParaRPr lang="fr-FR" b="1" dirty="0"/>
              </a:p>
            </p:txBody>
          </p:sp>
        </p:grpSp>
        <p:grpSp>
          <p:nvGrpSpPr>
            <p:cNvPr id="93" name="Groupe 92"/>
            <p:cNvGrpSpPr/>
            <p:nvPr/>
          </p:nvGrpSpPr>
          <p:grpSpPr>
            <a:xfrm>
              <a:off x="9574138" y="3959595"/>
              <a:ext cx="463513" cy="451680"/>
              <a:chOff x="10142282" y="5393486"/>
              <a:chExt cx="463513" cy="451680"/>
            </a:xfrm>
          </p:grpSpPr>
          <p:grpSp>
            <p:nvGrpSpPr>
              <p:cNvPr id="94" name="Groupe 93"/>
              <p:cNvGrpSpPr/>
              <p:nvPr/>
            </p:nvGrpSpPr>
            <p:grpSpPr>
              <a:xfrm>
                <a:off x="10142282" y="5393486"/>
                <a:ext cx="463513" cy="451680"/>
                <a:chOff x="4331511" y="2680381"/>
                <a:chExt cx="463513" cy="451680"/>
              </a:xfrm>
            </p:grpSpPr>
            <p:sp>
              <p:nvSpPr>
                <p:cNvPr id="96" name="Ellipse 95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7" name="Ellipse 96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95" name="Image 9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399384">
                <a:off x="10271579" y="5509123"/>
                <a:ext cx="201882" cy="230591"/>
              </a:xfrm>
              <a:prstGeom prst="rect">
                <a:avLst/>
              </a:prstGeom>
            </p:spPr>
          </p:pic>
        </p:grpSp>
      </p:grpSp>
      <p:sp>
        <p:nvSpPr>
          <p:cNvPr id="112" name="ZoneTexte 111"/>
          <p:cNvSpPr txBox="1"/>
          <p:nvPr/>
        </p:nvSpPr>
        <p:spPr>
          <a:xfrm>
            <a:off x="10261346" y="2004034"/>
            <a:ext cx="939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 smtClean="0">
                <a:solidFill>
                  <a:srgbClr val="FF0000"/>
                </a:solidFill>
              </a:rPr>
              <a:t>X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113" name="ZoneTexte 112"/>
          <p:cNvSpPr txBox="1"/>
          <p:nvPr/>
        </p:nvSpPr>
        <p:spPr>
          <a:xfrm>
            <a:off x="9590670" y="3989588"/>
            <a:ext cx="939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 smtClean="0">
                <a:solidFill>
                  <a:srgbClr val="FF0000"/>
                </a:solidFill>
              </a:rPr>
              <a:t>X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24" name="Flèche droite 23"/>
          <p:cNvSpPr/>
          <p:nvPr/>
        </p:nvSpPr>
        <p:spPr>
          <a:xfrm>
            <a:off x="3139219" y="4822535"/>
            <a:ext cx="968515" cy="5016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Flèche droite 113"/>
          <p:cNvSpPr/>
          <p:nvPr/>
        </p:nvSpPr>
        <p:spPr>
          <a:xfrm>
            <a:off x="7207077" y="4817979"/>
            <a:ext cx="1481347" cy="5016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 rot="10800000" flipH="1" flipV="1">
            <a:off x="780038" y="460056"/>
            <a:ext cx="559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A</a:t>
            </a:r>
          </a:p>
        </p:txBody>
      </p:sp>
      <p:sp>
        <p:nvSpPr>
          <p:cNvPr id="115" name="ZoneTexte 114"/>
          <p:cNvSpPr txBox="1"/>
          <p:nvPr/>
        </p:nvSpPr>
        <p:spPr>
          <a:xfrm rot="10800000" flipH="1" flipV="1">
            <a:off x="3954099" y="5527219"/>
            <a:ext cx="559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B</a:t>
            </a:r>
            <a:endParaRPr lang="fr-FR" sz="4000" dirty="0"/>
          </a:p>
        </p:txBody>
      </p:sp>
      <p:sp>
        <p:nvSpPr>
          <p:cNvPr id="26" name="ZoneTexte 25"/>
          <p:cNvSpPr txBox="1"/>
          <p:nvPr/>
        </p:nvSpPr>
        <p:spPr>
          <a:xfrm>
            <a:off x="4090882" y="372421"/>
            <a:ext cx="5083787" cy="2677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 smtClean="0"/>
              <a:t>Exemple d’enchainement</a:t>
            </a:r>
          </a:p>
          <a:p>
            <a:r>
              <a:rPr lang="fr-FR" sz="1400" dirty="0" smtClean="0"/>
              <a:t>Étape A :</a:t>
            </a:r>
          </a:p>
          <a:p>
            <a:r>
              <a:rPr lang="fr-FR" sz="1400" dirty="0" smtClean="0"/>
              <a:t>On a posé une carte ressource « Forêt »</a:t>
            </a:r>
          </a:p>
          <a:p>
            <a:r>
              <a:rPr lang="fr-FR" sz="1400" dirty="0" smtClean="0"/>
              <a:t>Cela a permis de poser une carte ressource « Culture » : mais la carte forêt est retirée du jeu</a:t>
            </a:r>
          </a:p>
          <a:p>
            <a:r>
              <a:rPr lang="fr-FR" sz="1400" dirty="0" smtClean="0"/>
              <a:t>Cela permet ensuite de poser une carte « Manger »</a:t>
            </a:r>
          </a:p>
          <a:p>
            <a:endParaRPr lang="fr-FR" sz="1400" dirty="0"/>
          </a:p>
          <a:p>
            <a:r>
              <a:rPr lang="fr-FR" sz="1400" dirty="0" smtClean="0"/>
              <a:t>Etape B :</a:t>
            </a:r>
          </a:p>
          <a:p>
            <a:r>
              <a:rPr lang="fr-FR" sz="1400" dirty="0" smtClean="0"/>
              <a:t>Pas de chance, on tire une carte « Sécheresse ». La carte Culture est détruite. La conséquence en cascade est que la carte « Manger » est également détruite (sauf si une autre carte « Culture » non utilisée est disponible sur la plateau de jeu.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228471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01783" y="371255"/>
            <a:ext cx="11443854" cy="6186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 tour de rôle </a:t>
            </a:r>
            <a:r>
              <a:rPr lang="fr-FR" b="1" u="sng" dirty="0" smtClean="0"/>
              <a:t>chaque joueur DOIT poser UNE carte</a:t>
            </a:r>
            <a:r>
              <a:rPr lang="fr-FR" b="1" dirty="0" smtClean="0"/>
              <a:t> Ressource ou Utilisation puis en prend une nouvelle dans la pioche.</a:t>
            </a:r>
          </a:p>
          <a:p>
            <a:endParaRPr lang="fr-FR" dirty="0" smtClean="0"/>
          </a:p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Cas de figure :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La carte ne nécessite pas de ressource pour être posée : on applique ses effets s’il y en a.</a:t>
            </a:r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La carte nécessite une (ou deux) ressources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La ressource est disponible (car déjà posée) : il place la (les) ressource(s) sous sa carte. Elle ne peut plus resservir.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La ressource n’est pas disponible </a:t>
            </a:r>
            <a:r>
              <a:rPr lang="fr-FR" dirty="0"/>
              <a:t>(car </a:t>
            </a:r>
            <a:r>
              <a:rPr lang="fr-FR" dirty="0" smtClean="0"/>
              <a:t>non posée) </a:t>
            </a:r>
            <a:r>
              <a:rPr lang="fr-FR" dirty="0"/>
              <a:t>: il place </a:t>
            </a:r>
            <a:r>
              <a:rPr lang="fr-FR" dirty="0" smtClean="0"/>
              <a:t>sa carte dans la zone Ressource non disponible et déplace le curseur de la Balance écologique vers le rouge (un cran par ressource manquante) en plus des effets de la carte. </a:t>
            </a:r>
            <a:r>
              <a:rPr lang="fr-FR" dirty="0" smtClean="0">
                <a:solidFill>
                  <a:srgbClr val="FF0000"/>
                </a:solidFill>
              </a:rPr>
              <a:t>C’est le coût écologique du non local…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r>
              <a:rPr lang="fr-FR" dirty="0" smtClean="0"/>
              <a:t>Une fois la carte posée on applique ses effets immédiatement.</a:t>
            </a:r>
            <a:r>
              <a:rPr lang="fr-FR" dirty="0"/>
              <a:t> Il </a:t>
            </a:r>
            <a:r>
              <a:rPr lang="fr-FR" dirty="0" smtClean="0"/>
              <a:t>peut y avoir trois </a:t>
            </a:r>
            <a:r>
              <a:rPr lang="fr-FR" dirty="0"/>
              <a:t>effets principaux possibles </a:t>
            </a:r>
            <a:r>
              <a:rPr lang="fr-FR" dirty="0" smtClean="0"/>
              <a:t>: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Déplacer le marqueur de l’échelle de Développement                   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Déplacer le marqueur de </a:t>
            </a:r>
            <a:r>
              <a:rPr lang="fr-FR" dirty="0" smtClean="0"/>
              <a:t>la Balance écologique                    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Effet sur une autre carte – Une carte détruite rejoint la défausse.</a:t>
            </a:r>
            <a:endParaRPr lang="fr-FR" dirty="0"/>
          </a:p>
          <a:p>
            <a:endParaRPr lang="fr-FR" dirty="0"/>
          </a:p>
          <a:p>
            <a:r>
              <a:rPr lang="fr-FR" dirty="0" smtClean="0"/>
              <a:t>Remarque : en posant une nouvelle carte ressource, on peut déplacer une carte de la zone « Ressource non disponible » vers la zone « Ressource Disponible ». Dans ce cas on regagne un point sur l’échelle de la balance écologique.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5935703" y="4170764"/>
            <a:ext cx="736231" cy="451680"/>
            <a:chOff x="8917973" y="4078515"/>
            <a:chExt cx="736231" cy="451680"/>
          </a:xfrm>
        </p:grpSpPr>
        <p:grpSp>
          <p:nvGrpSpPr>
            <p:cNvPr id="4" name="Groupe 3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6" name="Groupe 5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9" name="Ellipse 8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" name="Ellipse 9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7" name="Flèche vers le bas 6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ZoneTexte 7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5" name="Ellipse 4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6535533" y="4721689"/>
            <a:ext cx="677914" cy="451680"/>
            <a:chOff x="10006655" y="4093287"/>
            <a:chExt cx="677914" cy="451680"/>
          </a:xfrm>
        </p:grpSpPr>
        <p:grpSp>
          <p:nvGrpSpPr>
            <p:cNvPr id="12" name="Groupe 11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14" name="Groupe 13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17" name="Ellipse 16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" name="Ellipse 17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5" name="Flèche vers le bas 14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Ellipse 12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5381050" y="4707834"/>
            <a:ext cx="736231" cy="451680"/>
            <a:chOff x="8917973" y="4078515"/>
            <a:chExt cx="736231" cy="451680"/>
          </a:xfrm>
        </p:grpSpPr>
        <p:grpSp>
          <p:nvGrpSpPr>
            <p:cNvPr id="20" name="Groupe 19"/>
            <p:cNvGrpSpPr/>
            <p:nvPr/>
          </p:nvGrpSpPr>
          <p:grpSpPr>
            <a:xfrm>
              <a:off x="9135424" y="4078515"/>
              <a:ext cx="518780" cy="451680"/>
              <a:chOff x="9534097" y="2063803"/>
              <a:chExt cx="518780" cy="451680"/>
            </a:xfrm>
          </p:grpSpPr>
          <p:grpSp>
            <p:nvGrpSpPr>
              <p:cNvPr id="22" name="Groupe 21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25" name="Ellipse 24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" name="Ellipse 25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3" name="Flèche vers le bas 22"/>
              <p:cNvSpPr/>
              <p:nvPr/>
            </p:nvSpPr>
            <p:spPr>
              <a:xfrm rot="10800000">
                <a:off x="9621363" y="2149554"/>
                <a:ext cx="295113" cy="261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9611759" y="2208948"/>
                <a:ext cx="4411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/>
                  <a:t>+1</a:t>
                </a:r>
                <a:endParaRPr lang="fr-FR" sz="1050" b="1" dirty="0"/>
              </a:p>
            </p:txBody>
          </p:sp>
        </p:grpSp>
        <p:sp>
          <p:nvSpPr>
            <p:cNvPr id="21" name="Ellipse 20"/>
            <p:cNvSpPr/>
            <p:nvPr/>
          </p:nvSpPr>
          <p:spPr>
            <a:xfrm>
              <a:off x="8917973" y="4184976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B</a:t>
              </a:r>
              <a:endParaRPr lang="fr-FR" b="1" dirty="0"/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7110148" y="4200397"/>
            <a:ext cx="677914" cy="451680"/>
            <a:chOff x="10006655" y="4093287"/>
            <a:chExt cx="677914" cy="451680"/>
          </a:xfrm>
        </p:grpSpPr>
        <p:grpSp>
          <p:nvGrpSpPr>
            <p:cNvPr id="28" name="Groupe 27"/>
            <p:cNvGrpSpPr/>
            <p:nvPr/>
          </p:nvGrpSpPr>
          <p:grpSpPr>
            <a:xfrm>
              <a:off x="10211709" y="4093287"/>
              <a:ext cx="472860" cy="451680"/>
              <a:chOff x="9534097" y="2063803"/>
              <a:chExt cx="472860" cy="451680"/>
            </a:xfrm>
          </p:grpSpPr>
          <p:grpSp>
            <p:nvGrpSpPr>
              <p:cNvPr id="30" name="Groupe 29"/>
              <p:cNvGrpSpPr/>
              <p:nvPr/>
            </p:nvGrpSpPr>
            <p:grpSpPr>
              <a:xfrm>
                <a:off x="9534097" y="2063803"/>
                <a:ext cx="463513" cy="451680"/>
                <a:chOff x="4331511" y="2680381"/>
                <a:chExt cx="463513" cy="451680"/>
              </a:xfrm>
            </p:grpSpPr>
            <p:sp>
              <p:nvSpPr>
                <p:cNvPr id="33" name="Ellipse 32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rgbClr val="356D9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4" name="Ellipse 33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1" name="Flèche vers le bas 30"/>
              <p:cNvSpPr/>
              <p:nvPr/>
            </p:nvSpPr>
            <p:spPr>
              <a:xfrm>
                <a:off x="9628894" y="2176833"/>
                <a:ext cx="273918" cy="26101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>
                <a:off x="9619418" y="2123952"/>
                <a:ext cx="3875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-1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Ellipse 28"/>
            <p:cNvSpPr/>
            <p:nvPr/>
          </p:nvSpPr>
          <p:spPr>
            <a:xfrm>
              <a:off x="10006655" y="4172501"/>
              <a:ext cx="295113" cy="268303"/>
            </a:xfrm>
            <a:prstGeom prst="ellipse">
              <a:avLst/>
            </a:prstGeom>
            <a:solidFill>
              <a:srgbClr val="356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6749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59418" y="464949"/>
            <a:ext cx="10740324" cy="48936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</a:rPr>
              <a:t>Effet de l’échelle de Balance écologique</a:t>
            </a:r>
          </a:p>
          <a:p>
            <a:endParaRPr lang="fr-FR" dirty="0"/>
          </a:p>
          <a:p>
            <a:r>
              <a:rPr lang="fr-FR" dirty="0" smtClean="0"/>
              <a:t>Quand le marqueur est dans la case -3 (zone orange, rouge), on tire au hasard une carte </a:t>
            </a:r>
            <a:r>
              <a:rPr lang="fr-FR" b="1" dirty="0" smtClean="0"/>
              <a:t>Conséquence</a:t>
            </a:r>
            <a:r>
              <a:rPr lang="fr-FR" dirty="0" smtClean="0"/>
              <a:t> qui est posée dans la zone « Problème à résoudre ».</a:t>
            </a:r>
          </a:p>
          <a:p>
            <a:endParaRPr lang="fr-FR" dirty="0" smtClean="0"/>
          </a:p>
          <a:p>
            <a:r>
              <a:rPr lang="fr-FR" dirty="0" smtClean="0"/>
              <a:t>On applique directement son effet. Il y a trois types d’effets qui peuvent être cumulatifs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Déplacer le marqueur de l’échelle de Développement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Déplacer le marqueur de la Balance écologique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Effet sur une autre carte</a:t>
            </a:r>
          </a:p>
          <a:p>
            <a:endParaRPr lang="fr-FR" dirty="0" smtClean="0"/>
          </a:p>
          <a:p>
            <a:r>
              <a:rPr lang="fr-FR" dirty="0" smtClean="0"/>
              <a:t>Si la carte conséquence affecte de nouveau la balance écologique, alors le marqueur est </a:t>
            </a:r>
            <a:r>
              <a:rPr lang="fr-FR" dirty="0" err="1" smtClean="0"/>
              <a:t>re</a:t>
            </a:r>
            <a:r>
              <a:rPr lang="fr-FR" dirty="0" smtClean="0"/>
              <a:t>-déplacé vers le rouge et on retire de nouveau une carte conséquence… </a:t>
            </a:r>
            <a:r>
              <a:rPr lang="fr-FR" dirty="0" smtClean="0">
                <a:solidFill>
                  <a:srgbClr val="FF0000"/>
                </a:solidFill>
              </a:rPr>
              <a:t>C’est l’emballement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Des cartes </a:t>
            </a:r>
            <a:r>
              <a:rPr lang="fr-FR" b="1" dirty="0" smtClean="0"/>
              <a:t>Action</a:t>
            </a:r>
            <a:r>
              <a:rPr lang="fr-FR" dirty="0" smtClean="0"/>
              <a:t> (jaunes) permettent de régler les problèmes des cartes conséquences. Elles annulent leurs effets sur les deux échelles. En revanche elles ne peuvent ressusciter les cartes déjà détruites de la défausse.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5145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68105" y="432309"/>
            <a:ext cx="10616339" cy="60016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</a:rPr>
              <a:t>Conditions de victoire</a:t>
            </a:r>
          </a:p>
          <a:p>
            <a:endParaRPr lang="fr-FR" dirty="0"/>
          </a:p>
          <a:p>
            <a:r>
              <a:rPr lang="fr-FR" b="1" dirty="0" smtClean="0"/>
              <a:t>Le jeu se termine quand la pioche est épuisée et qu’il ne reste plus que 3 cartes en main pour chaque joueur.</a:t>
            </a:r>
          </a:p>
          <a:p>
            <a:endParaRPr lang="fr-FR" dirty="0" smtClean="0"/>
          </a:p>
          <a:p>
            <a:r>
              <a:rPr lang="fr-FR" dirty="0" smtClean="0"/>
              <a:t>Les joueurs doivent atteindre le plus haut degré de Développement avec la meilleure Balance écologique possible.</a:t>
            </a:r>
          </a:p>
          <a:p>
            <a:endParaRPr lang="fr-FR" dirty="0"/>
          </a:p>
          <a:p>
            <a:r>
              <a:rPr lang="fr-FR" b="1" dirty="0" smtClean="0"/>
              <a:t>On Fait le calcul des points :</a:t>
            </a:r>
          </a:p>
          <a:p>
            <a:endParaRPr lang="fr-FR" dirty="0"/>
          </a:p>
          <a:p>
            <a:r>
              <a:rPr lang="fr-FR" u="sng" dirty="0" smtClean="0"/>
              <a:t>Points issus de la fin de partie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Points sur l’échelle de Développement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Points sur l’échelle de la Balance écologique (attention, il y  a des points négatifs)</a:t>
            </a:r>
          </a:p>
          <a:p>
            <a:endParaRPr lang="fr-FR" dirty="0" smtClean="0"/>
          </a:p>
          <a:p>
            <a:r>
              <a:rPr lang="fr-FR" u="sng" dirty="0" smtClean="0"/>
              <a:t>Points issus du processus</a:t>
            </a:r>
            <a:endParaRPr lang="fr-FR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+1 point par carte jaune posée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-3 points par carte rouge encore présente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-1 point par carte posée dans la zone « ressources non disponibles»</a:t>
            </a: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On fait le total. On peut imaginer que si plusieurs groupes d’élèves jouent, l’équipe gagnante est celle qui a le plus de points.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9034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8" t="15379" r="3994" b="13149"/>
          <a:stretch/>
        </p:blipFill>
        <p:spPr>
          <a:xfrm>
            <a:off x="-58561" y="0"/>
            <a:ext cx="1227884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6651" y="1269263"/>
            <a:ext cx="3357216" cy="5034556"/>
          </a:xfrm>
          <a:prstGeom prst="rect">
            <a:avLst/>
          </a:prstGeom>
          <a:solidFill>
            <a:srgbClr val="43B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8234557" y="1269262"/>
            <a:ext cx="3534109" cy="5113114"/>
          </a:xfrm>
          <a:prstGeom prst="rect">
            <a:avLst/>
          </a:prstGeom>
          <a:solidFill>
            <a:srgbClr val="43B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 15"/>
          <p:cNvGrpSpPr/>
          <p:nvPr/>
        </p:nvGrpSpPr>
        <p:grpSpPr>
          <a:xfrm rot="16200000">
            <a:off x="-461757" y="3201142"/>
            <a:ext cx="1821654" cy="987272"/>
            <a:chOff x="8043916" y="5641073"/>
            <a:chExt cx="1187866" cy="662746"/>
          </a:xfrm>
        </p:grpSpPr>
        <p:sp>
          <p:nvSpPr>
            <p:cNvPr id="10" name="Rectangle à coins arrondis 9"/>
            <p:cNvSpPr/>
            <p:nvPr/>
          </p:nvSpPr>
          <p:spPr>
            <a:xfrm rot="5400000">
              <a:off x="8323764" y="5395801"/>
              <a:ext cx="662746" cy="115329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8043916" y="5783147"/>
              <a:ext cx="1187866" cy="30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smtClean="0">
                  <a:solidFill>
                    <a:schemeClr val="bg1"/>
                  </a:solidFill>
                </a:rPr>
                <a:t>Pioche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 rot="5400000">
            <a:off x="6305732" y="3528559"/>
            <a:ext cx="1927841" cy="1075600"/>
            <a:chOff x="9375635" y="5668266"/>
            <a:chExt cx="1187866" cy="662746"/>
          </a:xfrm>
        </p:grpSpPr>
        <p:sp>
          <p:nvSpPr>
            <p:cNvPr id="12" name="Rectangle à coins arrondis 11"/>
            <p:cNvSpPr/>
            <p:nvPr/>
          </p:nvSpPr>
          <p:spPr>
            <a:xfrm rot="5400000">
              <a:off x="9655483" y="5422994"/>
              <a:ext cx="662746" cy="1153290"/>
            </a:xfrm>
            <a:prstGeom prst="roundRect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 b="1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9375635" y="5772069"/>
              <a:ext cx="1187866" cy="43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1"/>
                  </a:solidFill>
                </a:rPr>
                <a:t>Pioche</a:t>
              </a:r>
            </a:p>
            <a:p>
              <a:pPr algn="ctr"/>
              <a:r>
                <a:rPr lang="fr-FR" sz="2000" b="1" dirty="0" smtClean="0">
                  <a:solidFill>
                    <a:schemeClr val="bg1"/>
                  </a:solidFill>
                </a:rPr>
                <a:t> Conséquences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 rot="5400000">
            <a:off x="10835842" y="3100565"/>
            <a:ext cx="1756421" cy="963436"/>
            <a:chOff x="10112203" y="4895497"/>
            <a:chExt cx="1208239" cy="662746"/>
          </a:xfrm>
        </p:grpSpPr>
        <p:sp>
          <p:nvSpPr>
            <p:cNvPr id="14" name="Rectangle à coins arrondis 13"/>
            <p:cNvSpPr/>
            <p:nvPr/>
          </p:nvSpPr>
          <p:spPr>
            <a:xfrm rot="5400000">
              <a:off x="10412424" y="4650225"/>
              <a:ext cx="662746" cy="1153290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b="1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0112203" y="5098405"/>
              <a:ext cx="1187866" cy="317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smtClean="0">
                  <a:solidFill>
                    <a:schemeClr val="bg1"/>
                  </a:solidFill>
                </a:rPr>
                <a:t>Défausse</a:t>
              </a:r>
            </a:p>
          </p:txBody>
        </p:sp>
      </p:grpSp>
      <p:pic>
        <p:nvPicPr>
          <p:cNvPr id="77" name="Image 76"/>
          <p:cNvPicPr>
            <a:picLocks noChangeAspect="1"/>
          </p:cNvPicPr>
          <p:nvPr/>
        </p:nvPicPr>
        <p:blipFill rotWithShape="1">
          <a:blip r:embed="rId3"/>
          <a:srcRect l="32040" t="33681" r="39328" b="49189"/>
          <a:stretch/>
        </p:blipFill>
        <p:spPr>
          <a:xfrm>
            <a:off x="4238496" y="5317606"/>
            <a:ext cx="3725333" cy="125306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27745" t="60268" r="31594" b="18125"/>
          <a:stretch/>
        </p:blipFill>
        <p:spPr>
          <a:xfrm>
            <a:off x="4199307" y="1073873"/>
            <a:ext cx="3751059" cy="112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844538" y="963982"/>
            <a:ext cx="6921305" cy="2138082"/>
            <a:chOff x="393092" y="632013"/>
            <a:chExt cx="6921305" cy="2138082"/>
          </a:xfrm>
        </p:grpSpPr>
        <p:sp>
          <p:nvSpPr>
            <p:cNvPr id="3" name="Rectangle à coins arrondis 2"/>
            <p:cNvSpPr/>
            <p:nvPr/>
          </p:nvSpPr>
          <p:spPr>
            <a:xfrm>
              <a:off x="393092" y="632013"/>
              <a:ext cx="6441998" cy="2138082"/>
            </a:xfrm>
            <a:prstGeom prst="roundRect">
              <a:avLst/>
            </a:prstGeom>
            <a:solidFill>
              <a:srgbClr val="0C9B52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 à coins arrondis 3"/>
            <p:cNvSpPr/>
            <p:nvPr/>
          </p:nvSpPr>
          <p:spPr>
            <a:xfrm>
              <a:off x="554370" y="779929"/>
              <a:ext cx="6091629" cy="1885662"/>
            </a:xfrm>
            <a:prstGeom prst="roundRect">
              <a:avLst>
                <a:gd name="adj" fmla="val 8037"/>
              </a:avLst>
            </a:prstGeom>
            <a:solidFill>
              <a:schemeClr val="bg2">
                <a:lumMod val="50000"/>
              </a:schemeClr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" name="Connecteur droit 5"/>
            <p:cNvCxnSpPr/>
            <p:nvPr/>
          </p:nvCxnSpPr>
          <p:spPr>
            <a:xfrm flipV="1">
              <a:off x="564918" y="1289638"/>
              <a:ext cx="6045911" cy="4353"/>
            </a:xfrm>
            <a:prstGeom prst="lin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1161791" y="1293991"/>
              <a:ext cx="613955" cy="1371600"/>
            </a:xfrm>
            <a:prstGeom prst="rect">
              <a:avLst/>
            </a:prstGeom>
            <a:solidFill>
              <a:srgbClr val="E22124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780098" y="1291311"/>
              <a:ext cx="613955" cy="1371600"/>
            </a:xfrm>
            <a:prstGeom prst="rect">
              <a:avLst/>
            </a:prstGeom>
            <a:solidFill>
              <a:srgbClr val="EE4725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32044" y="1291311"/>
              <a:ext cx="613955" cy="1371600"/>
            </a:xfrm>
            <a:prstGeom prst="rect">
              <a:avLst/>
            </a:prstGeom>
            <a:solidFill>
              <a:srgbClr val="087241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804139" y="1291311"/>
              <a:ext cx="613955" cy="1371600"/>
            </a:xfrm>
            <a:prstGeom prst="rect">
              <a:avLst/>
            </a:prstGeom>
            <a:solidFill>
              <a:srgbClr val="63B549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9695" y="1293991"/>
              <a:ext cx="613955" cy="1371600"/>
            </a:xfrm>
            <a:prstGeom prst="rect">
              <a:avLst/>
            </a:prstGeom>
            <a:solidFill>
              <a:srgbClr val="F59121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03650" y="1291311"/>
              <a:ext cx="613955" cy="1371600"/>
            </a:xfrm>
            <a:prstGeom prst="rect">
              <a:avLst/>
            </a:prstGeom>
            <a:solidFill>
              <a:srgbClr val="F9D31B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617600" y="1289638"/>
              <a:ext cx="613955" cy="1371600"/>
            </a:xfrm>
            <a:prstGeom prst="rect">
              <a:avLst/>
            </a:prstGeom>
            <a:solidFill>
              <a:srgbClr val="D0DC3A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31555" y="1289638"/>
              <a:ext cx="613955" cy="1371600"/>
            </a:xfrm>
            <a:prstGeom prst="rect">
              <a:avLst/>
            </a:prstGeom>
            <a:solidFill>
              <a:srgbClr val="90C340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24623" y="1291311"/>
              <a:ext cx="613955" cy="1371600"/>
            </a:xfrm>
            <a:prstGeom prst="rect">
              <a:avLst/>
            </a:prstGeom>
            <a:solidFill>
              <a:srgbClr val="3AAD52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54370" y="1291814"/>
              <a:ext cx="613955" cy="1371600"/>
            </a:xfrm>
            <a:prstGeom prst="rect">
              <a:avLst/>
            </a:prstGeom>
            <a:solidFill>
              <a:srgbClr val="C5292A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600088" y="1531660"/>
              <a:ext cx="67143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 smtClean="0"/>
                <a:t>1  2   3   4  5   6  7   8  9  10</a:t>
              </a:r>
              <a:endParaRPr lang="fr-FR" sz="4400" b="1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693475" y="743658"/>
              <a:ext cx="4217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>
                  <a:solidFill>
                    <a:schemeClr val="bg1"/>
                  </a:solidFill>
                </a:rPr>
                <a:t>Echelle de Développement</a:t>
              </a:r>
              <a:endParaRPr lang="fr-FR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63" name="Flèche droite 62"/>
            <p:cNvSpPr/>
            <p:nvPr/>
          </p:nvSpPr>
          <p:spPr>
            <a:xfrm>
              <a:off x="885763" y="2301101"/>
              <a:ext cx="598947" cy="289113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783771" y="3927917"/>
            <a:ext cx="7210698" cy="2138082"/>
            <a:chOff x="783771" y="3927917"/>
            <a:chExt cx="7210698" cy="2138082"/>
          </a:xfrm>
        </p:grpSpPr>
        <p:sp>
          <p:nvSpPr>
            <p:cNvPr id="21" name="Rectangle à coins arrondis 20"/>
            <p:cNvSpPr/>
            <p:nvPr/>
          </p:nvSpPr>
          <p:spPr>
            <a:xfrm>
              <a:off x="783771" y="3927917"/>
              <a:ext cx="7210698" cy="2138082"/>
            </a:xfrm>
            <a:prstGeom prst="roundRect">
              <a:avLst/>
            </a:prstGeom>
            <a:solidFill>
              <a:srgbClr val="0C9B52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à coins arrondis 21"/>
            <p:cNvSpPr/>
            <p:nvPr/>
          </p:nvSpPr>
          <p:spPr>
            <a:xfrm>
              <a:off x="1063992" y="4062770"/>
              <a:ext cx="6701851" cy="1885662"/>
            </a:xfrm>
            <a:prstGeom prst="roundRect">
              <a:avLst>
                <a:gd name="adj" fmla="val 8037"/>
              </a:avLst>
            </a:prstGeom>
            <a:solidFill>
              <a:schemeClr val="bg2">
                <a:lumMod val="50000"/>
              </a:schemeClr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3" name="Connecteur droit 22"/>
            <p:cNvCxnSpPr/>
            <p:nvPr/>
          </p:nvCxnSpPr>
          <p:spPr>
            <a:xfrm flipV="1">
              <a:off x="1679786" y="4576832"/>
              <a:ext cx="5462519" cy="1"/>
            </a:xfrm>
            <a:prstGeom prst="lin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2290280" y="4574152"/>
              <a:ext cx="613955" cy="1371600"/>
            </a:xfrm>
            <a:prstGeom prst="rect">
              <a:avLst/>
            </a:prstGeom>
            <a:solidFill>
              <a:srgbClr val="EE4725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894966" y="4574152"/>
              <a:ext cx="613955" cy="1371600"/>
            </a:xfrm>
            <a:prstGeom prst="rect">
              <a:avLst/>
            </a:prstGeom>
            <a:solidFill>
              <a:srgbClr val="F9D31B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28350" y="4574152"/>
              <a:ext cx="613955" cy="1371600"/>
            </a:xfrm>
            <a:prstGeom prst="rect">
              <a:avLst/>
            </a:prstGeom>
            <a:solidFill>
              <a:srgbClr val="087241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300445" y="4574152"/>
              <a:ext cx="613955" cy="1371600"/>
            </a:xfrm>
            <a:prstGeom prst="rect">
              <a:avLst/>
            </a:prstGeom>
            <a:solidFill>
              <a:srgbClr val="63B549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504563" y="4576832"/>
              <a:ext cx="613955" cy="1371600"/>
            </a:xfrm>
            <a:prstGeom prst="rect">
              <a:avLst/>
            </a:prstGeom>
            <a:solidFill>
              <a:srgbClr val="F9D31B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118518" y="4574152"/>
              <a:ext cx="613955" cy="13716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727861" y="4572479"/>
              <a:ext cx="613955" cy="1371600"/>
            </a:xfrm>
            <a:prstGeom prst="rect">
              <a:avLst/>
            </a:prstGeom>
            <a:solidFill>
              <a:srgbClr val="90C340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920929" y="4574152"/>
              <a:ext cx="613955" cy="1371600"/>
            </a:xfrm>
            <a:prstGeom prst="rect">
              <a:avLst/>
            </a:prstGeom>
            <a:solidFill>
              <a:srgbClr val="3AAD52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669238" y="4574655"/>
              <a:ext cx="613955" cy="1371600"/>
            </a:xfrm>
            <a:prstGeom prst="rect">
              <a:avLst/>
            </a:prstGeom>
            <a:solidFill>
              <a:srgbClr val="EE4725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2965445" y="3972621"/>
              <a:ext cx="31520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>
                  <a:solidFill>
                    <a:schemeClr val="bg1"/>
                  </a:solidFill>
                </a:rPr>
                <a:t>Balance écologique</a:t>
              </a:r>
              <a:endParaRPr lang="fr-FR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ZoneTexte 36"/>
            <p:cNvSpPr txBox="1"/>
            <p:nvPr/>
          </p:nvSpPr>
          <p:spPr>
            <a:xfrm rot="5400000">
              <a:off x="3729093" y="4991853"/>
              <a:ext cx="13723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/>
                <a:t>NEUTRE</a:t>
              </a:r>
              <a:endParaRPr lang="fr-FR" sz="2800" b="1" dirty="0"/>
            </a:p>
          </p:txBody>
        </p:sp>
        <p:grpSp>
          <p:nvGrpSpPr>
            <p:cNvPr id="39" name="Groupe 38"/>
            <p:cNvGrpSpPr/>
            <p:nvPr/>
          </p:nvGrpSpPr>
          <p:grpSpPr>
            <a:xfrm>
              <a:off x="2189244" y="4045232"/>
              <a:ext cx="677914" cy="451680"/>
              <a:chOff x="10006655" y="4093287"/>
              <a:chExt cx="677914" cy="451680"/>
            </a:xfrm>
          </p:grpSpPr>
          <p:grpSp>
            <p:nvGrpSpPr>
              <p:cNvPr id="40" name="Groupe 39"/>
              <p:cNvGrpSpPr/>
              <p:nvPr/>
            </p:nvGrpSpPr>
            <p:grpSpPr>
              <a:xfrm>
                <a:off x="10211709" y="4093287"/>
                <a:ext cx="472860" cy="451680"/>
                <a:chOff x="9534097" y="2063803"/>
                <a:chExt cx="472860" cy="451680"/>
              </a:xfrm>
            </p:grpSpPr>
            <p:grpSp>
              <p:nvGrpSpPr>
                <p:cNvPr id="42" name="Groupe 41"/>
                <p:cNvGrpSpPr/>
                <p:nvPr/>
              </p:nvGrpSpPr>
              <p:grpSpPr>
                <a:xfrm>
                  <a:off x="9534097" y="2063803"/>
                  <a:ext cx="463513" cy="451680"/>
                  <a:chOff x="4331511" y="2680381"/>
                  <a:chExt cx="463513" cy="451680"/>
                </a:xfrm>
              </p:grpSpPr>
              <p:sp>
                <p:nvSpPr>
                  <p:cNvPr id="45" name="Ellipse 44"/>
                  <p:cNvSpPr/>
                  <p:nvPr/>
                </p:nvSpPr>
                <p:spPr>
                  <a:xfrm>
                    <a:off x="4331511" y="2680381"/>
                    <a:ext cx="463513" cy="451680"/>
                  </a:xfrm>
                  <a:prstGeom prst="ellipse">
                    <a:avLst/>
                  </a:prstGeom>
                  <a:solidFill>
                    <a:srgbClr val="356D90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6" name="Ellipse 45"/>
                  <p:cNvSpPr/>
                  <p:nvPr/>
                </p:nvSpPr>
                <p:spPr>
                  <a:xfrm>
                    <a:off x="4382525" y="2732290"/>
                    <a:ext cx="361484" cy="354846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43" name="Flèche vers le bas 42"/>
                <p:cNvSpPr/>
                <p:nvPr/>
              </p:nvSpPr>
              <p:spPr>
                <a:xfrm>
                  <a:off x="9628894" y="2176833"/>
                  <a:ext cx="273918" cy="261012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4" name="ZoneTexte 43"/>
                <p:cNvSpPr txBox="1"/>
                <p:nvPr/>
              </p:nvSpPr>
              <p:spPr>
                <a:xfrm>
                  <a:off x="9619418" y="2123952"/>
                  <a:ext cx="38753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b="1" dirty="0" smtClean="0">
                      <a:solidFill>
                        <a:schemeClr val="bg1"/>
                      </a:solidFill>
                    </a:rPr>
                    <a:t>-1</a:t>
                  </a:r>
                  <a:endParaRPr lang="fr-FR" sz="10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1" name="Ellipse 40"/>
              <p:cNvSpPr/>
              <p:nvPr/>
            </p:nvSpPr>
            <p:spPr>
              <a:xfrm>
                <a:off x="10006655" y="4172501"/>
                <a:ext cx="295113" cy="268303"/>
              </a:xfrm>
              <a:prstGeom prst="ellipse">
                <a:avLst/>
              </a:prstGeom>
              <a:solidFill>
                <a:srgbClr val="356D9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 smtClean="0"/>
                  <a:t>B</a:t>
                </a:r>
                <a:endParaRPr lang="fr-FR" b="1" dirty="0"/>
              </a:p>
            </p:txBody>
          </p:sp>
        </p:grpSp>
        <p:grpSp>
          <p:nvGrpSpPr>
            <p:cNvPr id="47" name="Groupe 46"/>
            <p:cNvGrpSpPr/>
            <p:nvPr/>
          </p:nvGrpSpPr>
          <p:grpSpPr>
            <a:xfrm>
              <a:off x="6064690" y="4034683"/>
              <a:ext cx="736231" cy="451680"/>
              <a:chOff x="8917973" y="4078515"/>
              <a:chExt cx="736231" cy="451680"/>
            </a:xfrm>
          </p:grpSpPr>
          <p:grpSp>
            <p:nvGrpSpPr>
              <p:cNvPr id="48" name="Groupe 47"/>
              <p:cNvGrpSpPr/>
              <p:nvPr/>
            </p:nvGrpSpPr>
            <p:grpSpPr>
              <a:xfrm>
                <a:off x="9135424" y="4078515"/>
                <a:ext cx="518780" cy="451680"/>
                <a:chOff x="9534097" y="2063803"/>
                <a:chExt cx="518780" cy="451680"/>
              </a:xfrm>
            </p:grpSpPr>
            <p:grpSp>
              <p:nvGrpSpPr>
                <p:cNvPr id="50" name="Groupe 49"/>
                <p:cNvGrpSpPr/>
                <p:nvPr/>
              </p:nvGrpSpPr>
              <p:grpSpPr>
                <a:xfrm>
                  <a:off x="9534097" y="2063803"/>
                  <a:ext cx="463513" cy="451680"/>
                  <a:chOff x="4331511" y="2680381"/>
                  <a:chExt cx="463513" cy="451680"/>
                </a:xfrm>
              </p:grpSpPr>
              <p:sp>
                <p:nvSpPr>
                  <p:cNvPr id="53" name="Ellipse 52"/>
                  <p:cNvSpPr/>
                  <p:nvPr/>
                </p:nvSpPr>
                <p:spPr>
                  <a:xfrm>
                    <a:off x="4331511" y="2680381"/>
                    <a:ext cx="463513" cy="451680"/>
                  </a:xfrm>
                  <a:prstGeom prst="ellipse">
                    <a:avLst/>
                  </a:prstGeom>
                  <a:solidFill>
                    <a:srgbClr val="356D90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4" name="Ellipse 53"/>
                  <p:cNvSpPr/>
                  <p:nvPr/>
                </p:nvSpPr>
                <p:spPr>
                  <a:xfrm>
                    <a:off x="4382525" y="2732290"/>
                    <a:ext cx="361484" cy="354846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51" name="Flèche vers le bas 50"/>
                <p:cNvSpPr/>
                <p:nvPr/>
              </p:nvSpPr>
              <p:spPr>
                <a:xfrm rot="10800000">
                  <a:off x="9621363" y="2149554"/>
                  <a:ext cx="295113" cy="261012"/>
                </a:xfrm>
                <a:prstGeom prst="downArrow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2" name="ZoneTexte 51"/>
                <p:cNvSpPr txBox="1"/>
                <p:nvPr/>
              </p:nvSpPr>
              <p:spPr>
                <a:xfrm>
                  <a:off x="9611759" y="2208948"/>
                  <a:ext cx="44111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50" b="1" dirty="0" smtClean="0"/>
                    <a:t>+1</a:t>
                  </a:r>
                  <a:endParaRPr lang="fr-FR" sz="1050" b="1" dirty="0"/>
                </a:p>
              </p:txBody>
            </p:sp>
          </p:grpSp>
          <p:sp>
            <p:nvSpPr>
              <p:cNvPr id="49" name="Ellipse 48"/>
              <p:cNvSpPr/>
              <p:nvPr/>
            </p:nvSpPr>
            <p:spPr>
              <a:xfrm>
                <a:off x="8917973" y="4184976"/>
                <a:ext cx="295113" cy="268303"/>
              </a:xfrm>
              <a:prstGeom prst="ellipse">
                <a:avLst/>
              </a:prstGeom>
              <a:solidFill>
                <a:srgbClr val="356D9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 smtClean="0"/>
                  <a:t>B</a:t>
                </a:r>
                <a:endParaRPr lang="fr-FR" b="1" dirty="0"/>
              </a:p>
            </p:txBody>
          </p:sp>
        </p:grpSp>
        <p:sp>
          <p:nvSpPr>
            <p:cNvPr id="55" name="ZoneTexte 54"/>
            <p:cNvSpPr txBox="1"/>
            <p:nvPr/>
          </p:nvSpPr>
          <p:spPr>
            <a:xfrm>
              <a:off x="3504281" y="4840266"/>
              <a:ext cx="9278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b="1" dirty="0" smtClean="0"/>
                <a:t>-1</a:t>
              </a:r>
              <a:endParaRPr lang="fr-FR" sz="3600" b="1" dirty="0"/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6490387" y="4881733"/>
              <a:ext cx="6767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b="1" dirty="0" smtClean="0"/>
                <a:t>+4</a:t>
              </a:r>
              <a:endParaRPr lang="fr-FR" sz="3600" b="1" dirty="0"/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5887442" y="4890903"/>
              <a:ext cx="6539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b="1" dirty="0" smtClean="0"/>
                <a:t>+3</a:t>
              </a:r>
              <a:endParaRPr lang="fr-FR" sz="3600" b="1" dirty="0"/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5277799" y="4880607"/>
              <a:ext cx="9278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b="1" dirty="0" smtClean="0"/>
                <a:t>+2</a:t>
              </a:r>
              <a:endParaRPr lang="fr-FR" sz="3600" b="1" dirty="0"/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4691008" y="4868670"/>
              <a:ext cx="9278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b="1" dirty="0"/>
                <a:t>+</a:t>
              </a:r>
              <a:r>
                <a:rPr lang="fr-FR" sz="3600" b="1" dirty="0" smtClean="0"/>
                <a:t>1</a:t>
              </a:r>
              <a:endParaRPr lang="fr-FR" sz="3600" b="1" dirty="0"/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2867158" y="4809867"/>
              <a:ext cx="9278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b="1" dirty="0" smtClean="0"/>
                <a:t>-2</a:t>
              </a:r>
              <a:endParaRPr lang="fr-FR" sz="3600" b="1" dirty="0"/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2253203" y="4840266"/>
              <a:ext cx="9278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b="1" dirty="0" smtClean="0"/>
                <a:t>-3</a:t>
              </a:r>
              <a:endParaRPr lang="fr-FR" sz="3600" b="1" dirty="0"/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1632191" y="4857713"/>
              <a:ext cx="9278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b="1" dirty="0" smtClean="0"/>
                <a:t>-4</a:t>
              </a:r>
              <a:endParaRPr lang="fr-FR" sz="3600" b="1" dirty="0"/>
            </a:p>
          </p:txBody>
        </p:sp>
        <p:sp>
          <p:nvSpPr>
            <p:cNvPr id="64" name="Flèche droite 63"/>
            <p:cNvSpPr/>
            <p:nvPr/>
          </p:nvSpPr>
          <p:spPr>
            <a:xfrm>
              <a:off x="4602445" y="5626927"/>
              <a:ext cx="598947" cy="289113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Flèche droite 64"/>
            <p:cNvSpPr/>
            <p:nvPr/>
          </p:nvSpPr>
          <p:spPr>
            <a:xfrm rot="10800000">
              <a:off x="3639316" y="5634466"/>
              <a:ext cx="598947" cy="289113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151888" y="4567663"/>
              <a:ext cx="613955" cy="1371600"/>
            </a:xfrm>
            <a:prstGeom prst="rect">
              <a:avLst/>
            </a:prstGeom>
            <a:solidFill>
              <a:srgbClr val="087241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063992" y="4570299"/>
              <a:ext cx="613955" cy="1371600"/>
            </a:xfrm>
            <a:prstGeom prst="rect">
              <a:avLst/>
            </a:prstGeom>
            <a:solidFill>
              <a:srgbClr val="C5292A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1065780" y="4868648"/>
              <a:ext cx="9278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b="1" dirty="0" smtClean="0"/>
                <a:t>-5</a:t>
              </a:r>
              <a:endParaRPr lang="fr-FR" sz="3600" b="1" dirty="0"/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7101426" y="4890086"/>
              <a:ext cx="6767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b="1" dirty="0" smtClean="0"/>
                <a:t>+5</a:t>
              </a:r>
              <a:endParaRPr lang="fr-FR" sz="3600" b="1" dirty="0"/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8670336" y="2402961"/>
            <a:ext cx="3089564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200" b="1" dirty="0" smtClean="0"/>
              <a:t>Echelles à découper pour le plateau de jeu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183427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74320" y="153178"/>
            <a:ext cx="2369389" cy="3125081"/>
            <a:chOff x="174320" y="153178"/>
            <a:chExt cx="2369389" cy="3125081"/>
          </a:xfrm>
        </p:grpSpPr>
        <p:sp>
          <p:nvSpPr>
            <p:cNvPr id="200" name="Rectangle à coins arrondis 199"/>
            <p:cNvSpPr/>
            <p:nvPr/>
          </p:nvSpPr>
          <p:spPr>
            <a:xfrm>
              <a:off x="174320" y="153178"/>
              <a:ext cx="2369389" cy="3125081"/>
            </a:xfrm>
            <a:prstGeom prst="roundRect">
              <a:avLst>
                <a:gd name="adj" fmla="val 5138"/>
              </a:avLst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0" name="Image 2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228" y="473958"/>
              <a:ext cx="2199572" cy="2282734"/>
            </a:xfrm>
            <a:prstGeom prst="rect">
              <a:avLst/>
            </a:prstGeom>
          </p:spPr>
        </p:pic>
        <p:sp>
          <p:nvSpPr>
            <p:cNvPr id="7" name="Rectangle à coins arrondis 6"/>
            <p:cNvSpPr/>
            <p:nvPr/>
          </p:nvSpPr>
          <p:spPr>
            <a:xfrm>
              <a:off x="246093" y="265529"/>
              <a:ext cx="2225842" cy="613611"/>
            </a:xfrm>
            <a:prstGeom prst="round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OBJECTF TERRE DURABLE</a:t>
              </a:r>
              <a:endParaRPr lang="fr-FR" b="1" dirty="0"/>
            </a:p>
          </p:txBody>
        </p:sp>
        <p:sp>
          <p:nvSpPr>
            <p:cNvPr id="251" name="Rectangle à coins arrondis 250"/>
            <p:cNvSpPr/>
            <p:nvPr/>
          </p:nvSpPr>
          <p:spPr>
            <a:xfrm>
              <a:off x="246093" y="2594864"/>
              <a:ext cx="2225842" cy="613611"/>
            </a:xfrm>
            <a:prstGeom prst="round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JEU EDUCATIF</a:t>
              </a:r>
              <a:endParaRPr lang="fr-FR" b="1" dirty="0"/>
            </a:p>
          </p:txBody>
        </p:sp>
      </p:grpSp>
      <p:grpSp>
        <p:nvGrpSpPr>
          <p:cNvPr id="252" name="Groupe 251"/>
          <p:cNvGrpSpPr/>
          <p:nvPr/>
        </p:nvGrpSpPr>
        <p:grpSpPr>
          <a:xfrm>
            <a:off x="174320" y="3390610"/>
            <a:ext cx="2369389" cy="3125081"/>
            <a:chOff x="174320" y="153178"/>
            <a:chExt cx="2369389" cy="3125081"/>
          </a:xfrm>
        </p:grpSpPr>
        <p:sp>
          <p:nvSpPr>
            <p:cNvPr id="254" name="Rectangle à coins arrondis 253"/>
            <p:cNvSpPr/>
            <p:nvPr/>
          </p:nvSpPr>
          <p:spPr>
            <a:xfrm>
              <a:off x="174320" y="153178"/>
              <a:ext cx="2369389" cy="3125081"/>
            </a:xfrm>
            <a:prstGeom prst="roundRect">
              <a:avLst>
                <a:gd name="adj" fmla="val 5138"/>
              </a:avLst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5" name="Image 25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228" y="473958"/>
              <a:ext cx="2199572" cy="2282734"/>
            </a:xfrm>
            <a:prstGeom prst="rect">
              <a:avLst/>
            </a:prstGeom>
          </p:spPr>
        </p:pic>
        <p:sp>
          <p:nvSpPr>
            <p:cNvPr id="256" name="Rectangle à coins arrondis 255"/>
            <p:cNvSpPr/>
            <p:nvPr/>
          </p:nvSpPr>
          <p:spPr>
            <a:xfrm>
              <a:off x="246093" y="265529"/>
              <a:ext cx="2225842" cy="613611"/>
            </a:xfrm>
            <a:prstGeom prst="round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OBJECTF TERRE DURABLE</a:t>
              </a:r>
              <a:endParaRPr lang="fr-FR" b="1" dirty="0"/>
            </a:p>
          </p:txBody>
        </p:sp>
        <p:sp>
          <p:nvSpPr>
            <p:cNvPr id="257" name="Rectangle à coins arrondis 256"/>
            <p:cNvSpPr/>
            <p:nvPr/>
          </p:nvSpPr>
          <p:spPr>
            <a:xfrm>
              <a:off x="246093" y="2594864"/>
              <a:ext cx="2225842" cy="613611"/>
            </a:xfrm>
            <a:prstGeom prst="round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JEU EDUCATIF</a:t>
              </a:r>
              <a:endParaRPr lang="fr-FR" b="1" dirty="0"/>
            </a:p>
          </p:txBody>
        </p:sp>
      </p:grpSp>
      <p:grpSp>
        <p:nvGrpSpPr>
          <p:cNvPr id="258" name="Groupe 257"/>
          <p:cNvGrpSpPr/>
          <p:nvPr/>
        </p:nvGrpSpPr>
        <p:grpSpPr>
          <a:xfrm>
            <a:off x="2628617" y="153178"/>
            <a:ext cx="2369389" cy="3125081"/>
            <a:chOff x="174320" y="153178"/>
            <a:chExt cx="2369389" cy="3125081"/>
          </a:xfrm>
        </p:grpSpPr>
        <p:sp>
          <p:nvSpPr>
            <p:cNvPr id="259" name="Rectangle à coins arrondis 258"/>
            <p:cNvSpPr/>
            <p:nvPr/>
          </p:nvSpPr>
          <p:spPr>
            <a:xfrm>
              <a:off x="174320" y="153178"/>
              <a:ext cx="2369389" cy="3125081"/>
            </a:xfrm>
            <a:prstGeom prst="roundRect">
              <a:avLst>
                <a:gd name="adj" fmla="val 5138"/>
              </a:avLst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60" name="Image 25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228" y="473958"/>
              <a:ext cx="2199572" cy="2282734"/>
            </a:xfrm>
            <a:prstGeom prst="rect">
              <a:avLst/>
            </a:prstGeom>
          </p:spPr>
        </p:pic>
        <p:sp>
          <p:nvSpPr>
            <p:cNvPr id="261" name="Rectangle à coins arrondis 260"/>
            <p:cNvSpPr/>
            <p:nvPr/>
          </p:nvSpPr>
          <p:spPr>
            <a:xfrm>
              <a:off x="246093" y="265529"/>
              <a:ext cx="2225842" cy="613611"/>
            </a:xfrm>
            <a:prstGeom prst="round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OBJECTF TERRE DURABLE</a:t>
              </a:r>
              <a:endParaRPr lang="fr-FR" b="1" dirty="0"/>
            </a:p>
          </p:txBody>
        </p:sp>
        <p:sp>
          <p:nvSpPr>
            <p:cNvPr id="262" name="Rectangle à coins arrondis 261"/>
            <p:cNvSpPr/>
            <p:nvPr/>
          </p:nvSpPr>
          <p:spPr>
            <a:xfrm>
              <a:off x="246093" y="2594864"/>
              <a:ext cx="2225842" cy="613611"/>
            </a:xfrm>
            <a:prstGeom prst="round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JEU EDUCATIF</a:t>
              </a:r>
              <a:endParaRPr lang="fr-FR" b="1" dirty="0"/>
            </a:p>
          </p:txBody>
        </p:sp>
      </p:grpSp>
      <p:grpSp>
        <p:nvGrpSpPr>
          <p:cNvPr id="263" name="Groupe 262"/>
          <p:cNvGrpSpPr/>
          <p:nvPr/>
        </p:nvGrpSpPr>
        <p:grpSpPr>
          <a:xfrm>
            <a:off x="5082914" y="153178"/>
            <a:ext cx="2369389" cy="3125081"/>
            <a:chOff x="174320" y="153178"/>
            <a:chExt cx="2369389" cy="3125081"/>
          </a:xfrm>
        </p:grpSpPr>
        <p:sp>
          <p:nvSpPr>
            <p:cNvPr id="264" name="Rectangle à coins arrondis 263"/>
            <p:cNvSpPr/>
            <p:nvPr/>
          </p:nvSpPr>
          <p:spPr>
            <a:xfrm>
              <a:off x="174320" y="153178"/>
              <a:ext cx="2369389" cy="3125081"/>
            </a:xfrm>
            <a:prstGeom prst="roundRect">
              <a:avLst>
                <a:gd name="adj" fmla="val 5138"/>
              </a:avLst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65" name="Image 26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228" y="473958"/>
              <a:ext cx="2199572" cy="2282734"/>
            </a:xfrm>
            <a:prstGeom prst="rect">
              <a:avLst/>
            </a:prstGeom>
          </p:spPr>
        </p:pic>
        <p:sp>
          <p:nvSpPr>
            <p:cNvPr id="266" name="Rectangle à coins arrondis 265"/>
            <p:cNvSpPr/>
            <p:nvPr/>
          </p:nvSpPr>
          <p:spPr>
            <a:xfrm>
              <a:off x="246093" y="265529"/>
              <a:ext cx="2225842" cy="613611"/>
            </a:xfrm>
            <a:prstGeom prst="round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OBJECTF TERRE DURABLE</a:t>
              </a:r>
              <a:endParaRPr lang="fr-FR" b="1" dirty="0"/>
            </a:p>
          </p:txBody>
        </p:sp>
        <p:sp>
          <p:nvSpPr>
            <p:cNvPr id="267" name="Rectangle à coins arrondis 266"/>
            <p:cNvSpPr/>
            <p:nvPr/>
          </p:nvSpPr>
          <p:spPr>
            <a:xfrm>
              <a:off x="246093" y="2594864"/>
              <a:ext cx="2225842" cy="613611"/>
            </a:xfrm>
            <a:prstGeom prst="round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JEU EDUCATIF</a:t>
              </a:r>
              <a:endParaRPr lang="fr-FR" b="1" dirty="0"/>
            </a:p>
          </p:txBody>
        </p:sp>
      </p:grpSp>
      <p:grpSp>
        <p:nvGrpSpPr>
          <p:cNvPr id="268" name="Groupe 267"/>
          <p:cNvGrpSpPr/>
          <p:nvPr/>
        </p:nvGrpSpPr>
        <p:grpSpPr>
          <a:xfrm>
            <a:off x="7537211" y="153178"/>
            <a:ext cx="2369389" cy="3125081"/>
            <a:chOff x="174320" y="153178"/>
            <a:chExt cx="2369389" cy="3125081"/>
          </a:xfrm>
        </p:grpSpPr>
        <p:sp>
          <p:nvSpPr>
            <p:cNvPr id="269" name="Rectangle à coins arrondis 268"/>
            <p:cNvSpPr/>
            <p:nvPr/>
          </p:nvSpPr>
          <p:spPr>
            <a:xfrm>
              <a:off x="174320" y="153178"/>
              <a:ext cx="2369389" cy="3125081"/>
            </a:xfrm>
            <a:prstGeom prst="roundRect">
              <a:avLst>
                <a:gd name="adj" fmla="val 5138"/>
              </a:avLst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70" name="Image 26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228" y="473958"/>
              <a:ext cx="2199572" cy="2282734"/>
            </a:xfrm>
            <a:prstGeom prst="rect">
              <a:avLst/>
            </a:prstGeom>
          </p:spPr>
        </p:pic>
        <p:sp>
          <p:nvSpPr>
            <p:cNvPr id="271" name="Rectangle à coins arrondis 270"/>
            <p:cNvSpPr/>
            <p:nvPr/>
          </p:nvSpPr>
          <p:spPr>
            <a:xfrm>
              <a:off x="246093" y="265529"/>
              <a:ext cx="2225842" cy="613611"/>
            </a:xfrm>
            <a:prstGeom prst="round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OBJECTF TERRE DURABLE</a:t>
              </a:r>
              <a:endParaRPr lang="fr-FR" b="1" dirty="0"/>
            </a:p>
          </p:txBody>
        </p:sp>
        <p:sp>
          <p:nvSpPr>
            <p:cNvPr id="272" name="Rectangle à coins arrondis 271"/>
            <p:cNvSpPr/>
            <p:nvPr/>
          </p:nvSpPr>
          <p:spPr>
            <a:xfrm>
              <a:off x="246093" y="2594864"/>
              <a:ext cx="2225842" cy="613611"/>
            </a:xfrm>
            <a:prstGeom prst="round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JEU EDUCATIF</a:t>
              </a:r>
              <a:endParaRPr lang="fr-FR" b="1" dirty="0"/>
            </a:p>
          </p:txBody>
        </p:sp>
      </p:grpSp>
      <p:grpSp>
        <p:nvGrpSpPr>
          <p:cNvPr id="297" name="Groupe 296"/>
          <p:cNvGrpSpPr/>
          <p:nvPr/>
        </p:nvGrpSpPr>
        <p:grpSpPr>
          <a:xfrm>
            <a:off x="2628616" y="3391248"/>
            <a:ext cx="2369389" cy="3125081"/>
            <a:chOff x="174320" y="153178"/>
            <a:chExt cx="2369389" cy="3125081"/>
          </a:xfrm>
        </p:grpSpPr>
        <p:sp>
          <p:nvSpPr>
            <p:cNvPr id="298" name="Rectangle à coins arrondis 297"/>
            <p:cNvSpPr/>
            <p:nvPr/>
          </p:nvSpPr>
          <p:spPr>
            <a:xfrm>
              <a:off x="174320" y="153178"/>
              <a:ext cx="2369389" cy="3125081"/>
            </a:xfrm>
            <a:prstGeom prst="roundRect">
              <a:avLst>
                <a:gd name="adj" fmla="val 5138"/>
              </a:avLst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99" name="Image 29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228" y="473958"/>
              <a:ext cx="2199572" cy="2282734"/>
            </a:xfrm>
            <a:prstGeom prst="rect">
              <a:avLst/>
            </a:prstGeom>
          </p:spPr>
        </p:pic>
        <p:sp>
          <p:nvSpPr>
            <p:cNvPr id="300" name="Rectangle à coins arrondis 299"/>
            <p:cNvSpPr/>
            <p:nvPr/>
          </p:nvSpPr>
          <p:spPr>
            <a:xfrm>
              <a:off x="246093" y="265529"/>
              <a:ext cx="2225842" cy="613611"/>
            </a:xfrm>
            <a:prstGeom prst="round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OBJECTF TERRE DURABLE</a:t>
              </a:r>
              <a:endParaRPr lang="fr-FR" b="1" dirty="0"/>
            </a:p>
          </p:txBody>
        </p:sp>
        <p:sp>
          <p:nvSpPr>
            <p:cNvPr id="301" name="Rectangle à coins arrondis 300"/>
            <p:cNvSpPr/>
            <p:nvPr/>
          </p:nvSpPr>
          <p:spPr>
            <a:xfrm>
              <a:off x="246093" y="2594864"/>
              <a:ext cx="2225842" cy="613611"/>
            </a:xfrm>
            <a:prstGeom prst="round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JEU EDUCATIF</a:t>
              </a:r>
              <a:endParaRPr lang="fr-FR" b="1" dirty="0"/>
            </a:p>
          </p:txBody>
        </p:sp>
      </p:grpSp>
      <p:grpSp>
        <p:nvGrpSpPr>
          <p:cNvPr id="302" name="Groupe 301"/>
          <p:cNvGrpSpPr/>
          <p:nvPr/>
        </p:nvGrpSpPr>
        <p:grpSpPr>
          <a:xfrm>
            <a:off x="5081175" y="3390025"/>
            <a:ext cx="2369389" cy="3125081"/>
            <a:chOff x="174320" y="153178"/>
            <a:chExt cx="2369389" cy="3125081"/>
          </a:xfrm>
        </p:grpSpPr>
        <p:sp>
          <p:nvSpPr>
            <p:cNvPr id="303" name="Rectangle à coins arrondis 302"/>
            <p:cNvSpPr/>
            <p:nvPr/>
          </p:nvSpPr>
          <p:spPr>
            <a:xfrm>
              <a:off x="174320" y="153178"/>
              <a:ext cx="2369389" cy="3125081"/>
            </a:xfrm>
            <a:prstGeom prst="roundRect">
              <a:avLst>
                <a:gd name="adj" fmla="val 5138"/>
              </a:avLst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04" name="Image 30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228" y="473958"/>
              <a:ext cx="2199572" cy="2282734"/>
            </a:xfrm>
            <a:prstGeom prst="rect">
              <a:avLst/>
            </a:prstGeom>
          </p:spPr>
        </p:pic>
        <p:sp>
          <p:nvSpPr>
            <p:cNvPr id="305" name="Rectangle à coins arrondis 304"/>
            <p:cNvSpPr/>
            <p:nvPr/>
          </p:nvSpPr>
          <p:spPr>
            <a:xfrm>
              <a:off x="246093" y="265529"/>
              <a:ext cx="2225842" cy="613611"/>
            </a:xfrm>
            <a:prstGeom prst="round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OBJECTF TERRE DURABLE</a:t>
              </a:r>
              <a:endParaRPr lang="fr-FR" b="1" dirty="0"/>
            </a:p>
          </p:txBody>
        </p:sp>
        <p:sp>
          <p:nvSpPr>
            <p:cNvPr id="306" name="Rectangle à coins arrondis 305"/>
            <p:cNvSpPr/>
            <p:nvPr/>
          </p:nvSpPr>
          <p:spPr>
            <a:xfrm>
              <a:off x="246093" y="2594864"/>
              <a:ext cx="2225842" cy="613611"/>
            </a:xfrm>
            <a:prstGeom prst="round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JEU EDUCATIF</a:t>
              </a:r>
              <a:endParaRPr lang="fr-FR" b="1" dirty="0"/>
            </a:p>
          </p:txBody>
        </p:sp>
      </p:grpSp>
      <p:grpSp>
        <p:nvGrpSpPr>
          <p:cNvPr id="307" name="Groupe 306"/>
          <p:cNvGrpSpPr/>
          <p:nvPr/>
        </p:nvGrpSpPr>
        <p:grpSpPr>
          <a:xfrm>
            <a:off x="7537211" y="3390025"/>
            <a:ext cx="2369389" cy="3125081"/>
            <a:chOff x="174320" y="153178"/>
            <a:chExt cx="2369389" cy="3125081"/>
          </a:xfrm>
        </p:grpSpPr>
        <p:sp>
          <p:nvSpPr>
            <p:cNvPr id="308" name="Rectangle à coins arrondis 307"/>
            <p:cNvSpPr/>
            <p:nvPr/>
          </p:nvSpPr>
          <p:spPr>
            <a:xfrm>
              <a:off x="174320" y="153178"/>
              <a:ext cx="2369389" cy="3125081"/>
            </a:xfrm>
            <a:prstGeom prst="roundRect">
              <a:avLst>
                <a:gd name="adj" fmla="val 5138"/>
              </a:avLst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09" name="Image 30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228" y="473958"/>
              <a:ext cx="2199572" cy="2282734"/>
            </a:xfrm>
            <a:prstGeom prst="rect">
              <a:avLst/>
            </a:prstGeom>
          </p:spPr>
        </p:pic>
        <p:sp>
          <p:nvSpPr>
            <p:cNvPr id="310" name="Rectangle à coins arrondis 309"/>
            <p:cNvSpPr/>
            <p:nvPr/>
          </p:nvSpPr>
          <p:spPr>
            <a:xfrm>
              <a:off x="246093" y="265529"/>
              <a:ext cx="2225842" cy="613611"/>
            </a:xfrm>
            <a:prstGeom prst="round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OBJECTF TERRE DURABLE</a:t>
              </a:r>
              <a:endParaRPr lang="fr-FR" b="1" dirty="0"/>
            </a:p>
          </p:txBody>
        </p:sp>
        <p:sp>
          <p:nvSpPr>
            <p:cNvPr id="311" name="Rectangle à coins arrondis 310"/>
            <p:cNvSpPr/>
            <p:nvPr/>
          </p:nvSpPr>
          <p:spPr>
            <a:xfrm>
              <a:off x="246093" y="2594864"/>
              <a:ext cx="2225842" cy="613611"/>
            </a:xfrm>
            <a:prstGeom prst="round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JEU EDUCATIF</a:t>
              </a:r>
              <a:endParaRPr lang="fr-FR" b="1" dirty="0"/>
            </a:p>
          </p:txBody>
        </p:sp>
      </p:grpSp>
      <p:sp>
        <p:nvSpPr>
          <p:cNvPr id="9" name="ZoneTexte 8"/>
          <p:cNvSpPr txBox="1"/>
          <p:nvPr/>
        </p:nvSpPr>
        <p:spPr>
          <a:xfrm rot="5400000">
            <a:off x="9286420" y="3308757"/>
            <a:ext cx="4522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Verso à imprimer 10 fois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97728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 8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366" y="209302"/>
            <a:ext cx="2458926" cy="3169645"/>
          </a:xfrm>
          <a:prstGeom prst="rect">
            <a:avLst/>
          </a:prstGeom>
        </p:spPr>
      </p:pic>
      <p:sp>
        <p:nvSpPr>
          <p:cNvPr id="82" name="Rectangle à coins arrondis 81"/>
          <p:cNvSpPr/>
          <p:nvPr/>
        </p:nvSpPr>
        <p:spPr>
          <a:xfrm>
            <a:off x="300217" y="365095"/>
            <a:ext cx="2212775" cy="450761"/>
          </a:xfrm>
          <a:prstGeom prst="roundRect">
            <a:avLst>
              <a:gd name="adj" fmla="val 29073"/>
            </a:avLst>
          </a:prstGeom>
          <a:solidFill>
            <a:srgbClr val="899144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3" name="Groupe 82"/>
          <p:cNvGrpSpPr/>
          <p:nvPr/>
        </p:nvGrpSpPr>
        <p:grpSpPr>
          <a:xfrm>
            <a:off x="2012827" y="2824065"/>
            <a:ext cx="463513" cy="451680"/>
            <a:chOff x="2055025" y="2166646"/>
            <a:chExt cx="463513" cy="451680"/>
          </a:xfrm>
        </p:grpSpPr>
        <p:grpSp>
          <p:nvGrpSpPr>
            <p:cNvPr id="84" name="Groupe 83"/>
            <p:cNvGrpSpPr/>
            <p:nvPr/>
          </p:nvGrpSpPr>
          <p:grpSpPr>
            <a:xfrm>
              <a:off x="2055025" y="2166646"/>
              <a:ext cx="463513" cy="451680"/>
              <a:chOff x="4331511" y="2680381"/>
              <a:chExt cx="463513" cy="451680"/>
            </a:xfrm>
          </p:grpSpPr>
          <p:sp>
            <p:nvSpPr>
              <p:cNvPr id="90" name="Ellipse 89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" name="Ellipse 90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85" name="Image 8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32224" y="2301061"/>
              <a:ext cx="297919" cy="182850"/>
            </a:xfrm>
            <a:prstGeom prst="rect">
              <a:avLst/>
            </a:prstGeom>
          </p:spPr>
        </p:pic>
      </p:grpSp>
      <p:sp>
        <p:nvSpPr>
          <p:cNvPr id="92" name="ZoneTexte 91"/>
          <p:cNvSpPr txBox="1"/>
          <p:nvPr/>
        </p:nvSpPr>
        <p:spPr>
          <a:xfrm>
            <a:off x="696604" y="388232"/>
            <a:ext cx="130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Forêt</a:t>
            </a:r>
            <a:endParaRPr lang="fr-FR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49" name="Parchemin vertical 148"/>
          <p:cNvSpPr/>
          <p:nvPr/>
        </p:nvSpPr>
        <p:spPr>
          <a:xfrm>
            <a:off x="239977" y="2668475"/>
            <a:ext cx="712424" cy="607270"/>
          </a:xfrm>
          <a:prstGeom prst="verticalScroll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</a:t>
            </a:r>
            <a:endParaRPr lang="fr-FR" sz="2400" b="1" dirty="0">
              <a:solidFill>
                <a:schemeClr val="bg1"/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7467216" y="3388048"/>
            <a:ext cx="2401050" cy="3144327"/>
            <a:chOff x="8783037" y="3461216"/>
            <a:chExt cx="2401050" cy="3144327"/>
          </a:xfrm>
        </p:grpSpPr>
        <p:pic>
          <p:nvPicPr>
            <p:cNvPr id="170" name="Image 16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83037" y="3461216"/>
              <a:ext cx="2401050" cy="3144327"/>
            </a:xfrm>
            <a:prstGeom prst="rect">
              <a:avLst/>
            </a:prstGeom>
          </p:spPr>
        </p:pic>
        <p:sp>
          <p:nvSpPr>
            <p:cNvPr id="171" name="Rectangle à coins arrondis 170"/>
            <p:cNvSpPr/>
            <p:nvPr/>
          </p:nvSpPr>
          <p:spPr>
            <a:xfrm>
              <a:off x="8855950" y="3556152"/>
              <a:ext cx="2212775" cy="450761"/>
            </a:xfrm>
            <a:prstGeom prst="roundRect">
              <a:avLst>
                <a:gd name="adj" fmla="val 29073"/>
              </a:avLst>
            </a:prstGeom>
            <a:solidFill>
              <a:srgbClr val="899144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" name="ZoneTexte 171"/>
            <p:cNvSpPr txBox="1"/>
            <p:nvPr/>
          </p:nvSpPr>
          <p:spPr>
            <a:xfrm>
              <a:off x="9252337" y="3579289"/>
              <a:ext cx="13087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Soleil</a:t>
              </a:r>
              <a:endParaRPr lang="fr-FR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173" name="Parchemin vertical 172"/>
            <p:cNvSpPr/>
            <p:nvPr/>
          </p:nvSpPr>
          <p:spPr>
            <a:xfrm>
              <a:off x="8795710" y="5859532"/>
              <a:ext cx="712424" cy="607270"/>
            </a:xfrm>
            <a:prstGeom prst="verticalScroll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bg1"/>
                  </a:solidFill>
                </a:rPr>
                <a:t>R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74" name="Groupe 173"/>
            <p:cNvGrpSpPr/>
            <p:nvPr/>
          </p:nvGrpSpPr>
          <p:grpSpPr>
            <a:xfrm>
              <a:off x="10580544" y="5917871"/>
              <a:ext cx="463513" cy="451680"/>
              <a:chOff x="9961541" y="2831564"/>
              <a:chExt cx="463513" cy="451680"/>
            </a:xfrm>
          </p:grpSpPr>
          <p:grpSp>
            <p:nvGrpSpPr>
              <p:cNvPr id="175" name="Groupe 174"/>
              <p:cNvGrpSpPr/>
              <p:nvPr/>
            </p:nvGrpSpPr>
            <p:grpSpPr>
              <a:xfrm>
                <a:off x="9961541" y="2831564"/>
                <a:ext cx="463513" cy="451680"/>
                <a:chOff x="4331511" y="2680381"/>
                <a:chExt cx="463513" cy="451680"/>
              </a:xfrm>
            </p:grpSpPr>
            <p:sp>
              <p:nvSpPr>
                <p:cNvPr id="177" name="Ellipse 176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92" name="Ellipse 191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176" name="Image 17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078434" y="2948197"/>
                <a:ext cx="229726" cy="238340"/>
              </a:xfrm>
              <a:prstGeom prst="rect">
                <a:avLst/>
              </a:prstGeom>
            </p:spPr>
          </p:pic>
        </p:grpSp>
      </p:grpSp>
      <p:pic>
        <p:nvPicPr>
          <p:cNvPr id="102" name="Image 10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5065" y="194357"/>
            <a:ext cx="2458926" cy="3169645"/>
          </a:xfrm>
          <a:prstGeom prst="rect">
            <a:avLst/>
          </a:prstGeom>
        </p:spPr>
      </p:pic>
      <p:sp>
        <p:nvSpPr>
          <p:cNvPr id="103" name="Rectangle à coins arrondis 102"/>
          <p:cNvSpPr/>
          <p:nvPr/>
        </p:nvSpPr>
        <p:spPr>
          <a:xfrm>
            <a:off x="2706916" y="350150"/>
            <a:ext cx="2212775" cy="450761"/>
          </a:xfrm>
          <a:prstGeom prst="roundRect">
            <a:avLst>
              <a:gd name="adj" fmla="val 29073"/>
            </a:avLst>
          </a:prstGeom>
          <a:solidFill>
            <a:srgbClr val="899144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4" name="Groupe 103"/>
          <p:cNvGrpSpPr/>
          <p:nvPr/>
        </p:nvGrpSpPr>
        <p:grpSpPr>
          <a:xfrm>
            <a:off x="4419526" y="2809120"/>
            <a:ext cx="463513" cy="451680"/>
            <a:chOff x="2055025" y="2166646"/>
            <a:chExt cx="463513" cy="451680"/>
          </a:xfrm>
        </p:grpSpPr>
        <p:grpSp>
          <p:nvGrpSpPr>
            <p:cNvPr id="105" name="Groupe 104"/>
            <p:cNvGrpSpPr/>
            <p:nvPr/>
          </p:nvGrpSpPr>
          <p:grpSpPr>
            <a:xfrm>
              <a:off x="2055025" y="2166646"/>
              <a:ext cx="463513" cy="451680"/>
              <a:chOff x="4331511" y="2680381"/>
              <a:chExt cx="463513" cy="451680"/>
            </a:xfrm>
          </p:grpSpPr>
          <p:sp>
            <p:nvSpPr>
              <p:cNvPr id="107" name="Ellipse 106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8" name="Ellipse 107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06" name="Image 1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32224" y="2301061"/>
              <a:ext cx="297919" cy="182850"/>
            </a:xfrm>
            <a:prstGeom prst="rect">
              <a:avLst/>
            </a:prstGeom>
          </p:spPr>
        </p:pic>
      </p:grpSp>
      <p:sp>
        <p:nvSpPr>
          <p:cNvPr id="109" name="ZoneTexte 108"/>
          <p:cNvSpPr txBox="1"/>
          <p:nvPr/>
        </p:nvSpPr>
        <p:spPr>
          <a:xfrm>
            <a:off x="3103303" y="373287"/>
            <a:ext cx="130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Forêt</a:t>
            </a:r>
            <a:endParaRPr lang="fr-FR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10" name="Parchemin vertical 109"/>
          <p:cNvSpPr/>
          <p:nvPr/>
        </p:nvSpPr>
        <p:spPr>
          <a:xfrm>
            <a:off x="2646676" y="2653530"/>
            <a:ext cx="712424" cy="607270"/>
          </a:xfrm>
          <a:prstGeom prst="verticalScroll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111" name="Image 1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2682" y="196812"/>
            <a:ext cx="2458926" cy="3169645"/>
          </a:xfrm>
          <a:prstGeom prst="rect">
            <a:avLst/>
          </a:prstGeom>
        </p:spPr>
      </p:pic>
      <p:sp>
        <p:nvSpPr>
          <p:cNvPr id="112" name="Rectangle à coins arrondis 111"/>
          <p:cNvSpPr/>
          <p:nvPr/>
        </p:nvSpPr>
        <p:spPr>
          <a:xfrm>
            <a:off x="5144533" y="352605"/>
            <a:ext cx="2212775" cy="450761"/>
          </a:xfrm>
          <a:prstGeom prst="roundRect">
            <a:avLst>
              <a:gd name="adj" fmla="val 29073"/>
            </a:avLst>
          </a:prstGeom>
          <a:solidFill>
            <a:srgbClr val="899144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3" name="Groupe 112"/>
          <p:cNvGrpSpPr/>
          <p:nvPr/>
        </p:nvGrpSpPr>
        <p:grpSpPr>
          <a:xfrm>
            <a:off x="6857143" y="2811575"/>
            <a:ext cx="463513" cy="451680"/>
            <a:chOff x="2055025" y="2166646"/>
            <a:chExt cx="463513" cy="451680"/>
          </a:xfrm>
        </p:grpSpPr>
        <p:grpSp>
          <p:nvGrpSpPr>
            <p:cNvPr id="114" name="Groupe 113"/>
            <p:cNvGrpSpPr/>
            <p:nvPr/>
          </p:nvGrpSpPr>
          <p:grpSpPr>
            <a:xfrm>
              <a:off x="2055025" y="2166646"/>
              <a:ext cx="463513" cy="451680"/>
              <a:chOff x="4331511" y="2680381"/>
              <a:chExt cx="463513" cy="451680"/>
            </a:xfrm>
          </p:grpSpPr>
          <p:sp>
            <p:nvSpPr>
              <p:cNvPr id="116" name="Ellipse 115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7" name="Ellipse 116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15" name="Image 1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32224" y="2301061"/>
              <a:ext cx="297919" cy="182850"/>
            </a:xfrm>
            <a:prstGeom prst="rect">
              <a:avLst/>
            </a:prstGeom>
          </p:spPr>
        </p:pic>
      </p:grpSp>
      <p:sp>
        <p:nvSpPr>
          <p:cNvPr id="118" name="ZoneTexte 117"/>
          <p:cNvSpPr txBox="1"/>
          <p:nvPr/>
        </p:nvSpPr>
        <p:spPr>
          <a:xfrm>
            <a:off x="5540920" y="375742"/>
            <a:ext cx="130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Forêt</a:t>
            </a:r>
            <a:endParaRPr lang="fr-FR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19" name="Parchemin vertical 118"/>
          <p:cNvSpPr/>
          <p:nvPr/>
        </p:nvSpPr>
        <p:spPr>
          <a:xfrm>
            <a:off x="5084293" y="2655985"/>
            <a:ext cx="712424" cy="607270"/>
          </a:xfrm>
          <a:prstGeom prst="verticalScroll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121" name="Image 1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1099" y="181822"/>
            <a:ext cx="2458926" cy="3169645"/>
          </a:xfrm>
          <a:prstGeom prst="rect">
            <a:avLst/>
          </a:prstGeom>
        </p:spPr>
      </p:pic>
      <p:sp>
        <p:nvSpPr>
          <p:cNvPr id="123" name="Rectangle à coins arrondis 122"/>
          <p:cNvSpPr/>
          <p:nvPr/>
        </p:nvSpPr>
        <p:spPr>
          <a:xfrm>
            <a:off x="7572950" y="337615"/>
            <a:ext cx="2212775" cy="450761"/>
          </a:xfrm>
          <a:prstGeom prst="roundRect">
            <a:avLst>
              <a:gd name="adj" fmla="val 29073"/>
            </a:avLst>
          </a:prstGeom>
          <a:solidFill>
            <a:srgbClr val="899144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5" name="Groupe 124"/>
          <p:cNvGrpSpPr/>
          <p:nvPr/>
        </p:nvGrpSpPr>
        <p:grpSpPr>
          <a:xfrm>
            <a:off x="9285560" y="2796585"/>
            <a:ext cx="463513" cy="451680"/>
            <a:chOff x="2055025" y="2166646"/>
            <a:chExt cx="463513" cy="451680"/>
          </a:xfrm>
        </p:grpSpPr>
        <p:grpSp>
          <p:nvGrpSpPr>
            <p:cNvPr id="126" name="Groupe 125"/>
            <p:cNvGrpSpPr/>
            <p:nvPr/>
          </p:nvGrpSpPr>
          <p:grpSpPr>
            <a:xfrm>
              <a:off x="2055025" y="2166646"/>
              <a:ext cx="463513" cy="451680"/>
              <a:chOff x="4331511" y="2680381"/>
              <a:chExt cx="463513" cy="451680"/>
            </a:xfrm>
          </p:grpSpPr>
          <p:sp>
            <p:nvSpPr>
              <p:cNvPr id="129" name="Ellipse 128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2" name="Ellipse 131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28" name="Image 1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32224" y="2301061"/>
              <a:ext cx="297919" cy="182850"/>
            </a:xfrm>
            <a:prstGeom prst="rect">
              <a:avLst/>
            </a:prstGeom>
          </p:spPr>
        </p:pic>
      </p:grpSp>
      <p:sp>
        <p:nvSpPr>
          <p:cNvPr id="133" name="ZoneTexte 132"/>
          <p:cNvSpPr txBox="1"/>
          <p:nvPr/>
        </p:nvSpPr>
        <p:spPr>
          <a:xfrm>
            <a:off x="7969337" y="360752"/>
            <a:ext cx="130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Forêt</a:t>
            </a:r>
            <a:endParaRPr lang="fr-FR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34" name="Parchemin vertical 133"/>
          <p:cNvSpPr/>
          <p:nvPr/>
        </p:nvSpPr>
        <p:spPr>
          <a:xfrm>
            <a:off x="7512710" y="2640995"/>
            <a:ext cx="712424" cy="607270"/>
          </a:xfrm>
          <a:prstGeom prst="verticalScroll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</a:t>
            </a:r>
            <a:endParaRPr lang="fr-FR" sz="2400" b="1" dirty="0">
              <a:solidFill>
                <a:schemeClr val="bg1"/>
              </a:solidFill>
            </a:endParaRPr>
          </a:p>
        </p:txBody>
      </p:sp>
      <p:grpSp>
        <p:nvGrpSpPr>
          <p:cNvPr id="135" name="Groupe 134"/>
          <p:cNvGrpSpPr/>
          <p:nvPr/>
        </p:nvGrpSpPr>
        <p:grpSpPr>
          <a:xfrm>
            <a:off x="5042682" y="3388048"/>
            <a:ext cx="2401050" cy="3144327"/>
            <a:chOff x="8783037" y="3461216"/>
            <a:chExt cx="2401050" cy="3144327"/>
          </a:xfrm>
        </p:grpSpPr>
        <p:pic>
          <p:nvPicPr>
            <p:cNvPr id="136" name="Image 1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83037" y="3461216"/>
              <a:ext cx="2401050" cy="3144327"/>
            </a:xfrm>
            <a:prstGeom prst="rect">
              <a:avLst/>
            </a:prstGeom>
          </p:spPr>
        </p:pic>
        <p:sp>
          <p:nvSpPr>
            <p:cNvPr id="137" name="Rectangle à coins arrondis 136"/>
            <p:cNvSpPr/>
            <p:nvPr/>
          </p:nvSpPr>
          <p:spPr>
            <a:xfrm>
              <a:off x="8855950" y="3556152"/>
              <a:ext cx="2212775" cy="450761"/>
            </a:xfrm>
            <a:prstGeom prst="roundRect">
              <a:avLst>
                <a:gd name="adj" fmla="val 29073"/>
              </a:avLst>
            </a:prstGeom>
            <a:solidFill>
              <a:srgbClr val="899144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" name="ZoneTexte 137"/>
            <p:cNvSpPr txBox="1"/>
            <p:nvPr/>
          </p:nvSpPr>
          <p:spPr>
            <a:xfrm>
              <a:off x="9252337" y="3579289"/>
              <a:ext cx="13087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Soleil</a:t>
              </a:r>
              <a:endParaRPr lang="fr-FR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139" name="Parchemin vertical 138"/>
            <p:cNvSpPr/>
            <p:nvPr/>
          </p:nvSpPr>
          <p:spPr>
            <a:xfrm>
              <a:off x="8795710" y="5859532"/>
              <a:ext cx="712424" cy="607270"/>
            </a:xfrm>
            <a:prstGeom prst="verticalScroll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bg1"/>
                  </a:solidFill>
                </a:rPr>
                <a:t>R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40" name="Groupe 139"/>
            <p:cNvGrpSpPr/>
            <p:nvPr/>
          </p:nvGrpSpPr>
          <p:grpSpPr>
            <a:xfrm>
              <a:off x="10580544" y="5917871"/>
              <a:ext cx="463513" cy="451680"/>
              <a:chOff x="9961541" y="2831564"/>
              <a:chExt cx="463513" cy="451680"/>
            </a:xfrm>
          </p:grpSpPr>
          <p:grpSp>
            <p:nvGrpSpPr>
              <p:cNvPr id="141" name="Groupe 140"/>
              <p:cNvGrpSpPr/>
              <p:nvPr/>
            </p:nvGrpSpPr>
            <p:grpSpPr>
              <a:xfrm>
                <a:off x="9961541" y="2831564"/>
                <a:ext cx="463513" cy="451680"/>
                <a:chOff x="4331511" y="2680381"/>
                <a:chExt cx="463513" cy="451680"/>
              </a:xfrm>
            </p:grpSpPr>
            <p:sp>
              <p:nvSpPr>
                <p:cNvPr id="143" name="Ellipse 142"/>
                <p:cNvSpPr/>
                <p:nvPr/>
              </p:nvSpPr>
              <p:spPr>
                <a:xfrm>
                  <a:off x="4331511" y="2680381"/>
                  <a:ext cx="463513" cy="45168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4" name="Ellipse 143"/>
                <p:cNvSpPr/>
                <p:nvPr/>
              </p:nvSpPr>
              <p:spPr>
                <a:xfrm>
                  <a:off x="4382525" y="2732290"/>
                  <a:ext cx="361484" cy="354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142" name="Image 1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078434" y="2948197"/>
                <a:ext cx="229726" cy="238340"/>
              </a:xfrm>
              <a:prstGeom prst="rect">
                <a:avLst/>
              </a:prstGeom>
            </p:spPr>
          </p:pic>
        </p:grpSp>
      </p:grpSp>
      <p:pic>
        <p:nvPicPr>
          <p:cNvPr id="145" name="Image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091" y="3408882"/>
            <a:ext cx="2458926" cy="3169645"/>
          </a:xfrm>
          <a:prstGeom prst="rect">
            <a:avLst/>
          </a:prstGeom>
        </p:spPr>
      </p:pic>
      <p:sp>
        <p:nvSpPr>
          <p:cNvPr id="146" name="Rectangle à coins arrondis 145"/>
          <p:cNvSpPr/>
          <p:nvPr/>
        </p:nvSpPr>
        <p:spPr>
          <a:xfrm>
            <a:off x="285942" y="3564675"/>
            <a:ext cx="2212775" cy="450761"/>
          </a:xfrm>
          <a:prstGeom prst="roundRect">
            <a:avLst>
              <a:gd name="adj" fmla="val 29073"/>
            </a:avLst>
          </a:prstGeom>
          <a:solidFill>
            <a:srgbClr val="899144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7" name="Groupe 146"/>
          <p:cNvGrpSpPr/>
          <p:nvPr/>
        </p:nvGrpSpPr>
        <p:grpSpPr>
          <a:xfrm>
            <a:off x="1998552" y="6023645"/>
            <a:ext cx="463513" cy="451680"/>
            <a:chOff x="2055025" y="2166646"/>
            <a:chExt cx="463513" cy="451680"/>
          </a:xfrm>
        </p:grpSpPr>
        <p:grpSp>
          <p:nvGrpSpPr>
            <p:cNvPr id="178" name="Groupe 177"/>
            <p:cNvGrpSpPr/>
            <p:nvPr/>
          </p:nvGrpSpPr>
          <p:grpSpPr>
            <a:xfrm>
              <a:off x="2055025" y="2166646"/>
              <a:ext cx="463513" cy="451680"/>
              <a:chOff x="4331511" y="2680381"/>
              <a:chExt cx="463513" cy="451680"/>
            </a:xfrm>
          </p:grpSpPr>
          <p:sp>
            <p:nvSpPr>
              <p:cNvPr id="180" name="Ellipse 179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1" name="Ellipse 180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79" name="Image 17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32224" y="2301061"/>
              <a:ext cx="297919" cy="182850"/>
            </a:xfrm>
            <a:prstGeom prst="rect">
              <a:avLst/>
            </a:prstGeom>
          </p:spPr>
        </p:pic>
      </p:grpSp>
      <p:sp>
        <p:nvSpPr>
          <p:cNvPr id="182" name="ZoneTexte 181"/>
          <p:cNvSpPr txBox="1"/>
          <p:nvPr/>
        </p:nvSpPr>
        <p:spPr>
          <a:xfrm>
            <a:off x="682329" y="3587812"/>
            <a:ext cx="130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Forêt</a:t>
            </a:r>
            <a:endParaRPr lang="fr-FR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83" name="Parchemin vertical 182"/>
          <p:cNvSpPr/>
          <p:nvPr/>
        </p:nvSpPr>
        <p:spPr>
          <a:xfrm>
            <a:off x="225702" y="5868055"/>
            <a:ext cx="712424" cy="607270"/>
          </a:xfrm>
          <a:prstGeom prst="verticalScroll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184" name="Image 18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790" y="3393937"/>
            <a:ext cx="2458926" cy="3169645"/>
          </a:xfrm>
          <a:prstGeom prst="rect">
            <a:avLst/>
          </a:prstGeom>
        </p:spPr>
      </p:pic>
      <p:sp>
        <p:nvSpPr>
          <p:cNvPr id="185" name="Rectangle à coins arrondis 184"/>
          <p:cNvSpPr/>
          <p:nvPr/>
        </p:nvSpPr>
        <p:spPr>
          <a:xfrm>
            <a:off x="2692641" y="3549730"/>
            <a:ext cx="2212775" cy="450761"/>
          </a:xfrm>
          <a:prstGeom prst="roundRect">
            <a:avLst>
              <a:gd name="adj" fmla="val 29073"/>
            </a:avLst>
          </a:prstGeom>
          <a:solidFill>
            <a:srgbClr val="899144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6" name="Groupe 185"/>
          <p:cNvGrpSpPr/>
          <p:nvPr/>
        </p:nvGrpSpPr>
        <p:grpSpPr>
          <a:xfrm>
            <a:off x="4405251" y="6008700"/>
            <a:ext cx="463513" cy="451680"/>
            <a:chOff x="2055025" y="2166646"/>
            <a:chExt cx="463513" cy="451680"/>
          </a:xfrm>
        </p:grpSpPr>
        <p:grpSp>
          <p:nvGrpSpPr>
            <p:cNvPr id="187" name="Groupe 186"/>
            <p:cNvGrpSpPr/>
            <p:nvPr/>
          </p:nvGrpSpPr>
          <p:grpSpPr>
            <a:xfrm>
              <a:off x="2055025" y="2166646"/>
              <a:ext cx="463513" cy="451680"/>
              <a:chOff x="4331511" y="2680381"/>
              <a:chExt cx="463513" cy="451680"/>
            </a:xfrm>
          </p:grpSpPr>
          <p:sp>
            <p:nvSpPr>
              <p:cNvPr id="189" name="Ellipse 188"/>
              <p:cNvSpPr/>
              <p:nvPr/>
            </p:nvSpPr>
            <p:spPr>
              <a:xfrm>
                <a:off x="4331511" y="2680381"/>
                <a:ext cx="463513" cy="45168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0" name="Ellipse 189"/>
              <p:cNvSpPr/>
              <p:nvPr/>
            </p:nvSpPr>
            <p:spPr>
              <a:xfrm>
                <a:off x="4382525" y="2732290"/>
                <a:ext cx="361484" cy="3548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88" name="Image 18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32224" y="2301061"/>
              <a:ext cx="297919" cy="182850"/>
            </a:xfrm>
            <a:prstGeom prst="rect">
              <a:avLst/>
            </a:prstGeom>
          </p:spPr>
        </p:pic>
      </p:grpSp>
      <p:sp>
        <p:nvSpPr>
          <p:cNvPr id="191" name="ZoneTexte 190"/>
          <p:cNvSpPr txBox="1"/>
          <p:nvPr/>
        </p:nvSpPr>
        <p:spPr>
          <a:xfrm>
            <a:off x="3089028" y="3572867"/>
            <a:ext cx="130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Forêt</a:t>
            </a:r>
            <a:endParaRPr lang="fr-FR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93" name="Parchemin vertical 192"/>
          <p:cNvSpPr/>
          <p:nvPr/>
        </p:nvSpPr>
        <p:spPr>
          <a:xfrm>
            <a:off x="2632401" y="5853110"/>
            <a:ext cx="712424" cy="607270"/>
          </a:xfrm>
          <a:prstGeom prst="verticalScroll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04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1839</Words>
  <Application>Microsoft Office PowerPoint</Application>
  <PresentationFormat>Grand écran</PresentationFormat>
  <Paragraphs>477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Cooper Black</vt:lpstr>
      <vt:lpstr>Thème Office</vt:lpstr>
      <vt:lpstr>Objectif Terre Durable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Objectif Terre Durable</dc:title>
  <dc:creator>jgerard2</dc:creator>
  <cp:lastModifiedBy>jgerard2</cp:lastModifiedBy>
  <cp:revision>144</cp:revision>
  <dcterms:created xsi:type="dcterms:W3CDTF">2025-11-27T13:27:29Z</dcterms:created>
  <dcterms:modified xsi:type="dcterms:W3CDTF">2026-04-30T14:46:00Z</dcterms:modified>
</cp:coreProperties>
</file>