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notesSlides/notesSlide7.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notesSlides/notesSlide8.xml" ContentType="application/vnd.openxmlformats-officedocument.presentationml.notesSlide+xml"/>
  <Override PartName="/ppt/charts/chart5.xml" ContentType="application/vnd.openxmlformats-officedocument.drawingml.chart+xml"/>
  <Override PartName="/ppt/notesSlides/notesSlide9.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0.xml" ContentType="application/vnd.openxmlformats-officedocument.presentationml.notesSlide+xml"/>
  <Override PartName="/ppt/charts/chart8.xml" ContentType="application/vnd.openxmlformats-officedocument.drawingml.chart+xml"/>
  <Override PartName="/ppt/notesSlides/notesSlide11.xml" ContentType="application/vnd.openxmlformats-officedocument.presentationml.notesSlide+xml"/>
  <Override PartName="/ppt/charts/chart9.xml" ContentType="application/vnd.openxmlformats-officedocument.drawingml.chart+xml"/>
  <Override PartName="/ppt/notesSlides/notesSlide12.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13.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theme/themeOverride4.xml" ContentType="application/vnd.openxmlformats-officedocument.themeOverride+xml"/>
  <Override PartName="/ppt/notesSlides/notesSlide14.xml" ContentType="application/vnd.openxmlformats-officedocument.presentationml.notesSlide+xml"/>
  <Override PartName="/ppt/charts/chart14.xml" ContentType="application/vnd.openxmlformats-officedocument.drawingml.chart+xml"/>
  <Override PartName="/ppt/theme/themeOverride5.xml" ContentType="application/vnd.openxmlformats-officedocument.themeOverride+xml"/>
  <Override PartName="/ppt/charts/chart15.xml" ContentType="application/vnd.openxmlformats-officedocument.drawingml.chart+xml"/>
  <Override PartName="/ppt/theme/themeOverride6.xml" ContentType="application/vnd.openxmlformats-officedocument.themeOverride+xml"/>
  <Override PartName="/ppt/notesSlides/notesSlide15.xml" ContentType="application/vnd.openxmlformats-officedocument.presentationml.notesSlide+xml"/>
  <Override PartName="/ppt/charts/chart16.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theme/themeOverride7.xml" ContentType="application/vnd.openxmlformats-officedocument.themeOverride+xml"/>
  <Override PartName="/ppt/notesSlides/notesSlide18.xml" ContentType="application/vnd.openxmlformats-officedocument.presentationml.notesSlide+xml"/>
  <Override PartName="/ppt/charts/chart19.xml" ContentType="application/vnd.openxmlformats-officedocument.drawingml.chart+xml"/>
  <Override PartName="/ppt/theme/themeOverride8.xml" ContentType="application/vnd.openxmlformats-officedocument.themeOverride+xml"/>
  <Override PartName="/ppt/charts/chart20.xml" ContentType="application/vnd.openxmlformats-officedocument.drawingml.chart+xml"/>
  <Override PartName="/ppt/theme/themeOverride9.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21.xml" ContentType="application/vnd.openxmlformats-officedocument.drawingml.chart+xml"/>
  <Override PartName="/ppt/theme/themeOverride10.xml" ContentType="application/vnd.openxmlformats-officedocument.themeOverride+xml"/>
  <Override PartName="/ppt/charts/chart22.xml" ContentType="application/vnd.openxmlformats-officedocument.drawingml.chart+xml"/>
  <Override PartName="/ppt/theme/themeOverride11.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23.xml" ContentType="application/vnd.openxmlformats-officedocument.drawingml.chart+xml"/>
  <Override PartName="/ppt/notesSlides/notesSlide44.xml" ContentType="application/vnd.openxmlformats-officedocument.presentationml.notesSlide+xml"/>
  <Override PartName="/ppt/charts/chart24.xml" ContentType="application/vnd.openxmlformats-officedocument.drawingml.chart+xml"/>
  <Override PartName="/ppt/drawings/drawing1.xml" ContentType="application/vnd.openxmlformats-officedocument.drawingml.chartshapes+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 id="2147483673" r:id="rId3"/>
  </p:sldMasterIdLst>
  <p:notesMasterIdLst>
    <p:notesMasterId r:id="rId76"/>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23" r:id="rId71"/>
    <p:sldId id="324" r:id="rId72"/>
    <p:sldId id="325" r:id="rId73"/>
    <p:sldId id="326" r:id="rId74"/>
    <p:sldId id="327" r:id="rId75"/>
  </p:sldIdLst>
  <p:sldSz cx="9144000" cy="5143500" type="screen16x9"/>
  <p:notesSz cx="5143500" cy="9144000"/>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4"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800575-50E5-FC8B-38BA-17E96B0586EE}">
  <a:tblStyle styleId="{50800575-50E5-FC8B-38BA-17E96B0586EE}" styleName="Style moyen 1 - Accentuation 2">
    <a:wholeTbl>
      <a:tcTxStyle>
        <a:fontRef idx="minor">
          <a:srgbClr val="000000"/>
        </a:fontRef>
        <a:schemeClr val="dk1"/>
      </a:tcTxStyle>
      <a:tcStyle>
        <a:tcBdr>
          <a:left>
            <a:ln w="12700">
              <a:solidFill>
                <a:schemeClr val="accent2"/>
              </a:solidFill>
            </a:ln>
          </a:left>
          <a:right>
            <a:ln w="12700">
              <a:solidFill>
                <a:schemeClr val="accent2"/>
              </a:solidFill>
            </a:ln>
          </a:right>
          <a:top>
            <a:ln w="12700">
              <a:solidFill>
                <a:schemeClr val="accent2"/>
              </a:solidFill>
            </a:ln>
          </a:top>
          <a:bottom>
            <a:ln w="12700">
              <a:solidFill>
                <a:schemeClr val="accent2"/>
              </a:solidFill>
            </a:ln>
          </a:bottom>
          <a:insideH>
            <a:ln w="12700">
              <a:solidFill>
                <a:schemeClr val="accent2"/>
              </a:solidFill>
            </a:ln>
          </a:insideH>
          <a:insideV>
            <a:ln w="12700">
              <a:noFill/>
            </a:ln>
          </a:insideV>
        </a:tcBdr>
        <a:fill>
          <a:solidFill>
            <a:schemeClr val="lt1"/>
          </a:solidFill>
        </a:fill>
      </a:tcStyle>
    </a:wholeTbl>
    <a:band1H>
      <a:tcStyle>
        <a:tcBdr/>
        <a:fill>
          <a:solidFill>
            <a:schemeClr val="accent2">
              <a:tint val="20000"/>
            </a:schemeClr>
          </a:solidFill>
        </a:fill>
      </a:tcStyle>
    </a:band1H>
    <a:band2H>
      <a:tcStyle>
        <a:tcBdr/>
      </a:tcStyle>
    </a:band2H>
    <a:band1V>
      <a:tcStyle>
        <a:tcBdr/>
        <a:fill>
          <a:solidFill>
            <a:schemeClr val="accent2">
              <a:tint val="20000"/>
            </a:schemeClr>
          </a:solidFill>
        </a:fill>
      </a:tcStyle>
    </a:band1V>
    <a:band2V>
      <a:tcStyle>
        <a:tcBdr/>
        <a:fill>
          <a:solidFill>
            <a:schemeClr val="accent2">
              <a:tint val="20000"/>
            </a:schemeClr>
          </a:solidFill>
        </a:fill>
      </a:tcStyle>
    </a:band2V>
    <a:lastCol>
      <a:tcStyle>
        <a:tcBdr/>
      </a:tcStyle>
    </a:lastCol>
    <a:firstCol>
      <a:tcStyle>
        <a:tcBdr/>
      </a:tcStyle>
    </a:firstCol>
    <a:lastRow>
      <a:tcStyle>
        <a:tcBdr>
          <a:top>
            <a:ln w="50800">
              <a:solidFill>
                <a:schemeClr val="accent2"/>
              </a:solidFill>
            </a:ln>
          </a:top>
        </a:tcBdr>
        <a:fill>
          <a:solidFill>
            <a:schemeClr val="lt1"/>
          </a:solidFill>
        </a:fill>
      </a:tcStyle>
    </a:lastRow>
    <a:seCell>
      <a:tcStyle>
        <a:tcBdr/>
      </a:tcStyle>
    </a:seCell>
    <a:swCell>
      <a:tcStyle>
        <a:tcBdr/>
      </a:tcStyle>
    </a:swCell>
    <a:firstRow>
      <a:tcTxStyle b="on">
        <a:fontRef idx="minor">
          <a:srgbClr val="000000"/>
        </a:fontRef>
        <a:schemeClr val="lt1"/>
      </a:tcTxStyle>
      <a:tcStyle>
        <a:tcBdr/>
        <a:fill>
          <a:solidFill>
            <a:schemeClr val="accent2"/>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482" autoAdjust="0"/>
  </p:normalViewPr>
  <p:slideViewPr>
    <p:cSldViewPr>
      <p:cViewPr varScale="1">
        <p:scale>
          <a:sx n="77" d="100"/>
          <a:sy n="77" d="100"/>
        </p:scale>
        <p:origin x="90" y="306"/>
      </p:cViewPr>
      <p:guideLst>
        <p:guide orient="horz" pos="2164"/>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theme" Target="theme/theme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xlsx"/></Relationships>
</file>

<file path=ppt/charts/_rels/chart10.xml.rels><?xml version="1.0" encoding="UTF-8" standalone="yes"?>
<Relationships xmlns="http://schemas.openxmlformats.org/package/2006/relationships"><Relationship Id="rId1" Type="http://schemas.openxmlformats.org/officeDocument/2006/relationships/package" Target="../embeddings/Feuille_de_calcul_Microsoft_Excel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Feuille_de_calcul_Microsoft_Excel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Feuille_de_calcul_Microsoft_Excel11.xlsx"/></Relationships>
</file>

<file path=ppt/charts/_rels/chart13.xml.rels><?xml version="1.0" encoding="UTF-8" standalone="yes"?>
<Relationships xmlns="http://schemas.openxmlformats.org/package/2006/relationships"><Relationship Id="rId2" Type="http://schemas.openxmlformats.org/officeDocument/2006/relationships/package" Target="../embeddings/Feuille_de_calcul_Microsoft_Excel12.xlsx"/><Relationship Id="rId1" Type="http://schemas.openxmlformats.org/officeDocument/2006/relationships/themeOverride" Target="../theme/themeOverride4.xml"/></Relationships>
</file>

<file path=ppt/charts/_rels/chart14.xml.rels><?xml version="1.0" encoding="UTF-8" standalone="yes"?>
<Relationships xmlns="http://schemas.openxmlformats.org/package/2006/relationships"><Relationship Id="rId2" Type="http://schemas.openxmlformats.org/officeDocument/2006/relationships/package" Target="../embeddings/Feuille_de_calcul_Microsoft_Excel13.xlsx"/><Relationship Id="rId1" Type="http://schemas.openxmlformats.org/officeDocument/2006/relationships/themeOverride" Target="../theme/themeOverride5.xml"/></Relationships>
</file>

<file path=ppt/charts/_rels/chart15.xml.rels><?xml version="1.0" encoding="UTF-8" standalone="yes"?>
<Relationships xmlns="http://schemas.openxmlformats.org/package/2006/relationships"><Relationship Id="rId2" Type="http://schemas.openxmlformats.org/officeDocument/2006/relationships/package" Target="../embeddings/Feuille_de_calcul_Microsoft_Excel14.xlsx"/><Relationship Id="rId1" Type="http://schemas.openxmlformats.org/officeDocument/2006/relationships/themeOverride" Target="../theme/themeOverride6.xml"/></Relationships>
</file>

<file path=ppt/charts/_rels/chart16.xml.rels><?xml version="1.0" encoding="UTF-8" standalone="yes"?>
<Relationships xmlns="http://schemas.openxmlformats.org/package/2006/relationships"><Relationship Id="rId1" Type="http://schemas.openxmlformats.org/officeDocument/2006/relationships/package" Target="../embeddings/Feuille_de_calcul_Microsoft_Excel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Feuille_de_calcul_Microsoft_Excel16.xlsx"/></Relationships>
</file>

<file path=ppt/charts/_rels/chart18.xml.rels><?xml version="1.0" encoding="UTF-8" standalone="yes"?>
<Relationships xmlns="http://schemas.openxmlformats.org/package/2006/relationships"><Relationship Id="rId2" Type="http://schemas.openxmlformats.org/officeDocument/2006/relationships/package" Target="../embeddings/Feuille_de_calcul_Microsoft_Excel17.xlsx"/><Relationship Id="rId1" Type="http://schemas.openxmlformats.org/officeDocument/2006/relationships/themeOverride" Target="../theme/themeOverride7.xml"/></Relationships>
</file>

<file path=ppt/charts/_rels/chart19.xml.rels><?xml version="1.0" encoding="UTF-8" standalone="yes"?>
<Relationships xmlns="http://schemas.openxmlformats.org/package/2006/relationships"><Relationship Id="rId2" Type="http://schemas.openxmlformats.org/officeDocument/2006/relationships/package" Target="../embeddings/Feuille_de_calcul_Microsoft_Excel18.xlsx"/><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2" Type="http://schemas.openxmlformats.org/officeDocument/2006/relationships/package" Target="../embeddings/Feuille_de_calcul_Microsoft_Excel1.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Feuille_de_calcul_Microsoft_Excel19.xlsx"/><Relationship Id="rId1" Type="http://schemas.openxmlformats.org/officeDocument/2006/relationships/themeOverride" Target="../theme/themeOverride9.xml"/></Relationships>
</file>

<file path=ppt/charts/_rels/chart21.xml.rels><?xml version="1.0" encoding="UTF-8" standalone="yes"?>
<Relationships xmlns="http://schemas.openxmlformats.org/package/2006/relationships"><Relationship Id="rId2" Type="http://schemas.openxmlformats.org/officeDocument/2006/relationships/package" Target="../embeddings/Feuille_de_calcul_Microsoft_Excel20.xlsx"/><Relationship Id="rId1" Type="http://schemas.openxmlformats.org/officeDocument/2006/relationships/themeOverride" Target="../theme/themeOverride10.xml"/></Relationships>
</file>

<file path=ppt/charts/_rels/chart22.xml.rels><?xml version="1.0" encoding="UTF-8" standalone="yes"?>
<Relationships xmlns="http://schemas.openxmlformats.org/package/2006/relationships"><Relationship Id="rId2" Type="http://schemas.openxmlformats.org/officeDocument/2006/relationships/package" Target="../embeddings/Feuille_de_calcul_Microsoft_Excel21.xlsx"/><Relationship Id="rId1" Type="http://schemas.openxmlformats.org/officeDocument/2006/relationships/themeOverride" Target="../theme/themeOverride11.xml"/></Relationships>
</file>

<file path=ppt/charts/_rels/chart23.xml.rels><?xml version="1.0" encoding="UTF-8" standalone="yes"?>
<Relationships xmlns="http://schemas.openxmlformats.org/package/2006/relationships"><Relationship Id="rId1" Type="http://schemas.openxmlformats.org/officeDocument/2006/relationships/package" Target="../embeddings/Feuille_de_calcul_Microsoft_Excel22.xlsx"/></Relationships>
</file>

<file path=ppt/charts/_rels/chart2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Feuille_de_calcul_Microsoft_Excel23.xlsx"/></Relationships>
</file>

<file path=ppt/charts/_rels/chart3.xml.rels><?xml version="1.0" encoding="UTF-8" standalone="yes"?>
<Relationships xmlns="http://schemas.openxmlformats.org/package/2006/relationships"><Relationship Id="rId2" Type="http://schemas.openxmlformats.org/officeDocument/2006/relationships/package" Target="../embeddings/Feuille_de_calcul_Microsoft_Excel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package" Target="../embeddings/Feuille_de_calcul_Microsoft_Excel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1" Type="http://schemas.openxmlformats.org/officeDocument/2006/relationships/package" Target="../embeddings/Feuille_de_calcul_Microsoft_Excel4.xlsx"/></Relationships>
</file>

<file path=ppt/charts/_rels/chart6.xml.rels><?xml version="1.0" encoding="UTF-8" standalone="yes"?>
<Relationships xmlns="http://schemas.openxmlformats.org/package/2006/relationships"><Relationship Id="rId1" Type="http://schemas.openxmlformats.org/officeDocument/2006/relationships/package" Target="../embeddings/Feuille_de_calcul_Microsoft_Excel5.xlsx"/></Relationships>
</file>

<file path=ppt/charts/_rels/chart7.xml.rels><?xml version="1.0" encoding="UTF-8" standalone="yes"?>
<Relationships xmlns="http://schemas.openxmlformats.org/package/2006/relationships"><Relationship Id="rId1" Type="http://schemas.openxmlformats.org/officeDocument/2006/relationships/package" Target="../embeddings/Feuille_de_calcul_Microsoft_Excel6.xlsx"/></Relationships>
</file>

<file path=ppt/charts/_rels/chart8.xml.rels><?xml version="1.0" encoding="UTF-8" standalone="yes"?>
<Relationships xmlns="http://schemas.openxmlformats.org/package/2006/relationships"><Relationship Id="rId1" Type="http://schemas.openxmlformats.org/officeDocument/2006/relationships/package" Target="../embeddings/Feuille_de_calcul_Microsoft_Excel7.xlsx"/></Relationships>
</file>

<file path=ppt/charts/_rels/chart9.xml.rels><?xml version="1.0" encoding="UTF-8" standalone="yes"?>
<Relationships xmlns="http://schemas.openxmlformats.org/package/2006/relationships"><Relationship Id="rId1" Type="http://schemas.openxmlformats.org/officeDocument/2006/relationships/package" Target="../embeddings/Feuille_de_calcul_Microsoft_Excel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fr-FR" sz="1050">
                <a:solidFill>
                  <a:schemeClr val="bg1">
                    <a:lumMod val="50000"/>
                  </a:schemeClr>
                </a:solidFill>
                <a:latin typeface="Marianne"/>
                <a:cs typeface="Arial"/>
              </a:rPr>
              <a:t>Vue d’ensemble sur la voie technologique en Cotes d’Armor (en %)</a:t>
            </a:r>
            <a:endParaRPr lang="fr-FR"/>
          </a:p>
        </c:rich>
      </c:tx>
      <c:layout>
        <c:manualLayout>
          <c:xMode val="edge"/>
          <c:yMode val="edge"/>
          <c:x val="8.3739457608871984E-2"/>
          <c:y val="5.6571259729588088E-3"/>
        </c:manualLayout>
      </c:layout>
      <c:overlay val="0"/>
      <c:spPr>
        <a:prstGeom prst="rect">
          <a:avLst/>
        </a:prstGeom>
        <a:solidFill>
          <a:schemeClr val="bg1">
            <a:lumMod val="85000"/>
          </a:schemeClr>
        </a:solidFill>
        <a:ln>
          <a:solidFill>
            <a:srgbClr val="CCFFCC"/>
          </a:solidFill>
        </a:ln>
      </c:spPr>
    </c:title>
    <c:autoTitleDeleted val="0"/>
    <c:plotArea>
      <c:layout>
        <c:manualLayout>
          <c:layoutTarget val="inner"/>
          <c:xMode val="edge"/>
          <c:yMode val="edge"/>
          <c:x val="1.7894992483151656E-2"/>
          <c:y val="0.18209633577260498"/>
          <c:w val="0.94267327037727422"/>
          <c:h val="0.63146473480379783"/>
        </c:manualLayout>
      </c:layout>
      <c:lineChart>
        <c:grouping val="standard"/>
        <c:varyColors val="0"/>
        <c:ser>
          <c:idx val="0"/>
          <c:order val="0"/>
          <c:tx>
            <c:strRef>
              <c:f>'données p2'!$A$7</c:f>
              <c:strCache>
                <c:ptCount val="1"/>
                <c:pt idx="0">
                  <c:v>1ère STMG</c:v>
                </c:pt>
              </c:strCache>
            </c:strRef>
          </c:tx>
          <c:spPr>
            <a:prstGeom prst="rect">
              <a:avLst/>
            </a:prstGeom>
            <a:ln>
              <a:solidFill>
                <a:srgbClr val="C2F732"/>
              </a:solidFill>
            </a:ln>
          </c:spPr>
          <c:marker>
            <c:spPr>
              <a:prstGeom prst="rect">
                <a:avLst/>
              </a:prstGeom>
              <a:solidFill>
                <a:srgbClr val="C2F732"/>
              </a:solidFill>
              <a:ln>
                <a:solidFill>
                  <a:srgbClr val="C2F732"/>
                </a:solidFill>
              </a:ln>
            </c:spPr>
          </c:marker>
          <c:dLbls>
            <c:dLbl>
              <c:idx val="0"/>
              <c:layout>
                <c:manualLayout>
                  <c:x val="-4.336043360433605E-2"/>
                  <c:y val="-6.1032863849765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C94-42DF-9753-9B934DBBC0F9}"/>
                </c:ext>
              </c:extLst>
            </c:dLbl>
            <c:dLbl>
              <c:idx val="1"/>
              <c:layout>
                <c:manualLayout>
                  <c:x val="-4.5528455284552849E-2"/>
                  <c:y val="-5.16431924882629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C94-42DF-9753-9B934DBBC0F9}"/>
                </c:ext>
              </c:extLst>
            </c:dLbl>
            <c:dLbl>
              <c:idx val="2"/>
              <c:layout>
                <c:manualLayout>
                  <c:x val="-4.5528455284552807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C94-42DF-9753-9B934DBBC0F9}"/>
                </c:ext>
              </c:extLst>
            </c:dLbl>
            <c:dLbl>
              <c:idx val="3"/>
              <c:layout>
                <c:manualLayout>
                  <c:x val="-3.2520325203252036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C94-42DF-9753-9B934DBBC0F9}"/>
                </c:ext>
              </c:extLst>
            </c:dLbl>
            <c:dLbl>
              <c:idx val="4"/>
              <c:layout>
                <c:manualLayout>
                  <c:x val="-4.552845528455292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C94-42DF-9753-9B934DBBC0F9}"/>
                </c:ext>
              </c:extLst>
            </c:dLbl>
            <c:dLbl>
              <c:idx val="5"/>
              <c:layout>
                <c:manualLayout>
                  <c:x val="-6.5040650406504065E-3"/>
                  <c:y val="-2.34741784037558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C94-42DF-9753-9B934DBBC0F9}"/>
                </c:ext>
              </c:extLst>
            </c:dLbl>
            <c:spPr>
              <a:noFill/>
              <a:ln w="25400">
                <a:noFill/>
              </a:ln>
            </c:spPr>
            <c:txPr>
              <a:bodyPr wrap="square" lIns="38100" tIns="19050" rIns="38100" bIns="19050" anchor="ctr">
                <a:spAutoFit/>
              </a:bodyPr>
              <a:lstStyle/>
              <a:p>
                <a:pPr>
                  <a:defRPr sz="900" b="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p2'!$I$7:$N$7</c:f>
              <c:numCache>
                <c:formatCode>General</c:formatCode>
                <c:ptCount val="6"/>
                <c:pt idx="0">
                  <c:v>15.5</c:v>
                </c:pt>
                <c:pt idx="1">
                  <c:v>15.9</c:v>
                </c:pt>
                <c:pt idx="2">
                  <c:v>14.7</c:v>
                </c:pt>
                <c:pt idx="3">
                  <c:v>16.100000000000001</c:v>
                </c:pt>
                <c:pt idx="4">
                  <c:v>18</c:v>
                </c:pt>
                <c:pt idx="5">
                  <c:v>17.2</c:v>
                </c:pt>
              </c:numCache>
            </c:numRef>
          </c:val>
          <c:smooth val="0"/>
          <c:extLst>
            <c:ext xmlns:c16="http://schemas.microsoft.com/office/drawing/2014/chart" uri="{C3380CC4-5D6E-409C-BE32-E72D297353CC}">
              <c16:uniqueId val="{00000006-CC94-42DF-9753-9B934DBBC0F9}"/>
            </c:ext>
          </c:extLst>
        </c:ser>
        <c:ser>
          <c:idx val="1"/>
          <c:order val="1"/>
          <c:tx>
            <c:strRef>
              <c:f>'données p2'!$A$8</c:f>
              <c:strCache>
                <c:ptCount val="1"/>
                <c:pt idx="0">
                  <c:v>1ère STI2D</c:v>
                </c:pt>
              </c:strCache>
            </c:strRef>
          </c:tx>
          <c:spPr>
            <a:prstGeom prst="rect">
              <a:avLst/>
            </a:prstGeom>
            <a:ln>
              <a:solidFill>
                <a:srgbClr val="C60800">
                  <a:alpha val="98824"/>
                </a:srgbClr>
              </a:solidFill>
            </a:ln>
          </c:spPr>
          <c:marker>
            <c:spPr>
              <a:prstGeom prst="rect">
                <a:avLst/>
              </a:prstGeom>
              <a:solidFill>
                <a:srgbClr val="C60800"/>
              </a:solidFill>
              <a:ln>
                <a:solidFill>
                  <a:srgbClr val="C60800">
                    <a:alpha val="97000"/>
                  </a:srgbClr>
                </a:solidFill>
              </a:ln>
            </c:spPr>
          </c:marker>
          <c:dLbls>
            <c:dLbl>
              <c:idx val="0"/>
              <c:layout>
                <c:manualLayout>
                  <c:x val="-3.252032520325205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C94-42DF-9753-9B934DBBC0F9}"/>
                </c:ext>
              </c:extLst>
            </c:dLbl>
            <c:dLbl>
              <c:idx val="1"/>
              <c:layout>
                <c:manualLayout>
                  <c:x val="-3.2520325203252036E-2"/>
                  <c:y val="-6.10328638497652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C94-42DF-9753-9B934DBBC0F9}"/>
                </c:ext>
              </c:extLst>
            </c:dLbl>
            <c:dLbl>
              <c:idx val="2"/>
              <c:layout>
                <c:manualLayout>
                  <c:x val="-2.8184281842818466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C94-42DF-9753-9B934DBBC0F9}"/>
                </c:ext>
              </c:extLst>
            </c:dLbl>
            <c:dLbl>
              <c:idx val="3"/>
              <c:layout>
                <c:manualLayout>
                  <c:x val="-3.685636856368564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C94-42DF-9753-9B934DBBC0F9}"/>
                </c:ext>
              </c:extLst>
            </c:dLbl>
            <c:dLbl>
              <c:idx val="4"/>
              <c:layout>
                <c:manualLayout>
                  <c:x val="-3.4688346883468835E-2"/>
                  <c:y val="-4.69483568075118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C94-42DF-9753-9B934DBBC0F9}"/>
                </c:ext>
              </c:extLst>
            </c:dLbl>
            <c:dLbl>
              <c:idx val="5"/>
              <c:layout>
                <c:manualLayout>
                  <c:x val="-3.035230352303523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C94-42DF-9753-9B934DBBC0F9}"/>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p2'!$I$8:$N$8</c:f>
              <c:numCache>
                <c:formatCode>General</c:formatCode>
                <c:ptCount val="6"/>
                <c:pt idx="0">
                  <c:v>5.0999999999999996</c:v>
                </c:pt>
                <c:pt idx="1">
                  <c:v>5.4</c:v>
                </c:pt>
                <c:pt idx="2">
                  <c:v>4.3</c:v>
                </c:pt>
                <c:pt idx="3">
                  <c:v>6.5</c:v>
                </c:pt>
                <c:pt idx="4">
                  <c:v>6</c:v>
                </c:pt>
                <c:pt idx="5">
                  <c:v>6.6</c:v>
                </c:pt>
              </c:numCache>
            </c:numRef>
          </c:val>
          <c:smooth val="0"/>
          <c:extLst>
            <c:ext xmlns:c16="http://schemas.microsoft.com/office/drawing/2014/chart" uri="{C3380CC4-5D6E-409C-BE32-E72D297353CC}">
              <c16:uniqueId val="{0000000D-CC94-42DF-9753-9B934DBBC0F9}"/>
            </c:ext>
          </c:extLst>
        </c:ser>
        <c:ser>
          <c:idx val="2"/>
          <c:order val="2"/>
          <c:tx>
            <c:strRef>
              <c:f>'données p2'!$A$9</c:f>
              <c:strCache>
                <c:ptCount val="1"/>
                <c:pt idx="0">
                  <c:v>1ère ST2S</c:v>
                </c:pt>
              </c:strCache>
            </c:strRef>
          </c:tx>
          <c:marker>
            <c:spPr>
              <a:prstGeom prst="rect">
                <a:avLst/>
              </a:prstGeom>
              <a:solidFill>
                <a:srgbClr val="9BBB59"/>
              </a:solidFill>
            </c:spPr>
          </c:marker>
          <c:dLbls>
            <c:dLbl>
              <c:idx val="0"/>
              <c:layout>
                <c:manualLayout>
                  <c:x val="-6.8505039777222179E-2"/>
                  <c:y val="-3.7299360383151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C94-42DF-9753-9B934DBBC0F9}"/>
                </c:ext>
              </c:extLst>
            </c:dLbl>
            <c:dLbl>
              <c:idx val="1"/>
              <c:layout>
                <c:manualLayout>
                  <c:x val="-3.9024390243902481E-2"/>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CC94-42DF-9753-9B934DBBC0F9}"/>
                </c:ext>
              </c:extLst>
            </c:dLbl>
            <c:dLbl>
              <c:idx val="2"/>
              <c:layout>
                <c:manualLayout>
                  <c:x val="-3.035230352303523E-2"/>
                  <c:y val="-2.3474178403755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CC94-42DF-9753-9B934DBBC0F9}"/>
                </c:ext>
              </c:extLst>
            </c:dLbl>
            <c:dLbl>
              <c:idx val="3"/>
              <c:layout>
                <c:manualLayout>
                  <c:x val="-4.3360433604336043E-3"/>
                  <c:y val="-2.3474178403755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CC94-42DF-9753-9B934DBBC0F9}"/>
                </c:ext>
              </c:extLst>
            </c:dLbl>
            <c:dLbl>
              <c:idx val="4"/>
              <c:layout>
                <c:manualLayout>
                  <c:x val="-1.5176151761517615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C94-42DF-9753-9B934DBBC0F9}"/>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p2'!$I$9:$N$9</c:f>
              <c:numCache>
                <c:formatCode>General</c:formatCode>
                <c:ptCount val="6"/>
                <c:pt idx="0">
                  <c:v>2.6</c:v>
                </c:pt>
                <c:pt idx="1">
                  <c:v>2.5</c:v>
                </c:pt>
                <c:pt idx="2">
                  <c:v>3.8</c:v>
                </c:pt>
                <c:pt idx="3">
                  <c:v>3.5</c:v>
                </c:pt>
                <c:pt idx="4">
                  <c:v>3.3</c:v>
                </c:pt>
                <c:pt idx="5">
                  <c:v>3.3</c:v>
                </c:pt>
              </c:numCache>
            </c:numRef>
          </c:val>
          <c:smooth val="0"/>
          <c:extLst>
            <c:ext xmlns:c16="http://schemas.microsoft.com/office/drawing/2014/chart" uri="{C3380CC4-5D6E-409C-BE32-E72D297353CC}">
              <c16:uniqueId val="{00000013-CC94-42DF-9753-9B934DBBC0F9}"/>
            </c:ext>
          </c:extLst>
        </c:ser>
        <c:ser>
          <c:idx val="3"/>
          <c:order val="3"/>
          <c:tx>
            <c:strRef>
              <c:f>'données p2'!$A$10</c:f>
              <c:strCache>
                <c:ptCount val="1"/>
                <c:pt idx="0">
                  <c:v>1ère STL</c:v>
                </c:pt>
              </c:strCache>
            </c:strRef>
          </c:tx>
          <c:spPr>
            <a:prstGeom prst="rect">
              <a:avLst/>
            </a:prstGeom>
            <a:ln>
              <a:solidFill>
                <a:srgbClr val="2F4F4F"/>
              </a:solidFill>
            </a:ln>
          </c:spPr>
          <c:marker>
            <c:spPr>
              <a:prstGeom prst="rect">
                <a:avLst/>
              </a:prstGeom>
              <a:solidFill>
                <a:srgbClr val="2F4F4F"/>
              </a:solidFill>
              <a:ln>
                <a:solidFill>
                  <a:srgbClr val="2F4F4F"/>
                </a:solidFill>
              </a:ln>
            </c:spPr>
          </c:marker>
          <c:dLbls>
            <c:dLbl>
              <c:idx val="0"/>
              <c:layout>
                <c:manualLayout>
                  <c:x val="-8.2972027718548169E-2"/>
                  <c:y val="4.5650972078139247E-3"/>
                </c:manualLayout>
              </c:layout>
              <c:spPr>
                <a:noFill/>
                <a:ln w="25400">
                  <a:noFill/>
                </a:ln>
              </c:spPr>
              <c:txPr>
                <a:bodyPr wrap="square" lIns="38100" tIns="19050" rIns="38100" bIns="19050" anchor="ctr">
                  <a:noAutofit/>
                </a:bodyPr>
                <a:lstStyle/>
                <a:p>
                  <a:pPr>
                    <a:defRPr sz="900">
                      <a:latin typeface="Marianne"/>
                    </a:defRPr>
                  </a:pPr>
                  <a:endParaRPr lang="fr-FR"/>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CC94-42DF-9753-9B934DBBC0F9}"/>
                </c:ext>
              </c:extLst>
            </c:dLbl>
            <c:dLbl>
              <c:idx val="1"/>
              <c:layout>
                <c:manualLayout>
                  <c:x val="-4.3360433604336043E-3"/>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CC94-42DF-9753-9B934DBBC0F9}"/>
                </c:ext>
              </c:extLst>
            </c:dLbl>
            <c:dLbl>
              <c:idx val="2"/>
              <c:layout>
                <c:manualLayout>
                  <c:x val="-1.0840108401084011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CC94-42DF-9753-9B934DBBC0F9}"/>
                </c:ext>
              </c:extLst>
            </c:dLbl>
            <c:dLbl>
              <c:idx val="3"/>
              <c:layout>
                <c:manualLayout>
                  <c:x val="-4.3360433604336043E-3"/>
                  <c:y val="-2.816901408450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CC94-42DF-9753-9B934DBBC0F9}"/>
                </c:ext>
              </c:extLst>
            </c:dLbl>
            <c:dLbl>
              <c:idx val="4"/>
              <c:layout>
                <c:manualLayout>
                  <c:x val="-1.517615176151761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C94-42DF-9753-9B934DBBC0F9}"/>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p2'!$I$10:$N$10</c:f>
              <c:numCache>
                <c:formatCode>General</c:formatCode>
                <c:ptCount val="6"/>
                <c:pt idx="0">
                  <c:v>0.6</c:v>
                </c:pt>
                <c:pt idx="1">
                  <c:v>0.6</c:v>
                </c:pt>
                <c:pt idx="2">
                  <c:v>0.9</c:v>
                </c:pt>
                <c:pt idx="3">
                  <c:v>0.5</c:v>
                </c:pt>
                <c:pt idx="4">
                  <c:v>0.9</c:v>
                </c:pt>
                <c:pt idx="5">
                  <c:v>0.5</c:v>
                </c:pt>
              </c:numCache>
            </c:numRef>
          </c:val>
          <c:smooth val="0"/>
          <c:extLst>
            <c:ext xmlns:c16="http://schemas.microsoft.com/office/drawing/2014/chart" uri="{C3380CC4-5D6E-409C-BE32-E72D297353CC}">
              <c16:uniqueId val="{00000019-CC94-42DF-9753-9B934DBBC0F9}"/>
            </c:ext>
          </c:extLst>
        </c:ser>
        <c:dLbls>
          <c:showLegendKey val="0"/>
          <c:showVal val="0"/>
          <c:showCatName val="0"/>
          <c:showSerName val="0"/>
          <c:showPercent val="0"/>
          <c:showBubbleSize val="0"/>
        </c:dLbls>
        <c:marker val="1"/>
        <c:smooth val="0"/>
        <c:axId val="2129238608"/>
        <c:axId val="1"/>
      </c:lineChart>
      <c:catAx>
        <c:axId val="2129238608"/>
        <c:scaling>
          <c:orientation val="minMax"/>
        </c:scaling>
        <c:delete val="0"/>
        <c:axPos val="b"/>
        <c:numFmt formatCode="General" sourceLinked="1"/>
        <c:majorTickMark val="out"/>
        <c:minorTickMark val="none"/>
        <c:tickLblPos val="nextTo"/>
        <c:spPr>
          <a:prstGeom prst="rect">
            <a:avLst/>
          </a:prstGeom>
          <a:noFill/>
        </c:spPr>
        <c:txPr>
          <a:bodyPr/>
          <a:lstStyle/>
          <a:p>
            <a:pPr>
              <a:defRPr sz="900" b="0">
                <a:latin typeface="Marianne"/>
                <a:cs typeface="Arial"/>
              </a:defRPr>
            </a:pPr>
            <a:endParaRPr lang="fr-FR"/>
          </a:p>
        </c:txPr>
        <c:crossAx val="1"/>
        <c:crosses val="autoZero"/>
        <c:auto val="1"/>
        <c:lblAlgn val="ctr"/>
        <c:lblOffset val="100"/>
        <c:noMultiLvlLbl val="0"/>
      </c:catAx>
      <c:valAx>
        <c:axId val="1"/>
        <c:scaling>
          <c:orientation val="minMax"/>
        </c:scaling>
        <c:delete val="1"/>
        <c:axPos val="l"/>
        <c:numFmt formatCode="General" sourceLinked="1"/>
        <c:majorTickMark val="out"/>
        <c:minorTickMark val="none"/>
        <c:tickLblPos val="nextTo"/>
        <c:crossAx val="2129238608"/>
        <c:crosses val="autoZero"/>
        <c:crossBetween val="between"/>
      </c:valAx>
      <c:spPr>
        <a:prstGeom prst="rect">
          <a:avLst/>
        </a:prstGeom>
        <a:ln>
          <a:noFill/>
        </a:ln>
        <a:effectLst>
          <a:outerShdw blurRad="50800" dist="38100" dir="2700000" rotWithShape="0">
            <a:prstClr val="black">
              <a:alpha val="40000"/>
            </a:prstClr>
          </a:outerShdw>
        </a:effectLst>
      </c:spPr>
    </c:plotArea>
    <c:legend>
      <c:legendPos val="b"/>
      <c:layout>
        <c:manualLayout>
          <c:xMode val="edge"/>
          <c:yMode val="edge"/>
          <c:x val="1.4856759742744639E-2"/>
          <c:y val="0.89109798855346789"/>
          <c:w val="0.89999986407145849"/>
          <c:h val="7.6946330991833872E-2"/>
        </c:manualLayout>
      </c:layout>
      <c:overlay val="0"/>
      <c:spPr>
        <a:prstGeom prst="rect">
          <a:avLst/>
        </a:prstGeom>
        <a:solidFill>
          <a:sysClr val="window" lastClr="FFFFFF"/>
        </a:solidFill>
        <a:ln w="12700">
          <a:noFill/>
        </a:ln>
      </c:spPr>
      <c:txPr>
        <a:bodyPr/>
        <a:lstStyle/>
        <a:p>
          <a:pPr>
            <a:defRPr sz="900" b="0">
              <a:latin typeface="Marianne"/>
              <a:cs typeface="Arial"/>
            </a:defRPr>
          </a:pPr>
          <a:endParaRPr lang="fr-FR"/>
        </a:p>
      </c:txPr>
    </c:legend>
    <c:plotVisOnly val="1"/>
    <c:dispBlanksAs val="gap"/>
    <c:showDLblsOverMax val="0"/>
  </c:chart>
  <c:spPr>
    <a:xfrm>
      <a:off x="107504" y="764595"/>
      <a:ext cx="4414084" cy="2781978"/>
    </a:xfrm>
    <a:prstGeom prst="rect">
      <a:avLst/>
    </a:prstGeom>
    <a:noFill/>
    <a:ln>
      <a:noFill/>
      <a:miter/>
    </a:ln>
  </c:sp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prstGeom prst="rect">
          <a:avLst/>
        </a:prstGeom>
        <a:noFill/>
        <a:ln>
          <a:noFill/>
        </a:ln>
      </c:spPr>
      <c:txPr>
        <a:bodyPr rot="0" spcFirstLastPara="1" vertOverflow="ellipsis" vert="horz" wrap="square" anchor="ctr" anchorCtr="1"/>
        <a:lstStyle/>
        <a:p>
          <a:pPr>
            <a:defRPr sz="1800" b="1" i="0" u="none" strike="noStrike">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prstGeom prst="rect">
          <a:avLst/>
        </a:prstGeom>
        <a:noFill/>
        <a:ln>
          <a:noFill/>
        </a:ln>
      </c:spPr>
    </c:floor>
    <c:sideWall>
      <c:thickness val="0"/>
      <c:spPr>
        <a:prstGeom prst="rect">
          <a:avLst/>
        </a:prstGeom>
        <a:noFill/>
        <a:ln>
          <a:noFill/>
        </a:ln>
      </c:spPr>
    </c:sideWall>
    <c:backWall>
      <c:thickness val="0"/>
      <c:spPr>
        <a:prstGeom prst="rect">
          <a:avLst/>
        </a:prstGeom>
        <a:noFill/>
        <a:ln>
          <a:noFill/>
        </a:ln>
      </c:spPr>
    </c:backWall>
    <c:plotArea>
      <c:layout>
        <c:manualLayout>
          <c:layoutTarget val="inner"/>
          <c:xMode val="edge"/>
          <c:yMode val="edge"/>
          <c:x val="7.9662372583601829E-2"/>
          <c:y val="0.12659120734908136"/>
          <c:w val="0.85386671446228202"/>
          <c:h val="0.79635462233887411"/>
        </c:manualLayout>
      </c:layout>
      <c:pie3DChart>
        <c:varyColors val="1"/>
        <c:ser>
          <c:idx val="0"/>
          <c:order val="0"/>
          <c:tx>
            <c:strRef>
              <c:f>'POST 2D'!$B$70</c:f>
              <c:strCache>
                <c:ptCount val="1"/>
                <c:pt idx="0">
                  <c:v>Filles</c:v>
                </c:pt>
              </c:strCache>
            </c:strRef>
          </c:tx>
          <c:dPt>
            <c:idx val="0"/>
            <c:bubble3D val="0"/>
            <c:spPr>
              <a:prstGeom prst="rect">
                <a:avLst/>
              </a:prstGeom>
              <a:solidFill>
                <a:schemeClr val="accent1"/>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1-033B-4B1A-A95F-5A4855F88E16}"/>
              </c:ext>
            </c:extLst>
          </c:dPt>
          <c:dPt>
            <c:idx val="1"/>
            <c:bubble3D val="0"/>
            <c:spPr>
              <a:prstGeom prst="rect">
                <a:avLst/>
              </a:prstGeom>
              <a:solidFill>
                <a:schemeClr val="accent3"/>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3-033B-4B1A-A95F-5A4855F88E16}"/>
              </c:ext>
            </c:extLst>
          </c:dPt>
          <c:dPt>
            <c:idx val="2"/>
            <c:bubble3D val="0"/>
            <c:spPr>
              <a:prstGeom prst="rect">
                <a:avLst/>
              </a:prstGeom>
              <a:solidFill>
                <a:schemeClr val="accent5"/>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5-033B-4B1A-A95F-5A4855F88E16}"/>
              </c:ext>
            </c:extLst>
          </c:dPt>
          <c:dPt>
            <c:idx val="3"/>
            <c:bubble3D val="0"/>
            <c:spPr>
              <a:prstGeom prst="rect">
                <a:avLst/>
              </a:prstGeom>
              <a:solidFill>
                <a:schemeClr val="accent1">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7-033B-4B1A-A95F-5A4855F88E16}"/>
              </c:ext>
            </c:extLst>
          </c:dPt>
          <c:dPt>
            <c:idx val="4"/>
            <c:bubble3D val="0"/>
            <c:spPr>
              <a:prstGeom prst="rect">
                <a:avLst/>
              </a:prstGeom>
              <a:solidFill>
                <a:schemeClr val="accent3">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9-033B-4B1A-A95F-5A4855F88E16}"/>
              </c:ext>
            </c:extLst>
          </c:dPt>
          <c:dPt>
            <c:idx val="5"/>
            <c:bubble3D val="0"/>
            <c:spPr>
              <a:prstGeom prst="rect">
                <a:avLst/>
              </a:prstGeom>
              <a:solidFill>
                <a:schemeClr val="accent5">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B-033B-4B1A-A95F-5A4855F88E16}"/>
              </c:ext>
            </c:extLst>
          </c:dPt>
          <c:dPt>
            <c:idx val="6"/>
            <c:bubble3D val="0"/>
            <c:spPr>
              <a:prstGeom prst="rect">
                <a:avLst/>
              </a:prstGeom>
              <a:solidFill>
                <a:schemeClr val="accent1">
                  <a:lumMod val="80000"/>
                  <a:lumOff val="2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D-033B-4B1A-A95F-5A4855F88E16}"/>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a:solidFill>
                      <a:schemeClr val="lt1"/>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'POST 2D'!$A$71:$A$77</c:f>
              <c:strCache>
                <c:ptCount val="7"/>
                <c:pt idx="0">
                  <c:v>STAV</c:v>
                </c:pt>
                <c:pt idx="1">
                  <c:v>ST2A</c:v>
                </c:pt>
                <c:pt idx="2">
                  <c:v>STHR</c:v>
                </c:pt>
                <c:pt idx="3">
                  <c:v>STI2D</c:v>
                </c:pt>
                <c:pt idx="4">
                  <c:v>STL</c:v>
                </c:pt>
                <c:pt idx="5">
                  <c:v>STMG</c:v>
                </c:pt>
                <c:pt idx="6">
                  <c:v>ST2S</c:v>
                </c:pt>
              </c:strCache>
            </c:strRef>
          </c:cat>
          <c:val>
            <c:numRef>
              <c:f>'POST 2D'!$B$71:$B$77</c:f>
              <c:numCache>
                <c:formatCode>General</c:formatCode>
                <c:ptCount val="7"/>
                <c:pt idx="0">
                  <c:v>5</c:v>
                </c:pt>
                <c:pt idx="1">
                  <c:v>29</c:v>
                </c:pt>
                <c:pt idx="2">
                  <c:v>8</c:v>
                </c:pt>
                <c:pt idx="3">
                  <c:v>24</c:v>
                </c:pt>
                <c:pt idx="4">
                  <c:v>38</c:v>
                </c:pt>
                <c:pt idx="5">
                  <c:v>347</c:v>
                </c:pt>
                <c:pt idx="6">
                  <c:v>142</c:v>
                </c:pt>
              </c:numCache>
            </c:numRef>
          </c:val>
          <c:extLst>
            <c:ext xmlns:c16="http://schemas.microsoft.com/office/drawing/2014/chart" uri="{C3380CC4-5D6E-409C-BE32-E72D297353CC}">
              <c16:uniqueId val="{0000000E-033B-4B1A-A95F-5A4855F88E16}"/>
            </c:ext>
          </c:extLst>
        </c:ser>
        <c:dLbls>
          <c:dLblPos val="bestFit"/>
          <c:showLegendKey val="0"/>
          <c:showVal val="0"/>
          <c:showCatName val="0"/>
          <c:showSerName val="0"/>
          <c:showPercent val="1"/>
          <c:showBubbleSize val="0"/>
          <c:showLeaderLines val="1"/>
        </c:dLbls>
      </c:pie3DChart>
      <c:spPr>
        <a:prstGeom prst="rect">
          <a:avLst/>
        </a:prstGeom>
        <a:noFill/>
        <a:ln>
          <a:noFill/>
        </a:ln>
      </c:spPr>
    </c:plotArea>
    <c:legend>
      <c:legendPos val="r"/>
      <c:overlay val="0"/>
      <c:spPr>
        <a:prstGeom prst="rect">
          <a:avLst/>
        </a:prstGeom>
        <a:solidFill>
          <a:schemeClr val="lt1">
            <a:lumMod val="95000"/>
            <a:alpha val="39000"/>
          </a:schemeClr>
        </a:solidFill>
        <a:ln>
          <a:noFill/>
        </a:ln>
      </c:spPr>
      <c:txPr>
        <a:bodyPr rot="0" spcFirstLastPara="1" vertOverflow="ellipsis" vert="horz" wrap="square" anchor="ctr" anchorCtr="1"/>
        <a:lstStyle/>
        <a:p>
          <a:pPr>
            <a:defRPr sz="900" b="0" i="0" u="none" strike="noStrike">
              <a:solidFill>
                <a:schemeClr val="dk1">
                  <a:lumMod val="75000"/>
                  <a:lumOff val="25000"/>
                </a:schemeClr>
              </a:solidFill>
              <a:latin typeface="+mn-lt"/>
              <a:ea typeface="+mn-ea"/>
              <a:cs typeface="+mn-cs"/>
            </a:defRPr>
          </a:pPr>
          <a:endParaRPr lang="fr-FR"/>
        </a:p>
      </c:txPr>
    </c:legend>
    <c:plotVisOnly val="1"/>
    <c:dispBlanksAs val="gap"/>
    <c:showDLblsOverMax val="0"/>
  </c:chart>
  <c:spPr>
    <a:xfrm>
      <a:off x="107504" y="1565156"/>
      <a:ext cx="4608512" cy="2743200"/>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c:spPr>
  <c:txPr>
    <a:bodyPr/>
    <a:lstStyle/>
    <a:p>
      <a:pPr>
        <a:defRPr/>
      </a:pPr>
      <a:endParaRPr lang="fr-F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prstGeom prst="rect">
          <a:avLst/>
        </a:prstGeom>
        <a:noFill/>
        <a:ln>
          <a:noFill/>
        </a:ln>
      </c:spPr>
      <c:txPr>
        <a:bodyPr rot="0" spcFirstLastPara="1" vertOverflow="ellipsis" vert="horz" wrap="square" anchor="ctr" anchorCtr="1"/>
        <a:lstStyle/>
        <a:p>
          <a:pPr>
            <a:defRPr sz="1800" b="1" i="0" u="none" strike="noStrike">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prstGeom prst="rect">
          <a:avLst/>
        </a:prstGeom>
        <a:noFill/>
        <a:ln>
          <a:noFill/>
        </a:ln>
      </c:spPr>
    </c:floor>
    <c:sideWall>
      <c:thickness val="0"/>
      <c:spPr>
        <a:prstGeom prst="rect">
          <a:avLst/>
        </a:prstGeom>
        <a:noFill/>
        <a:ln>
          <a:noFill/>
        </a:ln>
      </c:spPr>
    </c:sideWall>
    <c:backWall>
      <c:thickness val="0"/>
      <c:spPr>
        <a:prstGeom prst="rect">
          <a:avLst/>
        </a:prstGeom>
        <a:noFill/>
        <a:ln>
          <a:noFill/>
        </a:ln>
      </c:spPr>
    </c:backWall>
    <c:plotArea>
      <c:layout>
        <c:manualLayout>
          <c:layoutTarget val="inner"/>
          <c:xMode val="edge"/>
          <c:yMode val="edge"/>
          <c:x val="0.1083745745422226"/>
          <c:y val="0.18041059555153743"/>
          <c:w val="0.81727318460192477"/>
          <c:h val="0.75474518810148727"/>
        </c:manualLayout>
      </c:layout>
      <c:pie3DChart>
        <c:varyColors val="1"/>
        <c:ser>
          <c:idx val="0"/>
          <c:order val="0"/>
          <c:tx>
            <c:strRef>
              <c:f>'POST 2D'!$D$70</c:f>
              <c:strCache>
                <c:ptCount val="1"/>
                <c:pt idx="0">
                  <c:v>Garçons</c:v>
                </c:pt>
              </c:strCache>
            </c:strRef>
          </c:tx>
          <c:dPt>
            <c:idx val="0"/>
            <c:bubble3D val="0"/>
            <c:spPr>
              <a:prstGeom prst="rect">
                <a:avLst/>
              </a:prstGeom>
              <a:solidFill>
                <a:schemeClr val="accent1"/>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1-BC3B-4EA3-BCF9-21FB1A53E9F3}"/>
              </c:ext>
            </c:extLst>
          </c:dPt>
          <c:dPt>
            <c:idx val="1"/>
            <c:bubble3D val="0"/>
            <c:spPr>
              <a:prstGeom prst="rect">
                <a:avLst/>
              </a:prstGeom>
              <a:solidFill>
                <a:schemeClr val="accent3"/>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3-BC3B-4EA3-BCF9-21FB1A53E9F3}"/>
              </c:ext>
            </c:extLst>
          </c:dPt>
          <c:dPt>
            <c:idx val="2"/>
            <c:bubble3D val="0"/>
            <c:spPr>
              <a:prstGeom prst="rect">
                <a:avLst/>
              </a:prstGeom>
              <a:solidFill>
                <a:schemeClr val="accent5"/>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5-BC3B-4EA3-BCF9-21FB1A53E9F3}"/>
              </c:ext>
            </c:extLst>
          </c:dPt>
          <c:dPt>
            <c:idx val="3"/>
            <c:bubble3D val="0"/>
            <c:spPr>
              <a:prstGeom prst="rect">
                <a:avLst/>
              </a:prstGeom>
              <a:solidFill>
                <a:schemeClr val="accent1">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7-BC3B-4EA3-BCF9-21FB1A53E9F3}"/>
              </c:ext>
            </c:extLst>
          </c:dPt>
          <c:dPt>
            <c:idx val="4"/>
            <c:bubble3D val="0"/>
            <c:spPr>
              <a:prstGeom prst="rect">
                <a:avLst/>
              </a:prstGeom>
              <a:solidFill>
                <a:schemeClr val="accent3">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9-BC3B-4EA3-BCF9-21FB1A53E9F3}"/>
              </c:ext>
            </c:extLst>
          </c:dPt>
          <c:dPt>
            <c:idx val="5"/>
            <c:bubble3D val="0"/>
            <c:spPr>
              <a:prstGeom prst="rect">
                <a:avLst/>
              </a:prstGeom>
              <a:solidFill>
                <a:schemeClr val="accent5">
                  <a:lumMod val="6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B-BC3B-4EA3-BCF9-21FB1A53E9F3}"/>
              </c:ext>
            </c:extLst>
          </c:dPt>
          <c:dPt>
            <c:idx val="6"/>
            <c:bubble3D val="0"/>
            <c:spPr>
              <a:prstGeom prst="rect">
                <a:avLst/>
              </a:prstGeom>
              <a:solidFill>
                <a:schemeClr val="accent1">
                  <a:lumMod val="80000"/>
                  <a:lumOff val="20000"/>
                </a:schemeClr>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D-BC3B-4EA3-BCF9-21FB1A53E9F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a:solidFill>
                      <a:schemeClr val="lt1"/>
                    </a:solidFill>
                    <a:latin typeface="+mn-lt"/>
                    <a:ea typeface="+mn-ea"/>
                    <a:cs typeface="+mn-cs"/>
                  </a:defRPr>
                </a:pPr>
                <a:endParaRPr lang="fr-FR"/>
              </a:p>
            </c:txPr>
            <c:dLblPos val="bestFit"/>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'POST 2D'!$C$71:$C$77</c:f>
              <c:strCache>
                <c:ptCount val="7"/>
                <c:pt idx="0">
                  <c:v>STAV</c:v>
                </c:pt>
                <c:pt idx="1">
                  <c:v>ST2A</c:v>
                </c:pt>
                <c:pt idx="2">
                  <c:v>STHR</c:v>
                </c:pt>
                <c:pt idx="3">
                  <c:v>STI2D</c:v>
                </c:pt>
                <c:pt idx="4">
                  <c:v>STL</c:v>
                </c:pt>
                <c:pt idx="5">
                  <c:v>STMG</c:v>
                </c:pt>
                <c:pt idx="6">
                  <c:v>ST2S</c:v>
                </c:pt>
              </c:strCache>
            </c:strRef>
          </c:cat>
          <c:val>
            <c:numRef>
              <c:f>'POST 2D'!$D$71:$D$77</c:f>
              <c:numCache>
                <c:formatCode>General</c:formatCode>
                <c:ptCount val="7"/>
                <c:pt idx="0">
                  <c:v>9</c:v>
                </c:pt>
                <c:pt idx="1">
                  <c:v>10</c:v>
                </c:pt>
                <c:pt idx="2">
                  <c:v>2</c:v>
                </c:pt>
                <c:pt idx="3">
                  <c:v>200</c:v>
                </c:pt>
                <c:pt idx="4">
                  <c:v>11</c:v>
                </c:pt>
                <c:pt idx="5">
                  <c:v>214</c:v>
                </c:pt>
                <c:pt idx="6">
                  <c:v>22</c:v>
                </c:pt>
              </c:numCache>
            </c:numRef>
          </c:val>
          <c:extLst>
            <c:ext xmlns:c16="http://schemas.microsoft.com/office/drawing/2014/chart" uri="{C3380CC4-5D6E-409C-BE32-E72D297353CC}">
              <c16:uniqueId val="{0000000E-BC3B-4EA3-BCF9-21FB1A53E9F3}"/>
            </c:ext>
          </c:extLst>
        </c:ser>
        <c:dLbls>
          <c:dLblPos val="bestFit"/>
          <c:showLegendKey val="0"/>
          <c:showVal val="0"/>
          <c:showCatName val="0"/>
          <c:showSerName val="0"/>
          <c:showPercent val="1"/>
          <c:showBubbleSize val="0"/>
          <c:showLeaderLines val="1"/>
        </c:dLbls>
      </c:pie3DChart>
      <c:spPr>
        <a:prstGeom prst="rect">
          <a:avLst/>
        </a:prstGeom>
        <a:noFill/>
        <a:ln>
          <a:noFill/>
        </a:ln>
      </c:spPr>
    </c:plotArea>
    <c:plotVisOnly val="1"/>
    <c:dispBlanksAs val="gap"/>
    <c:showDLblsOverMax val="0"/>
  </c:chart>
  <c:spPr>
    <a:xfrm>
      <a:off x="4716016" y="1563638"/>
      <a:ext cx="3960440" cy="2760819"/>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c:spPr>
  <c:txPr>
    <a:bodyPr/>
    <a:lstStyle/>
    <a:p>
      <a:pPr>
        <a:defRPr/>
      </a:pPr>
      <a:endParaRPr lang="fr-FR"/>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fr-FR" sz="1050">
                <a:solidFill>
                  <a:schemeClr val="bg1">
                    <a:lumMod val="50000"/>
                  </a:schemeClr>
                </a:solidFill>
                <a:latin typeface="Marianne"/>
                <a:cs typeface="Arial"/>
              </a:rPr>
              <a:t>Vue d’ensemble sur la voie technologique en Ille et Vilaine (en %)</a:t>
            </a:r>
            <a:endParaRPr lang="fr-FR"/>
          </a:p>
        </c:rich>
      </c:tx>
      <c:layout>
        <c:manualLayout>
          <c:xMode val="edge"/>
          <c:yMode val="edge"/>
          <c:x val="8.3739457608871984E-2"/>
          <c:y val="5.6571259729588088E-3"/>
        </c:manualLayout>
      </c:layout>
      <c:overlay val="0"/>
      <c:spPr>
        <a:prstGeom prst="rect">
          <a:avLst/>
        </a:prstGeom>
        <a:solidFill>
          <a:schemeClr val="bg1">
            <a:lumMod val="85000"/>
          </a:schemeClr>
        </a:solidFill>
        <a:ln>
          <a:solidFill>
            <a:srgbClr val="CCFFCC"/>
          </a:solidFill>
        </a:ln>
      </c:spPr>
    </c:title>
    <c:autoTitleDeleted val="0"/>
    <c:plotArea>
      <c:layout>
        <c:manualLayout>
          <c:layoutTarget val="inner"/>
          <c:xMode val="edge"/>
          <c:yMode val="edge"/>
          <c:x val="1.7894992483151656E-2"/>
          <c:y val="0.18209633577260498"/>
          <c:w val="0.94267327037727422"/>
          <c:h val="0.63146473480379783"/>
        </c:manualLayout>
      </c:layout>
      <c:lineChart>
        <c:grouping val="standard"/>
        <c:varyColors val="0"/>
        <c:ser>
          <c:idx val="0"/>
          <c:order val="0"/>
          <c:tx>
            <c:strRef>
              <c:f>'données p2'!$A$7</c:f>
              <c:strCache>
                <c:ptCount val="1"/>
                <c:pt idx="0">
                  <c:v>1ère STMG</c:v>
                </c:pt>
              </c:strCache>
            </c:strRef>
          </c:tx>
          <c:spPr>
            <a:prstGeom prst="rect">
              <a:avLst/>
            </a:prstGeom>
            <a:ln>
              <a:solidFill>
                <a:srgbClr val="C2F732"/>
              </a:solidFill>
            </a:ln>
          </c:spPr>
          <c:marker>
            <c:spPr>
              <a:prstGeom prst="rect">
                <a:avLst/>
              </a:prstGeom>
              <a:solidFill>
                <a:srgbClr val="C2F732"/>
              </a:solidFill>
              <a:ln>
                <a:solidFill>
                  <a:srgbClr val="C2F732"/>
                </a:solidFill>
              </a:ln>
            </c:spPr>
          </c:marker>
          <c:dLbls>
            <c:dLbl>
              <c:idx val="0"/>
              <c:layout>
                <c:manualLayout>
                  <c:x val="-4.336043360433605E-2"/>
                  <c:y val="-6.1032863849765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1D-414C-AF99-7A58FB8C2658}"/>
                </c:ext>
              </c:extLst>
            </c:dLbl>
            <c:dLbl>
              <c:idx val="1"/>
              <c:layout>
                <c:manualLayout>
                  <c:x val="-4.5528455284552849E-2"/>
                  <c:y val="-5.16431924882629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1D-414C-AF99-7A58FB8C2658}"/>
                </c:ext>
              </c:extLst>
            </c:dLbl>
            <c:dLbl>
              <c:idx val="2"/>
              <c:layout>
                <c:manualLayout>
                  <c:x val="-4.5528455284552807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21D-414C-AF99-7A58FB8C2658}"/>
                </c:ext>
              </c:extLst>
            </c:dLbl>
            <c:dLbl>
              <c:idx val="3"/>
              <c:layout>
                <c:manualLayout>
                  <c:x val="-3.2520325203252036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21D-414C-AF99-7A58FB8C2658}"/>
                </c:ext>
              </c:extLst>
            </c:dLbl>
            <c:dLbl>
              <c:idx val="4"/>
              <c:layout>
                <c:manualLayout>
                  <c:x val="-4.552845528455292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21D-414C-AF99-7A58FB8C2658}"/>
                </c:ext>
              </c:extLst>
            </c:dLbl>
            <c:dLbl>
              <c:idx val="5"/>
              <c:layout>
                <c:manualLayout>
                  <c:x val="-6.5040650406504065E-3"/>
                  <c:y val="-2.34741784037558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21D-414C-AF99-7A58FB8C2658}"/>
                </c:ext>
              </c:extLst>
            </c:dLbl>
            <c:spPr>
              <a:noFill/>
              <a:ln w="25400">
                <a:noFill/>
              </a:ln>
            </c:spPr>
            <c:txPr>
              <a:bodyPr wrap="square" lIns="38100" tIns="19050" rIns="38100" bIns="19050" anchor="ctr">
                <a:spAutoFit/>
              </a:bodyPr>
              <a:lstStyle/>
              <a:p>
                <a:pPr>
                  <a:defRPr sz="900" b="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p2'!$I$7:$N$7</c:f>
              <c:numCache>
                <c:formatCode>General</c:formatCode>
                <c:ptCount val="6"/>
                <c:pt idx="0">
                  <c:v>15.5</c:v>
                </c:pt>
                <c:pt idx="1">
                  <c:v>15.9</c:v>
                </c:pt>
                <c:pt idx="2">
                  <c:v>16.3</c:v>
                </c:pt>
                <c:pt idx="3">
                  <c:v>16.100000000000001</c:v>
                </c:pt>
                <c:pt idx="4">
                  <c:v>17</c:v>
                </c:pt>
                <c:pt idx="5">
                  <c:v>15</c:v>
                </c:pt>
              </c:numCache>
            </c:numRef>
          </c:val>
          <c:smooth val="0"/>
          <c:extLst>
            <c:ext xmlns:c16="http://schemas.microsoft.com/office/drawing/2014/chart" uri="{C3380CC4-5D6E-409C-BE32-E72D297353CC}">
              <c16:uniqueId val="{00000006-D21D-414C-AF99-7A58FB8C2658}"/>
            </c:ext>
          </c:extLst>
        </c:ser>
        <c:ser>
          <c:idx val="1"/>
          <c:order val="1"/>
          <c:tx>
            <c:strRef>
              <c:f>'données p2'!$A$8</c:f>
              <c:strCache>
                <c:ptCount val="1"/>
                <c:pt idx="0">
                  <c:v>1ère STI2D</c:v>
                </c:pt>
              </c:strCache>
            </c:strRef>
          </c:tx>
          <c:spPr>
            <a:prstGeom prst="rect">
              <a:avLst/>
            </a:prstGeom>
            <a:ln>
              <a:solidFill>
                <a:srgbClr val="C60800">
                  <a:alpha val="98824"/>
                </a:srgbClr>
              </a:solidFill>
            </a:ln>
          </c:spPr>
          <c:marker>
            <c:spPr>
              <a:prstGeom prst="rect">
                <a:avLst/>
              </a:prstGeom>
              <a:solidFill>
                <a:srgbClr val="C60800"/>
              </a:solidFill>
              <a:ln>
                <a:solidFill>
                  <a:srgbClr val="C60800">
                    <a:alpha val="97000"/>
                  </a:srgbClr>
                </a:solidFill>
              </a:ln>
            </c:spPr>
          </c:marker>
          <c:dLbls>
            <c:dLbl>
              <c:idx val="0"/>
              <c:layout>
                <c:manualLayout>
                  <c:x val="-3.252032520325205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21D-414C-AF99-7A58FB8C2658}"/>
                </c:ext>
              </c:extLst>
            </c:dLbl>
            <c:dLbl>
              <c:idx val="1"/>
              <c:layout>
                <c:manualLayout>
                  <c:x val="-3.2520325203252036E-2"/>
                  <c:y val="-6.10328638497652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21D-414C-AF99-7A58FB8C2658}"/>
                </c:ext>
              </c:extLst>
            </c:dLbl>
            <c:dLbl>
              <c:idx val="2"/>
              <c:layout>
                <c:manualLayout>
                  <c:x val="-2.8184281842818466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21D-414C-AF99-7A58FB8C2658}"/>
                </c:ext>
              </c:extLst>
            </c:dLbl>
            <c:dLbl>
              <c:idx val="3"/>
              <c:layout>
                <c:manualLayout>
                  <c:x val="-3.685636856368564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21D-414C-AF99-7A58FB8C2658}"/>
                </c:ext>
              </c:extLst>
            </c:dLbl>
            <c:dLbl>
              <c:idx val="4"/>
              <c:layout>
                <c:manualLayout>
                  <c:x val="-3.4688346883468835E-2"/>
                  <c:y val="-4.69483568075118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21D-414C-AF99-7A58FB8C2658}"/>
                </c:ext>
              </c:extLst>
            </c:dLbl>
            <c:dLbl>
              <c:idx val="5"/>
              <c:layout>
                <c:manualLayout>
                  <c:x val="-3.035230352303523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21D-414C-AF99-7A58FB8C2658}"/>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p2'!$I$8:$N$8</c:f>
              <c:numCache>
                <c:formatCode>General</c:formatCode>
                <c:ptCount val="6"/>
                <c:pt idx="0">
                  <c:v>5.0999999999999996</c:v>
                </c:pt>
                <c:pt idx="1">
                  <c:v>4.7</c:v>
                </c:pt>
                <c:pt idx="2">
                  <c:v>4.3</c:v>
                </c:pt>
                <c:pt idx="3">
                  <c:v>4.4000000000000004</c:v>
                </c:pt>
                <c:pt idx="4">
                  <c:v>4.5999999999999996</c:v>
                </c:pt>
                <c:pt idx="5">
                  <c:v>5.2</c:v>
                </c:pt>
              </c:numCache>
            </c:numRef>
          </c:val>
          <c:smooth val="0"/>
          <c:extLst>
            <c:ext xmlns:c16="http://schemas.microsoft.com/office/drawing/2014/chart" uri="{C3380CC4-5D6E-409C-BE32-E72D297353CC}">
              <c16:uniqueId val="{0000000D-D21D-414C-AF99-7A58FB8C2658}"/>
            </c:ext>
          </c:extLst>
        </c:ser>
        <c:ser>
          <c:idx val="2"/>
          <c:order val="2"/>
          <c:tx>
            <c:strRef>
              <c:f>'données p2'!$A$9</c:f>
              <c:strCache>
                <c:ptCount val="1"/>
                <c:pt idx="0">
                  <c:v>1ère ST2S</c:v>
                </c:pt>
              </c:strCache>
            </c:strRef>
          </c:tx>
          <c:marker>
            <c:spPr>
              <a:prstGeom prst="rect">
                <a:avLst/>
              </a:prstGeom>
              <a:solidFill>
                <a:srgbClr val="9BBB59"/>
              </a:solidFill>
            </c:spPr>
          </c:marker>
          <c:dLbls>
            <c:dLbl>
              <c:idx val="0"/>
              <c:layout>
                <c:manualLayout>
                  <c:x val="-6.8505039777222179E-2"/>
                  <c:y val="-3.7299360383151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21D-414C-AF99-7A58FB8C2658}"/>
                </c:ext>
              </c:extLst>
            </c:dLbl>
            <c:dLbl>
              <c:idx val="1"/>
              <c:layout>
                <c:manualLayout>
                  <c:x val="-3.9024390243902481E-2"/>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21D-414C-AF99-7A58FB8C2658}"/>
                </c:ext>
              </c:extLst>
            </c:dLbl>
            <c:dLbl>
              <c:idx val="2"/>
              <c:layout>
                <c:manualLayout>
                  <c:x val="-3.035230352303523E-2"/>
                  <c:y val="-2.3474178403755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21D-414C-AF99-7A58FB8C2658}"/>
                </c:ext>
              </c:extLst>
            </c:dLbl>
            <c:dLbl>
              <c:idx val="3"/>
              <c:layout>
                <c:manualLayout>
                  <c:x val="-4.3360433604336043E-3"/>
                  <c:y val="-2.3474178403755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21D-414C-AF99-7A58FB8C2658}"/>
                </c:ext>
              </c:extLst>
            </c:dLbl>
            <c:dLbl>
              <c:idx val="4"/>
              <c:layout>
                <c:manualLayout>
                  <c:x val="-1.5176151761517615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21D-414C-AF99-7A58FB8C2658}"/>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p2'!$I$9:$N$9</c:f>
              <c:numCache>
                <c:formatCode>General</c:formatCode>
                <c:ptCount val="6"/>
                <c:pt idx="0">
                  <c:v>2.6</c:v>
                </c:pt>
                <c:pt idx="1">
                  <c:v>2.5</c:v>
                </c:pt>
                <c:pt idx="2">
                  <c:v>2.5</c:v>
                </c:pt>
                <c:pt idx="3">
                  <c:v>2.8</c:v>
                </c:pt>
                <c:pt idx="4">
                  <c:v>3</c:v>
                </c:pt>
                <c:pt idx="5">
                  <c:v>2.8</c:v>
                </c:pt>
              </c:numCache>
            </c:numRef>
          </c:val>
          <c:smooth val="0"/>
          <c:extLst>
            <c:ext xmlns:c16="http://schemas.microsoft.com/office/drawing/2014/chart" uri="{C3380CC4-5D6E-409C-BE32-E72D297353CC}">
              <c16:uniqueId val="{00000013-D21D-414C-AF99-7A58FB8C2658}"/>
            </c:ext>
          </c:extLst>
        </c:ser>
        <c:ser>
          <c:idx val="3"/>
          <c:order val="3"/>
          <c:tx>
            <c:strRef>
              <c:f>'données p2'!$A$10</c:f>
              <c:strCache>
                <c:ptCount val="1"/>
                <c:pt idx="0">
                  <c:v>1ère STL</c:v>
                </c:pt>
              </c:strCache>
            </c:strRef>
          </c:tx>
          <c:spPr>
            <a:prstGeom prst="rect">
              <a:avLst/>
            </a:prstGeom>
            <a:ln>
              <a:solidFill>
                <a:srgbClr val="2F4F4F"/>
              </a:solidFill>
            </a:ln>
          </c:spPr>
          <c:marker>
            <c:spPr>
              <a:prstGeom prst="rect">
                <a:avLst/>
              </a:prstGeom>
              <a:solidFill>
                <a:srgbClr val="2F4F4F"/>
              </a:solidFill>
              <a:ln>
                <a:solidFill>
                  <a:srgbClr val="2F4F4F"/>
                </a:solidFill>
              </a:ln>
            </c:spPr>
          </c:marker>
          <c:dLbls>
            <c:dLbl>
              <c:idx val="0"/>
              <c:layout>
                <c:manualLayout>
                  <c:x val="-8.2972027718548169E-2"/>
                  <c:y val="4.5650972078139247E-3"/>
                </c:manualLayout>
              </c:layout>
              <c:spPr>
                <a:noFill/>
                <a:ln w="25400">
                  <a:noFill/>
                </a:ln>
              </c:spPr>
              <c:txPr>
                <a:bodyPr wrap="square" lIns="38100" tIns="19050" rIns="38100" bIns="19050" anchor="ctr">
                  <a:noAutofit/>
                </a:bodyPr>
                <a:lstStyle/>
                <a:p>
                  <a:pPr>
                    <a:defRPr sz="900">
                      <a:latin typeface="Marianne"/>
                    </a:defRPr>
                  </a:pPr>
                  <a:endParaRPr lang="fr-FR"/>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D21D-414C-AF99-7A58FB8C2658}"/>
                </c:ext>
              </c:extLst>
            </c:dLbl>
            <c:dLbl>
              <c:idx val="1"/>
              <c:layout>
                <c:manualLayout>
                  <c:x val="-4.3360433604336043E-3"/>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D21D-414C-AF99-7A58FB8C2658}"/>
                </c:ext>
              </c:extLst>
            </c:dLbl>
            <c:dLbl>
              <c:idx val="2"/>
              <c:layout>
                <c:manualLayout>
                  <c:x val="-1.0840108401084011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D21D-414C-AF99-7A58FB8C2658}"/>
                </c:ext>
              </c:extLst>
            </c:dLbl>
            <c:dLbl>
              <c:idx val="3"/>
              <c:layout>
                <c:manualLayout>
                  <c:x val="-4.3360433604336043E-3"/>
                  <c:y val="-2.816901408450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D21D-414C-AF99-7A58FB8C2658}"/>
                </c:ext>
              </c:extLst>
            </c:dLbl>
            <c:dLbl>
              <c:idx val="4"/>
              <c:layout>
                <c:manualLayout>
                  <c:x val="-1.517615176151761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D21D-414C-AF99-7A58FB8C2658}"/>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p2'!$I$10:$N$10</c:f>
              <c:numCache>
                <c:formatCode>General</c:formatCode>
                <c:ptCount val="6"/>
                <c:pt idx="0">
                  <c:v>1.3</c:v>
                </c:pt>
                <c:pt idx="1">
                  <c:v>1</c:v>
                </c:pt>
                <c:pt idx="2">
                  <c:v>0.9</c:v>
                </c:pt>
                <c:pt idx="3">
                  <c:v>0.8</c:v>
                </c:pt>
                <c:pt idx="4">
                  <c:v>0.9</c:v>
                </c:pt>
                <c:pt idx="5">
                  <c:v>0.9</c:v>
                </c:pt>
              </c:numCache>
            </c:numRef>
          </c:val>
          <c:smooth val="0"/>
          <c:extLst>
            <c:ext xmlns:c16="http://schemas.microsoft.com/office/drawing/2014/chart" uri="{C3380CC4-5D6E-409C-BE32-E72D297353CC}">
              <c16:uniqueId val="{00000019-D21D-414C-AF99-7A58FB8C2658}"/>
            </c:ext>
          </c:extLst>
        </c:ser>
        <c:dLbls>
          <c:showLegendKey val="0"/>
          <c:showVal val="0"/>
          <c:showCatName val="0"/>
          <c:showSerName val="0"/>
          <c:showPercent val="0"/>
          <c:showBubbleSize val="0"/>
        </c:dLbls>
        <c:marker val="1"/>
        <c:smooth val="0"/>
        <c:axId val="2129238608"/>
        <c:axId val="1"/>
      </c:lineChart>
      <c:catAx>
        <c:axId val="2129238608"/>
        <c:scaling>
          <c:orientation val="minMax"/>
        </c:scaling>
        <c:delete val="0"/>
        <c:axPos val="b"/>
        <c:numFmt formatCode="General" sourceLinked="1"/>
        <c:majorTickMark val="out"/>
        <c:minorTickMark val="none"/>
        <c:tickLblPos val="nextTo"/>
        <c:spPr>
          <a:prstGeom prst="rect">
            <a:avLst/>
          </a:prstGeom>
          <a:noFill/>
        </c:spPr>
        <c:txPr>
          <a:bodyPr/>
          <a:lstStyle/>
          <a:p>
            <a:pPr>
              <a:defRPr sz="900" b="0">
                <a:latin typeface="Marianne"/>
                <a:cs typeface="Arial"/>
              </a:defRPr>
            </a:pPr>
            <a:endParaRPr lang="fr-FR"/>
          </a:p>
        </c:txPr>
        <c:crossAx val="1"/>
        <c:crosses val="autoZero"/>
        <c:auto val="1"/>
        <c:lblAlgn val="ctr"/>
        <c:lblOffset val="100"/>
        <c:noMultiLvlLbl val="0"/>
      </c:catAx>
      <c:valAx>
        <c:axId val="1"/>
        <c:scaling>
          <c:orientation val="minMax"/>
        </c:scaling>
        <c:delete val="1"/>
        <c:axPos val="l"/>
        <c:numFmt formatCode="General" sourceLinked="1"/>
        <c:majorTickMark val="out"/>
        <c:minorTickMark val="none"/>
        <c:tickLblPos val="nextTo"/>
        <c:crossAx val="2129238608"/>
        <c:crosses val="autoZero"/>
        <c:crossBetween val="between"/>
      </c:valAx>
      <c:spPr>
        <a:prstGeom prst="rect">
          <a:avLst/>
        </a:prstGeom>
        <a:ln>
          <a:noFill/>
        </a:ln>
        <a:effectLst>
          <a:outerShdw blurRad="50800" dist="38100" dir="2700000" rotWithShape="0">
            <a:prstClr val="black">
              <a:alpha val="40000"/>
            </a:prstClr>
          </a:outerShdw>
        </a:effectLst>
      </c:spPr>
    </c:plotArea>
    <c:legend>
      <c:legendPos val="b"/>
      <c:layout>
        <c:manualLayout>
          <c:xMode val="edge"/>
          <c:yMode val="edge"/>
          <c:x val="1.4856759742744639E-2"/>
          <c:y val="0.89109798855346789"/>
          <c:w val="0.89999986407145849"/>
          <c:h val="7.6946330991833872E-2"/>
        </c:manualLayout>
      </c:layout>
      <c:overlay val="0"/>
      <c:spPr>
        <a:prstGeom prst="rect">
          <a:avLst/>
        </a:prstGeom>
        <a:solidFill>
          <a:sysClr val="window" lastClr="FFFFFF"/>
        </a:solidFill>
        <a:ln w="12700">
          <a:noFill/>
        </a:ln>
      </c:spPr>
      <c:txPr>
        <a:bodyPr/>
        <a:lstStyle/>
        <a:p>
          <a:pPr>
            <a:defRPr sz="900" b="0">
              <a:latin typeface="Marianne"/>
              <a:cs typeface="Arial"/>
            </a:defRPr>
          </a:pPr>
          <a:endParaRPr lang="fr-FR"/>
        </a:p>
      </c:txPr>
    </c:legend>
    <c:plotVisOnly val="1"/>
    <c:dispBlanksAs val="gap"/>
    <c:showDLblsOverMax val="0"/>
  </c:chart>
  <c:spPr>
    <a:xfrm>
      <a:off x="107504" y="764595"/>
      <a:ext cx="4414084" cy="2781978"/>
    </a:xfrm>
    <a:prstGeom prst="rect">
      <a:avLst/>
    </a:prstGeom>
    <a:noFill/>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spc="0">
                <a:solidFill>
                  <a:schemeClr val="tx1">
                    <a:lumMod val="65000"/>
                    <a:lumOff val="35000"/>
                  </a:schemeClr>
                </a:solidFill>
                <a:latin typeface="Marianne"/>
                <a:ea typeface="+mn-ea"/>
                <a:cs typeface="+mn-cs"/>
              </a:defRPr>
            </a:pPr>
            <a:r>
              <a:rPr lang="fr-FR" sz="1100"/>
              <a:t>Evolution des décisions vers 1ère STI2D (%)</a:t>
            </a:r>
            <a:endParaRPr lang="fr-FR"/>
          </a:p>
        </c:rich>
      </c:tx>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STI2D!$A$32</c:f>
              <c:strCache>
                <c:ptCount val="1"/>
                <c:pt idx="0">
                  <c:v>Décisions Ille et Vilaine</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solidFill>
                  <a:srgbClr val="FFC000"/>
                </a:solidFill>
                <a:bevel/>
              </a:ln>
            </c:spPr>
          </c:marker>
          <c:dLbls>
            <c:dLbl>
              <c:idx val="0"/>
              <c:layout>
                <c:manualLayout>
                  <c:x val="-1.9444444444444445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C7B-412C-9A98-6D9062114CFD}"/>
                </c:ext>
              </c:extLst>
            </c:dLbl>
            <c:dLbl>
              <c:idx val="1"/>
              <c:delete val="1"/>
              <c:extLst>
                <c:ext xmlns:c15="http://schemas.microsoft.com/office/drawing/2012/chart" uri="{CE6537A1-D6FC-4f65-9D91-7224C49458BB}"/>
                <c:ext xmlns:c16="http://schemas.microsoft.com/office/drawing/2014/chart" uri="{C3380CC4-5D6E-409C-BE32-E72D297353CC}">
                  <c16:uniqueId val="{00000001-5C7B-412C-9A98-6D9062114CFD}"/>
                </c:ext>
              </c:extLst>
            </c:dLbl>
            <c:dLbl>
              <c:idx val="2"/>
              <c:delete val="1"/>
              <c:extLst>
                <c:ext xmlns:c15="http://schemas.microsoft.com/office/drawing/2012/chart" uri="{CE6537A1-D6FC-4f65-9D91-7224C49458BB}"/>
                <c:ext xmlns:c16="http://schemas.microsoft.com/office/drawing/2014/chart" uri="{C3380CC4-5D6E-409C-BE32-E72D297353CC}">
                  <c16:uniqueId val="{00000002-5C7B-412C-9A98-6D9062114CFD}"/>
                </c:ext>
              </c:extLst>
            </c:dLbl>
            <c:dLbl>
              <c:idx val="3"/>
              <c:delete val="1"/>
              <c:extLst>
                <c:ext xmlns:c15="http://schemas.microsoft.com/office/drawing/2012/chart" uri="{CE6537A1-D6FC-4f65-9D91-7224C49458BB}"/>
                <c:ext xmlns:c16="http://schemas.microsoft.com/office/drawing/2014/chart" uri="{C3380CC4-5D6E-409C-BE32-E72D297353CC}">
                  <c16:uniqueId val="{00000003-5C7B-412C-9A98-6D9062114CFD}"/>
                </c:ext>
              </c:extLst>
            </c:dLbl>
            <c:dLbl>
              <c:idx val="4"/>
              <c:delete val="1"/>
              <c:extLst>
                <c:ext xmlns:c15="http://schemas.microsoft.com/office/drawing/2012/chart" uri="{CE6537A1-D6FC-4f65-9D91-7224C49458BB}"/>
                <c:ext xmlns:c16="http://schemas.microsoft.com/office/drawing/2014/chart" uri="{C3380CC4-5D6E-409C-BE32-E72D297353CC}">
                  <c16:uniqueId val="{00000004-5C7B-412C-9A98-6D9062114CFD}"/>
                </c:ext>
              </c:extLst>
            </c:dLbl>
            <c:dLbl>
              <c:idx val="5"/>
              <c:layout>
                <c:manualLayout>
                  <c:x val="-6.1111111111111109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C7B-412C-9A98-6D9062114CFD}"/>
                </c:ext>
              </c:extLst>
            </c:dLbl>
            <c:spPr>
              <a:solidFill>
                <a:srgbClr val="FFFF99"/>
              </a:solidFill>
              <a:ln>
                <a:noFill/>
                <a:round/>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STI2D!$C$32:$H$32</c:f>
              <c:numCache>
                <c:formatCode>General</c:formatCode>
                <c:ptCount val="6"/>
                <c:pt idx="0">
                  <c:v>5.0999999999999996</c:v>
                </c:pt>
                <c:pt idx="1">
                  <c:v>4.7</c:v>
                </c:pt>
                <c:pt idx="2">
                  <c:v>4.3</c:v>
                </c:pt>
                <c:pt idx="3">
                  <c:v>4.4000000000000004</c:v>
                </c:pt>
                <c:pt idx="4">
                  <c:v>4.5999999999999996</c:v>
                </c:pt>
                <c:pt idx="5">
                  <c:v>5.2</c:v>
                </c:pt>
              </c:numCache>
            </c:numRef>
          </c:yVal>
          <c:smooth val="0"/>
          <c:extLst>
            <c:ext xmlns:c16="http://schemas.microsoft.com/office/drawing/2014/chart" uri="{C3380CC4-5D6E-409C-BE32-E72D297353CC}">
              <c16:uniqueId val="{00000006-5C7B-412C-9A98-6D9062114CFD}"/>
            </c:ext>
          </c:extLst>
        </c:ser>
        <c:ser>
          <c:idx val="1"/>
          <c:order val="1"/>
          <c:tx>
            <c:strRef>
              <c:f>STI2D!$A$33</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9444444444444431E-2"/>
                  <c:y val="8.3333333333333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C7B-412C-9A98-6D9062114CFD}"/>
                </c:ext>
              </c:extLst>
            </c:dLbl>
            <c:dLbl>
              <c:idx val="1"/>
              <c:delete val="1"/>
              <c:extLst>
                <c:ext xmlns:c15="http://schemas.microsoft.com/office/drawing/2012/chart" uri="{CE6537A1-D6FC-4f65-9D91-7224C49458BB}"/>
                <c:ext xmlns:c16="http://schemas.microsoft.com/office/drawing/2014/chart" uri="{C3380CC4-5D6E-409C-BE32-E72D297353CC}">
                  <c16:uniqueId val="{00000008-5C7B-412C-9A98-6D9062114CFD}"/>
                </c:ext>
              </c:extLst>
            </c:dLbl>
            <c:dLbl>
              <c:idx val="2"/>
              <c:delete val="1"/>
              <c:extLst>
                <c:ext xmlns:c15="http://schemas.microsoft.com/office/drawing/2012/chart" uri="{CE6537A1-D6FC-4f65-9D91-7224C49458BB}"/>
                <c:ext xmlns:c16="http://schemas.microsoft.com/office/drawing/2014/chart" uri="{C3380CC4-5D6E-409C-BE32-E72D297353CC}">
                  <c16:uniqueId val="{00000009-5C7B-412C-9A98-6D9062114CFD}"/>
                </c:ext>
              </c:extLst>
            </c:dLbl>
            <c:dLbl>
              <c:idx val="3"/>
              <c:delete val="1"/>
              <c:extLst>
                <c:ext xmlns:c15="http://schemas.microsoft.com/office/drawing/2012/chart" uri="{CE6537A1-D6FC-4f65-9D91-7224C49458BB}"/>
                <c:ext xmlns:c16="http://schemas.microsoft.com/office/drawing/2014/chart" uri="{C3380CC4-5D6E-409C-BE32-E72D297353CC}">
                  <c16:uniqueId val="{0000000A-5C7B-412C-9A98-6D9062114CFD}"/>
                </c:ext>
              </c:extLst>
            </c:dLbl>
            <c:dLbl>
              <c:idx val="4"/>
              <c:delete val="1"/>
              <c:extLst>
                <c:ext xmlns:c15="http://schemas.microsoft.com/office/drawing/2012/chart" uri="{CE6537A1-D6FC-4f65-9D91-7224C49458BB}"/>
                <c:ext xmlns:c16="http://schemas.microsoft.com/office/drawing/2014/chart" uri="{C3380CC4-5D6E-409C-BE32-E72D297353CC}">
                  <c16:uniqueId val="{0000000B-5C7B-412C-9A98-6D9062114CFD}"/>
                </c:ext>
              </c:extLst>
            </c:dLbl>
            <c:dLbl>
              <c:idx val="5"/>
              <c:layout>
                <c:manualLayout>
                  <c:x val="-7.2222222222222215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C7B-412C-9A98-6D9062114CFD}"/>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STI2D!$C$33:$H$33</c:f>
              <c:numCache>
                <c:formatCode>General</c:formatCode>
                <c:ptCount val="6"/>
                <c:pt idx="0">
                  <c:v>6.2</c:v>
                </c:pt>
                <c:pt idx="1">
                  <c:v>5.2</c:v>
                </c:pt>
                <c:pt idx="2">
                  <c:v>5.2</c:v>
                </c:pt>
                <c:pt idx="3">
                  <c:v>4.5999999999999996</c:v>
                </c:pt>
                <c:pt idx="4">
                  <c:v>5.4</c:v>
                </c:pt>
                <c:pt idx="5">
                  <c:v>5.7</c:v>
                </c:pt>
              </c:numCache>
            </c:numRef>
          </c:yVal>
          <c:smooth val="0"/>
          <c:extLst>
            <c:ext xmlns:c16="http://schemas.microsoft.com/office/drawing/2014/chart" uri="{C3380CC4-5D6E-409C-BE32-E72D297353CC}">
              <c16:uniqueId val="{0000000D-5C7B-412C-9A98-6D9062114CFD}"/>
            </c:ext>
          </c:extLst>
        </c:ser>
        <c:ser>
          <c:idx val="2"/>
          <c:order val="2"/>
          <c:tx>
            <c:strRef>
              <c:f>STI2D!$A$34</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1.6666666666666666E-2"/>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C7B-412C-9A98-6D9062114CFD}"/>
                </c:ext>
              </c:extLst>
            </c:dLbl>
            <c:dLbl>
              <c:idx val="1"/>
              <c:delete val="1"/>
              <c:extLst>
                <c:ext xmlns:c15="http://schemas.microsoft.com/office/drawing/2012/chart" uri="{CE6537A1-D6FC-4f65-9D91-7224C49458BB}"/>
                <c:ext xmlns:c16="http://schemas.microsoft.com/office/drawing/2014/chart" uri="{C3380CC4-5D6E-409C-BE32-E72D297353CC}">
                  <c16:uniqueId val="{0000000F-5C7B-412C-9A98-6D9062114CFD}"/>
                </c:ext>
              </c:extLst>
            </c:dLbl>
            <c:dLbl>
              <c:idx val="2"/>
              <c:delete val="1"/>
              <c:extLst>
                <c:ext xmlns:c15="http://schemas.microsoft.com/office/drawing/2012/chart" uri="{CE6537A1-D6FC-4f65-9D91-7224C49458BB}"/>
                <c:ext xmlns:c16="http://schemas.microsoft.com/office/drawing/2014/chart" uri="{C3380CC4-5D6E-409C-BE32-E72D297353CC}">
                  <c16:uniqueId val="{00000010-5C7B-412C-9A98-6D9062114CFD}"/>
                </c:ext>
              </c:extLst>
            </c:dLbl>
            <c:dLbl>
              <c:idx val="3"/>
              <c:delete val="1"/>
              <c:extLst>
                <c:ext xmlns:c15="http://schemas.microsoft.com/office/drawing/2012/chart" uri="{CE6537A1-D6FC-4f65-9D91-7224C49458BB}"/>
                <c:ext xmlns:c16="http://schemas.microsoft.com/office/drawing/2014/chart" uri="{C3380CC4-5D6E-409C-BE32-E72D297353CC}">
                  <c16:uniqueId val="{00000011-5C7B-412C-9A98-6D9062114CFD}"/>
                </c:ext>
              </c:extLst>
            </c:dLbl>
            <c:dLbl>
              <c:idx val="4"/>
              <c:delete val="1"/>
              <c:extLst>
                <c:ext xmlns:c15="http://schemas.microsoft.com/office/drawing/2012/chart" uri="{CE6537A1-D6FC-4f65-9D91-7224C49458BB}"/>
                <c:ext xmlns:c16="http://schemas.microsoft.com/office/drawing/2014/chart" uri="{C3380CC4-5D6E-409C-BE32-E72D297353CC}">
                  <c16:uniqueId val="{00000012-5C7B-412C-9A98-6D9062114CFD}"/>
                </c:ext>
              </c:extLst>
            </c:dLbl>
            <c:dLbl>
              <c:idx val="5"/>
              <c:layout>
                <c:manualLayout>
                  <c:x val="-7.2222222222222215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C7B-412C-9A98-6D9062114CFD}"/>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STI2D!$C$34:$H$34</c:f>
              <c:numCache>
                <c:formatCode>General</c:formatCode>
                <c:ptCount val="6"/>
                <c:pt idx="0">
                  <c:v>6.4</c:v>
                </c:pt>
                <c:pt idx="1">
                  <c:v>5.6</c:v>
                </c:pt>
                <c:pt idx="2">
                  <c:v>5.6</c:v>
                </c:pt>
                <c:pt idx="3">
                  <c:v>5.3</c:v>
                </c:pt>
                <c:pt idx="4">
                  <c:v>5.5</c:v>
                </c:pt>
                <c:pt idx="5">
                  <c:v>5.5</c:v>
                </c:pt>
              </c:numCache>
            </c:numRef>
          </c:yVal>
          <c:smooth val="0"/>
          <c:extLst>
            <c:ext xmlns:c16="http://schemas.microsoft.com/office/drawing/2014/chart" uri="{C3380CC4-5D6E-409C-BE32-E72D297353CC}">
              <c16:uniqueId val="{00000014-5C7B-412C-9A98-6D9062114CFD}"/>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7"/>
          <c:min val="4"/>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1"/>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644008" y="739740"/>
      <a:ext cx="4572000" cy="27432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1ère STI2D (filles) (%)</a:t>
            </a:r>
            <a:endParaRPr lang="fr-FR"/>
          </a:p>
        </c:rich>
      </c:tx>
      <c:layout>
        <c:manualLayout>
          <c:xMode val="edge"/>
          <c:yMode val="edge"/>
          <c:x val="0.13037489063867017"/>
          <c:y val="9.9502487562189053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STI2D!$A$6</c:f>
              <c:strCache>
                <c:ptCount val="1"/>
                <c:pt idx="0">
                  <c:v>Décisions Ille et Vilaine</c:v>
                </c:pt>
              </c:strCache>
            </c:strRef>
          </c:tx>
          <c:spPr>
            <a:prstGeom prst="rect">
              <a:avLst/>
            </a:prstGeom>
            <a:ln w="19050" cap="rnd">
              <a:solidFill>
                <a:srgbClr val="FFC000"/>
              </a:solidFill>
              <a:prstDash val="solid"/>
              <a:round/>
            </a:ln>
          </c:spPr>
          <c:marker>
            <c:symbol val="circle"/>
            <c:size val="7"/>
            <c:spPr>
              <a:prstGeom prst="rect">
                <a:avLst/>
              </a:prstGeom>
              <a:solidFill>
                <a:srgbClr val="FFC000"/>
              </a:solidFill>
              <a:ln w="9525" cap="sq">
                <a:noFill/>
                <a:bevel/>
              </a:ln>
            </c:spPr>
          </c:marker>
          <c:dLbls>
            <c:dLbl>
              <c:idx val="0"/>
              <c:layout>
                <c:manualLayout>
                  <c:x val="-1.9444444444444445E-2"/>
                  <c:y val="8.872292082892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4CD-4FC7-B41A-0A06FC2ED802}"/>
                </c:ext>
              </c:extLst>
            </c:dLbl>
            <c:dLbl>
              <c:idx val="1"/>
              <c:delete val="1"/>
              <c:extLst>
                <c:ext xmlns:c15="http://schemas.microsoft.com/office/drawing/2012/chart" uri="{CE6537A1-D6FC-4f65-9D91-7224C49458BB}"/>
                <c:ext xmlns:c16="http://schemas.microsoft.com/office/drawing/2014/chart" uri="{C3380CC4-5D6E-409C-BE32-E72D297353CC}">
                  <c16:uniqueId val="{00000001-D4CD-4FC7-B41A-0A06FC2ED802}"/>
                </c:ext>
              </c:extLst>
            </c:dLbl>
            <c:dLbl>
              <c:idx val="2"/>
              <c:delete val="1"/>
              <c:extLst>
                <c:ext xmlns:c15="http://schemas.microsoft.com/office/drawing/2012/chart" uri="{CE6537A1-D6FC-4f65-9D91-7224C49458BB}"/>
                <c:ext xmlns:c16="http://schemas.microsoft.com/office/drawing/2014/chart" uri="{C3380CC4-5D6E-409C-BE32-E72D297353CC}">
                  <c16:uniqueId val="{00000002-D4CD-4FC7-B41A-0A06FC2ED802}"/>
                </c:ext>
              </c:extLst>
            </c:dLbl>
            <c:dLbl>
              <c:idx val="3"/>
              <c:delete val="1"/>
              <c:extLst>
                <c:ext xmlns:c15="http://schemas.microsoft.com/office/drawing/2012/chart" uri="{CE6537A1-D6FC-4f65-9D91-7224C49458BB}"/>
                <c:ext xmlns:c16="http://schemas.microsoft.com/office/drawing/2014/chart" uri="{C3380CC4-5D6E-409C-BE32-E72D297353CC}">
                  <c16:uniqueId val="{00000003-D4CD-4FC7-B41A-0A06FC2ED802}"/>
                </c:ext>
              </c:extLst>
            </c:dLbl>
            <c:dLbl>
              <c:idx val="4"/>
              <c:delete val="1"/>
              <c:extLst>
                <c:ext xmlns:c15="http://schemas.microsoft.com/office/drawing/2012/chart" uri="{CE6537A1-D6FC-4f65-9D91-7224C49458BB}"/>
                <c:ext xmlns:c16="http://schemas.microsoft.com/office/drawing/2014/chart" uri="{C3380CC4-5D6E-409C-BE32-E72D297353CC}">
                  <c16:uniqueId val="{00000004-D4CD-4FC7-B41A-0A06FC2ED802}"/>
                </c:ext>
              </c:extLst>
            </c:dLbl>
            <c:dLbl>
              <c:idx val="5"/>
              <c:layout>
                <c:manualLayout>
                  <c:x val="-5.00000000000001E-2"/>
                  <c:y val="-5.5901202648176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CD-4FC7-B41A-0A06FC2ED802}"/>
                </c:ext>
              </c:extLst>
            </c:dLbl>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STI2D!$C$6:$H$6</c:f>
              <c:numCache>
                <c:formatCode>General</c:formatCode>
                <c:ptCount val="6"/>
                <c:pt idx="0">
                  <c:v>0.9</c:v>
                </c:pt>
                <c:pt idx="1">
                  <c:v>0.6</c:v>
                </c:pt>
                <c:pt idx="2">
                  <c:v>0.8</c:v>
                </c:pt>
                <c:pt idx="3">
                  <c:v>0.6</c:v>
                </c:pt>
                <c:pt idx="4">
                  <c:v>0.8</c:v>
                </c:pt>
                <c:pt idx="5">
                  <c:v>1.2</c:v>
                </c:pt>
              </c:numCache>
            </c:numRef>
          </c:yVal>
          <c:smooth val="0"/>
          <c:extLst>
            <c:ext xmlns:c16="http://schemas.microsoft.com/office/drawing/2014/chart" uri="{C3380CC4-5D6E-409C-BE32-E72D297353CC}">
              <c16:uniqueId val="{00000006-D4CD-4FC7-B41A-0A06FC2ED802}"/>
            </c:ext>
          </c:extLst>
        </c:ser>
        <c:ser>
          <c:idx val="1"/>
          <c:order val="1"/>
          <c:tx>
            <c:strRef>
              <c:f>STI2D!$A$7</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8.3333333333333592E-3"/>
                  <c:y val="-5.0096760293023075E-2"/>
                </c:manualLayout>
              </c:layout>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D4CD-4FC7-B41A-0A06FC2ED802}"/>
                </c:ext>
              </c:extLst>
            </c:dLbl>
            <c:dLbl>
              <c:idx val="1"/>
              <c:delete val="1"/>
              <c:extLst>
                <c:ext xmlns:c15="http://schemas.microsoft.com/office/drawing/2012/chart" uri="{CE6537A1-D6FC-4f65-9D91-7224C49458BB}"/>
                <c:ext xmlns:c16="http://schemas.microsoft.com/office/drawing/2014/chart" uri="{C3380CC4-5D6E-409C-BE32-E72D297353CC}">
                  <c16:uniqueId val="{00000008-D4CD-4FC7-B41A-0A06FC2ED802}"/>
                </c:ext>
              </c:extLst>
            </c:dLbl>
            <c:dLbl>
              <c:idx val="2"/>
              <c:delete val="1"/>
              <c:extLst>
                <c:ext xmlns:c15="http://schemas.microsoft.com/office/drawing/2012/chart" uri="{CE6537A1-D6FC-4f65-9D91-7224C49458BB}"/>
                <c:ext xmlns:c16="http://schemas.microsoft.com/office/drawing/2014/chart" uri="{C3380CC4-5D6E-409C-BE32-E72D297353CC}">
                  <c16:uniqueId val="{00000009-D4CD-4FC7-B41A-0A06FC2ED802}"/>
                </c:ext>
              </c:extLst>
            </c:dLbl>
            <c:dLbl>
              <c:idx val="3"/>
              <c:delete val="1"/>
              <c:extLst>
                <c:ext xmlns:c15="http://schemas.microsoft.com/office/drawing/2012/chart" uri="{CE6537A1-D6FC-4f65-9D91-7224C49458BB}"/>
                <c:ext xmlns:c16="http://schemas.microsoft.com/office/drawing/2014/chart" uri="{C3380CC4-5D6E-409C-BE32-E72D297353CC}">
                  <c16:uniqueId val="{0000000A-D4CD-4FC7-B41A-0A06FC2ED802}"/>
                </c:ext>
              </c:extLst>
            </c:dLbl>
            <c:dLbl>
              <c:idx val="4"/>
              <c:delete val="1"/>
              <c:extLst>
                <c:ext xmlns:c15="http://schemas.microsoft.com/office/drawing/2012/chart" uri="{CE6537A1-D6FC-4f65-9D91-7224C49458BB}"/>
                <c:ext xmlns:c16="http://schemas.microsoft.com/office/drawing/2014/chart" uri="{C3380CC4-5D6E-409C-BE32-E72D297353CC}">
                  <c16:uniqueId val="{0000000B-D4CD-4FC7-B41A-0A06FC2ED802}"/>
                </c:ext>
              </c:extLst>
            </c:dLbl>
            <c:dLbl>
              <c:idx val="5"/>
              <c:layout>
                <c:manualLayout>
                  <c:x val="-0.12500000000000011"/>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4CD-4FC7-B41A-0A06FC2ED802}"/>
                </c:ext>
              </c:extLst>
            </c:dLbl>
            <c:spPr>
              <a:solidFill>
                <a:schemeClr val="accent1">
                  <a:lumMod val="20000"/>
                  <a:lumOff val="8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STI2D!$C$7:$H$7</c:f>
              <c:numCache>
                <c:formatCode>General</c:formatCode>
                <c:ptCount val="6"/>
                <c:pt idx="0">
                  <c:v>0.9</c:v>
                </c:pt>
                <c:pt idx="1">
                  <c:v>0.9</c:v>
                </c:pt>
                <c:pt idx="2">
                  <c:v>0.9</c:v>
                </c:pt>
                <c:pt idx="3">
                  <c:v>0.7</c:v>
                </c:pt>
                <c:pt idx="4">
                  <c:v>1.1000000000000001</c:v>
                </c:pt>
                <c:pt idx="5">
                  <c:v>1.2</c:v>
                </c:pt>
              </c:numCache>
            </c:numRef>
          </c:yVal>
          <c:smooth val="0"/>
          <c:extLst>
            <c:ext xmlns:c16="http://schemas.microsoft.com/office/drawing/2014/chart" uri="{C3380CC4-5D6E-409C-BE32-E72D297353CC}">
              <c16:uniqueId val="{0000000D-D4CD-4FC7-B41A-0A06FC2ED802}"/>
            </c:ext>
          </c:extLst>
        </c:ser>
        <c:ser>
          <c:idx val="2"/>
          <c:order val="2"/>
          <c:tx>
            <c:strRef>
              <c:f>STI2D!$A$8</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779E-3"/>
                  <c:y val="-5.9355976025384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4CD-4FC7-B41A-0A06FC2ED802}"/>
                </c:ext>
              </c:extLst>
            </c:dLbl>
            <c:dLbl>
              <c:idx val="1"/>
              <c:delete val="1"/>
              <c:extLst>
                <c:ext xmlns:c15="http://schemas.microsoft.com/office/drawing/2012/chart" uri="{CE6537A1-D6FC-4f65-9D91-7224C49458BB}"/>
                <c:ext xmlns:c16="http://schemas.microsoft.com/office/drawing/2014/chart" uri="{C3380CC4-5D6E-409C-BE32-E72D297353CC}">
                  <c16:uniqueId val="{0000000F-D4CD-4FC7-B41A-0A06FC2ED802}"/>
                </c:ext>
              </c:extLst>
            </c:dLbl>
            <c:dLbl>
              <c:idx val="2"/>
              <c:delete val="1"/>
              <c:extLst>
                <c:ext xmlns:c15="http://schemas.microsoft.com/office/drawing/2012/chart" uri="{CE6537A1-D6FC-4f65-9D91-7224C49458BB}"/>
                <c:ext xmlns:c16="http://schemas.microsoft.com/office/drawing/2014/chart" uri="{C3380CC4-5D6E-409C-BE32-E72D297353CC}">
                  <c16:uniqueId val="{00000010-D4CD-4FC7-B41A-0A06FC2ED802}"/>
                </c:ext>
              </c:extLst>
            </c:dLbl>
            <c:dLbl>
              <c:idx val="3"/>
              <c:delete val="1"/>
              <c:extLst>
                <c:ext xmlns:c15="http://schemas.microsoft.com/office/drawing/2012/chart" uri="{CE6537A1-D6FC-4f65-9D91-7224C49458BB}"/>
                <c:ext xmlns:c16="http://schemas.microsoft.com/office/drawing/2014/chart" uri="{C3380CC4-5D6E-409C-BE32-E72D297353CC}">
                  <c16:uniqueId val="{00000011-D4CD-4FC7-B41A-0A06FC2ED802}"/>
                </c:ext>
              </c:extLst>
            </c:dLbl>
            <c:dLbl>
              <c:idx val="4"/>
              <c:delete val="1"/>
              <c:extLst>
                <c:ext xmlns:c15="http://schemas.microsoft.com/office/drawing/2012/chart" uri="{CE6537A1-D6FC-4f65-9D91-7224C49458BB}"/>
                <c:ext xmlns:c16="http://schemas.microsoft.com/office/drawing/2014/chart" uri="{C3380CC4-5D6E-409C-BE32-E72D297353CC}">
                  <c16:uniqueId val="{00000012-D4CD-4FC7-B41A-0A06FC2ED802}"/>
                </c:ext>
              </c:extLst>
            </c:dLbl>
            <c:dLbl>
              <c:idx val="5"/>
              <c:layout>
                <c:manualLayout>
                  <c:x val="-5.2777777777777778E-2"/>
                  <c:y val="7.974027500293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4CD-4FC7-B41A-0A06FC2ED802}"/>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STI2D!$C$8:$H$8</c:f>
              <c:numCache>
                <c:formatCode>General</c:formatCode>
                <c:ptCount val="6"/>
                <c:pt idx="0">
                  <c:v>1</c:v>
                </c:pt>
                <c:pt idx="1">
                  <c:v>0.9</c:v>
                </c:pt>
                <c:pt idx="2">
                  <c:v>0.9</c:v>
                </c:pt>
                <c:pt idx="3">
                  <c:v>0.9</c:v>
                </c:pt>
                <c:pt idx="4">
                  <c:v>1</c:v>
                </c:pt>
                <c:pt idx="5">
                  <c:v>1.1000000000000001</c:v>
                </c:pt>
              </c:numCache>
            </c:numRef>
          </c:yVal>
          <c:smooth val="0"/>
          <c:extLst>
            <c:ext xmlns:c16="http://schemas.microsoft.com/office/drawing/2014/chart" uri="{C3380CC4-5D6E-409C-BE32-E72D297353CC}">
              <c16:uniqueId val="{00000014-D4CD-4FC7-B41A-0A06FC2ED802}"/>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5"/>
          <c:min val="0.5"/>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0.5"/>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12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la 1ère STI2D (garçons) (%)</a:t>
            </a:r>
            <a:endParaRPr lang="fr-FR"/>
          </a:p>
        </c:rich>
      </c:tx>
      <c:layout>
        <c:manualLayout>
          <c:xMode val="edge"/>
          <c:yMode val="edge"/>
          <c:x val="0.11338188976377954"/>
          <c:y val="4.9751243781094526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STI2D!$A$19</c:f>
              <c:strCache>
                <c:ptCount val="1"/>
                <c:pt idx="0">
                  <c:v>Décisions Ille et Vilaine</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noFill/>
                <a:bevel/>
              </a:ln>
            </c:spPr>
          </c:marker>
          <c:dLbls>
            <c:dLbl>
              <c:idx val="0"/>
              <c:layout>
                <c:manualLayout>
                  <c:x val="-2.5000000000000005E-2"/>
                  <c:y val="7.8772672072707287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3E9-45C9-AAE2-8856C8A84117}"/>
                </c:ext>
              </c:extLst>
            </c:dLbl>
            <c:dLbl>
              <c:idx val="1"/>
              <c:delete val="1"/>
              <c:extLst>
                <c:ext xmlns:c15="http://schemas.microsoft.com/office/drawing/2012/chart" uri="{CE6537A1-D6FC-4f65-9D91-7224C49458BB}"/>
                <c:ext xmlns:c16="http://schemas.microsoft.com/office/drawing/2014/chart" uri="{C3380CC4-5D6E-409C-BE32-E72D297353CC}">
                  <c16:uniqueId val="{00000001-73E9-45C9-AAE2-8856C8A84117}"/>
                </c:ext>
              </c:extLst>
            </c:dLbl>
            <c:dLbl>
              <c:idx val="2"/>
              <c:delete val="1"/>
              <c:extLst>
                <c:ext xmlns:c15="http://schemas.microsoft.com/office/drawing/2012/chart" uri="{CE6537A1-D6FC-4f65-9D91-7224C49458BB}"/>
                <c:ext xmlns:c16="http://schemas.microsoft.com/office/drawing/2014/chart" uri="{C3380CC4-5D6E-409C-BE32-E72D297353CC}">
                  <c16:uniqueId val="{00000002-73E9-45C9-AAE2-8856C8A84117}"/>
                </c:ext>
              </c:extLst>
            </c:dLbl>
            <c:dLbl>
              <c:idx val="3"/>
              <c:delete val="1"/>
              <c:extLst>
                <c:ext xmlns:c15="http://schemas.microsoft.com/office/drawing/2012/chart" uri="{CE6537A1-D6FC-4f65-9D91-7224C49458BB}"/>
                <c:ext xmlns:c16="http://schemas.microsoft.com/office/drawing/2014/chart" uri="{C3380CC4-5D6E-409C-BE32-E72D297353CC}">
                  <c16:uniqueId val="{00000003-73E9-45C9-AAE2-8856C8A84117}"/>
                </c:ext>
              </c:extLst>
            </c:dLbl>
            <c:dLbl>
              <c:idx val="4"/>
              <c:delete val="1"/>
              <c:extLst>
                <c:ext xmlns:c15="http://schemas.microsoft.com/office/drawing/2012/chart" uri="{CE6537A1-D6FC-4f65-9D91-7224C49458BB}"/>
                <c:ext xmlns:c16="http://schemas.microsoft.com/office/drawing/2014/chart" uri="{C3380CC4-5D6E-409C-BE32-E72D297353CC}">
                  <c16:uniqueId val="{00000004-73E9-45C9-AAE2-8856C8A84117}"/>
                </c:ext>
              </c:extLst>
            </c:dLbl>
            <c:dLbl>
              <c:idx val="5"/>
              <c:layout>
                <c:manualLayout>
                  <c:x val="-5.5555555555555657E-2"/>
                  <c:y val="7.3452031182669325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3E9-45C9-AAE2-8856C8A84117}"/>
                </c:ext>
              </c:extLst>
            </c:dLbl>
            <c:sp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STI2D!$C$19:$H$19</c:f>
              <c:numCache>
                <c:formatCode>General</c:formatCode>
                <c:ptCount val="6"/>
                <c:pt idx="0">
                  <c:v>10.3</c:v>
                </c:pt>
                <c:pt idx="1">
                  <c:v>10.1</c:v>
                </c:pt>
                <c:pt idx="2">
                  <c:v>8.5</c:v>
                </c:pt>
                <c:pt idx="3">
                  <c:v>8.5</c:v>
                </c:pt>
                <c:pt idx="4">
                  <c:v>9.1999999999999993</c:v>
                </c:pt>
                <c:pt idx="5">
                  <c:v>9.6999999999999993</c:v>
                </c:pt>
              </c:numCache>
            </c:numRef>
          </c:yVal>
          <c:smooth val="0"/>
          <c:extLst>
            <c:ext xmlns:c16="http://schemas.microsoft.com/office/drawing/2014/chart" uri="{C3380CC4-5D6E-409C-BE32-E72D297353CC}">
              <c16:uniqueId val="{00000006-73E9-45C9-AAE2-8856C8A84117}"/>
            </c:ext>
          </c:extLst>
        </c:ser>
        <c:ser>
          <c:idx val="1"/>
          <c:order val="1"/>
          <c:tx>
            <c:strRef>
              <c:f>STI2D!$A$20</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1111111111111112E-2"/>
                  <c:y val="6.4331100403494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3E9-45C9-AAE2-8856C8A84117}"/>
                </c:ext>
              </c:extLst>
            </c:dLbl>
            <c:dLbl>
              <c:idx val="1"/>
              <c:delete val="1"/>
              <c:extLst>
                <c:ext xmlns:c15="http://schemas.microsoft.com/office/drawing/2012/chart" uri="{CE6537A1-D6FC-4f65-9D91-7224C49458BB}"/>
                <c:ext xmlns:c16="http://schemas.microsoft.com/office/drawing/2014/chart" uri="{C3380CC4-5D6E-409C-BE32-E72D297353CC}">
                  <c16:uniqueId val="{00000008-73E9-45C9-AAE2-8856C8A84117}"/>
                </c:ext>
              </c:extLst>
            </c:dLbl>
            <c:dLbl>
              <c:idx val="2"/>
              <c:delete val="1"/>
              <c:extLst>
                <c:ext xmlns:c15="http://schemas.microsoft.com/office/drawing/2012/chart" uri="{CE6537A1-D6FC-4f65-9D91-7224C49458BB}"/>
                <c:ext xmlns:c16="http://schemas.microsoft.com/office/drawing/2014/chart" uri="{C3380CC4-5D6E-409C-BE32-E72D297353CC}">
                  <c16:uniqueId val="{00000009-73E9-45C9-AAE2-8856C8A84117}"/>
                </c:ext>
              </c:extLst>
            </c:dLbl>
            <c:dLbl>
              <c:idx val="3"/>
              <c:delete val="1"/>
              <c:extLst>
                <c:ext xmlns:c15="http://schemas.microsoft.com/office/drawing/2012/chart" uri="{CE6537A1-D6FC-4f65-9D91-7224C49458BB}"/>
                <c:ext xmlns:c16="http://schemas.microsoft.com/office/drawing/2014/chart" uri="{C3380CC4-5D6E-409C-BE32-E72D297353CC}">
                  <c16:uniqueId val="{0000000A-73E9-45C9-AAE2-8856C8A84117}"/>
                </c:ext>
              </c:extLst>
            </c:dLbl>
            <c:dLbl>
              <c:idx val="4"/>
              <c:delete val="1"/>
              <c:extLst>
                <c:ext xmlns:c15="http://schemas.microsoft.com/office/drawing/2012/chart" uri="{CE6537A1-D6FC-4f65-9D91-7224C49458BB}"/>
                <c:ext xmlns:c16="http://schemas.microsoft.com/office/drawing/2014/chart" uri="{C3380CC4-5D6E-409C-BE32-E72D297353CC}">
                  <c16:uniqueId val="{0000000B-73E9-45C9-AAE2-8856C8A84117}"/>
                </c:ext>
              </c:extLst>
            </c:dLbl>
            <c:dLbl>
              <c:idx val="5"/>
              <c:layout>
                <c:manualLayout>
                  <c:x val="-6.6666666666666763E-2"/>
                  <c:y val="-5.4864653112390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3E9-45C9-AAE2-8856C8A84117}"/>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STI2D!$C$20:$H$20</c:f>
              <c:numCache>
                <c:formatCode>General</c:formatCode>
                <c:ptCount val="6"/>
                <c:pt idx="0">
                  <c:v>12.5</c:v>
                </c:pt>
                <c:pt idx="1">
                  <c:v>10.7</c:v>
                </c:pt>
                <c:pt idx="2">
                  <c:v>10.4</c:v>
                </c:pt>
                <c:pt idx="3">
                  <c:v>9.5</c:v>
                </c:pt>
                <c:pt idx="4">
                  <c:v>10.7</c:v>
                </c:pt>
                <c:pt idx="5">
                  <c:v>11.2</c:v>
                </c:pt>
              </c:numCache>
            </c:numRef>
          </c:yVal>
          <c:smooth val="0"/>
          <c:extLst>
            <c:ext xmlns:c16="http://schemas.microsoft.com/office/drawing/2014/chart" uri="{C3380CC4-5D6E-409C-BE32-E72D297353CC}">
              <c16:uniqueId val="{0000000D-73E9-45C9-AAE2-8856C8A84117}"/>
            </c:ext>
          </c:extLst>
        </c:ser>
        <c:ser>
          <c:idx val="2"/>
          <c:order val="2"/>
          <c:tx>
            <c:strRef>
              <c:f>STI2D!$A$21</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905E-3"/>
                  <c:y val="-3.945547851294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3E9-45C9-AAE2-8856C8A84117}"/>
                </c:ext>
              </c:extLst>
            </c:dLbl>
            <c:dLbl>
              <c:idx val="1"/>
              <c:delete val="1"/>
              <c:extLst>
                <c:ext xmlns:c15="http://schemas.microsoft.com/office/drawing/2012/chart" uri="{CE6537A1-D6FC-4f65-9D91-7224C49458BB}"/>
                <c:ext xmlns:c16="http://schemas.microsoft.com/office/drawing/2014/chart" uri="{C3380CC4-5D6E-409C-BE32-E72D297353CC}">
                  <c16:uniqueId val="{0000000F-73E9-45C9-AAE2-8856C8A84117}"/>
                </c:ext>
              </c:extLst>
            </c:dLbl>
            <c:dLbl>
              <c:idx val="2"/>
              <c:delete val="1"/>
              <c:extLst>
                <c:ext xmlns:c15="http://schemas.microsoft.com/office/drawing/2012/chart" uri="{CE6537A1-D6FC-4f65-9D91-7224C49458BB}"/>
                <c:ext xmlns:c16="http://schemas.microsoft.com/office/drawing/2014/chart" uri="{C3380CC4-5D6E-409C-BE32-E72D297353CC}">
                  <c16:uniqueId val="{00000010-73E9-45C9-AAE2-8856C8A84117}"/>
                </c:ext>
              </c:extLst>
            </c:dLbl>
            <c:dLbl>
              <c:idx val="3"/>
              <c:delete val="1"/>
              <c:extLst>
                <c:ext xmlns:c15="http://schemas.microsoft.com/office/drawing/2012/chart" uri="{CE6537A1-D6FC-4f65-9D91-7224C49458BB}"/>
                <c:ext xmlns:c16="http://schemas.microsoft.com/office/drawing/2014/chart" uri="{C3380CC4-5D6E-409C-BE32-E72D297353CC}">
                  <c16:uniqueId val="{00000011-73E9-45C9-AAE2-8856C8A84117}"/>
                </c:ext>
              </c:extLst>
            </c:dLbl>
            <c:dLbl>
              <c:idx val="4"/>
              <c:delete val="1"/>
              <c:extLst>
                <c:ext xmlns:c15="http://schemas.microsoft.com/office/drawing/2012/chart" uri="{CE6537A1-D6FC-4f65-9D91-7224C49458BB}"/>
                <c:ext xmlns:c16="http://schemas.microsoft.com/office/drawing/2014/chart" uri="{C3380CC4-5D6E-409C-BE32-E72D297353CC}">
                  <c16:uniqueId val="{00000012-73E9-45C9-AAE2-8856C8A84117}"/>
                </c:ext>
              </c:extLst>
            </c:dLbl>
            <c:dLbl>
              <c:idx val="5"/>
              <c:layout>
                <c:manualLayout>
                  <c:x val="-7.7777777777777987E-2"/>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3E9-45C9-AAE2-8856C8A84117}"/>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STI2D!$C$21:$H$21</c:f>
              <c:numCache>
                <c:formatCode>General</c:formatCode>
                <c:ptCount val="6"/>
                <c:pt idx="0">
                  <c:v>12.8</c:v>
                </c:pt>
                <c:pt idx="1">
                  <c:v>11.2</c:v>
                </c:pt>
                <c:pt idx="2">
                  <c:v>11.2</c:v>
                </c:pt>
                <c:pt idx="3">
                  <c:v>10.7</c:v>
                </c:pt>
                <c:pt idx="4">
                  <c:v>10.8</c:v>
                </c:pt>
                <c:pt idx="5">
                  <c:v>10.8</c:v>
                </c:pt>
              </c:numCache>
            </c:numRef>
          </c:yVal>
          <c:smooth val="0"/>
          <c:extLst>
            <c:ext xmlns:c16="http://schemas.microsoft.com/office/drawing/2014/chart" uri="{C3380CC4-5D6E-409C-BE32-E72D297353CC}">
              <c16:uniqueId val="{00000014-73E9-45C9-AAE2-8856C8A84117}"/>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4"/>
          <c:min val="8"/>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2"/>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584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spc="0">
                <a:solidFill>
                  <a:schemeClr val="tx1"/>
                </a:solidFill>
                <a:latin typeface="Marianne"/>
                <a:ea typeface="+mn-ea"/>
                <a:cs typeface="+mn-cs"/>
              </a:defRPr>
            </a:pPr>
            <a:r>
              <a:rPr lang="fr-FR" sz="1050" b="1">
                <a:solidFill>
                  <a:schemeClr val="tx1"/>
                </a:solidFill>
                <a:latin typeface="Marianne"/>
              </a:rPr>
              <a:t>Répartition des admis en voie technologique (2023)</a:t>
            </a:r>
          </a:p>
        </c:rich>
      </c:tx>
      <c:overlay val="1"/>
      <c:spPr>
        <a:prstGeom prst="rect">
          <a:avLst/>
        </a:prstGeom>
        <a:noFill/>
        <a:ln>
          <a:noFill/>
        </a:ln>
      </c:spPr>
    </c:title>
    <c:autoTitleDeleted val="0"/>
    <c:view3D>
      <c:rotX val="30"/>
      <c:rotY val="0"/>
      <c:depthPercent val="100"/>
      <c:rAngAx val="0"/>
    </c:view3D>
    <c:floor>
      <c:thickness val="0"/>
      <c:spPr>
        <a:prstGeom prst="rect">
          <a:avLst/>
        </a:prstGeom>
        <a:noFill/>
        <a:ln>
          <a:noFill/>
        </a:ln>
      </c:spPr>
    </c:floor>
    <c:sideWall>
      <c:thickness val="0"/>
      <c:spPr>
        <a:prstGeom prst="rect">
          <a:avLst/>
        </a:prstGeom>
        <a:noFill/>
        <a:ln>
          <a:noFill/>
        </a:ln>
      </c:spPr>
    </c:sideWall>
    <c:backWall>
      <c:thickness val="0"/>
      <c:spPr>
        <a:prstGeom prst="rect">
          <a:avLst/>
        </a:prstGeom>
        <a:noFill/>
        <a:ln>
          <a:noFill/>
        </a:ln>
      </c:spPr>
    </c:backWall>
    <c:plotArea>
      <c:layout>
        <c:manualLayout>
          <c:layoutTarget val="inner"/>
          <c:xMode val="edge"/>
          <c:yMode val="edge"/>
          <c:x val="4.294735784376244E-2"/>
          <c:y val="0.28882792262847989"/>
          <c:w val="0.93251129481694472"/>
          <c:h val="0.6087938328489817"/>
        </c:manualLayout>
      </c:layout>
      <c:pie3DChart>
        <c:varyColors val="1"/>
        <c:ser>
          <c:idx val="0"/>
          <c:order val="0"/>
          <c:dPt>
            <c:idx val="0"/>
            <c:bubble3D val="0"/>
            <c:spPr>
              <a:prstGeom prst="rect">
                <a:avLst/>
              </a:prstGeom>
              <a:solidFill>
                <a:srgbClr val="FFC000"/>
              </a:solidFill>
              <a:ln w="25400">
                <a:solidFill>
                  <a:schemeClr val="lt1"/>
                </a:solidFill>
              </a:ln>
            </c:spPr>
            <c:extLst>
              <c:ext xmlns:c16="http://schemas.microsoft.com/office/drawing/2014/chart" uri="{C3380CC4-5D6E-409C-BE32-E72D297353CC}">
                <c16:uniqueId val="{00000001-B1A7-4B77-AB5D-2E01072F77F6}"/>
              </c:ext>
            </c:extLst>
          </c:dPt>
          <c:dPt>
            <c:idx val="1"/>
            <c:bubble3D val="0"/>
            <c:explosion val="29"/>
            <c:spPr>
              <a:prstGeom prst="rect">
                <a:avLst/>
              </a:prstGeom>
              <a:solidFill>
                <a:schemeClr val="accent2"/>
              </a:solidFill>
              <a:ln w="25400">
                <a:solidFill>
                  <a:schemeClr val="lt1"/>
                </a:solidFill>
              </a:ln>
            </c:spPr>
            <c:extLst>
              <c:ext xmlns:c16="http://schemas.microsoft.com/office/drawing/2014/chart" uri="{C3380CC4-5D6E-409C-BE32-E72D297353CC}">
                <c16:uniqueId val="{00000003-B1A7-4B77-AB5D-2E01072F77F6}"/>
              </c:ext>
            </c:extLst>
          </c:dPt>
          <c:dPt>
            <c:idx val="2"/>
            <c:bubble3D val="0"/>
            <c:spPr>
              <a:prstGeom prst="rect">
                <a:avLst/>
              </a:prstGeom>
              <a:solidFill>
                <a:schemeClr val="accent3"/>
              </a:solidFill>
              <a:ln w="25400">
                <a:solidFill>
                  <a:schemeClr val="lt1"/>
                </a:solidFill>
              </a:ln>
            </c:spPr>
            <c:extLst>
              <c:ext xmlns:c16="http://schemas.microsoft.com/office/drawing/2014/chart" uri="{C3380CC4-5D6E-409C-BE32-E72D297353CC}">
                <c16:uniqueId val="{00000005-B1A7-4B77-AB5D-2E01072F77F6}"/>
              </c:ext>
            </c:extLst>
          </c:dPt>
          <c:dPt>
            <c:idx val="3"/>
            <c:bubble3D val="0"/>
            <c:spPr>
              <a:prstGeom prst="rect">
                <a:avLst/>
              </a:prstGeom>
              <a:solidFill>
                <a:schemeClr val="accent4"/>
              </a:solidFill>
              <a:ln w="25400">
                <a:solidFill>
                  <a:schemeClr val="lt1"/>
                </a:solidFill>
              </a:ln>
            </c:spPr>
            <c:extLst>
              <c:ext xmlns:c16="http://schemas.microsoft.com/office/drawing/2014/chart" uri="{C3380CC4-5D6E-409C-BE32-E72D297353CC}">
                <c16:uniqueId val="{00000007-B1A7-4B77-AB5D-2E01072F77F6}"/>
              </c:ext>
            </c:extLst>
          </c:dPt>
          <c:dPt>
            <c:idx val="4"/>
            <c:bubble3D val="0"/>
            <c:spPr>
              <a:prstGeom prst="rect">
                <a:avLst/>
              </a:prstGeom>
              <a:solidFill>
                <a:schemeClr val="accent5"/>
              </a:solidFill>
              <a:ln w="25400">
                <a:solidFill>
                  <a:schemeClr val="lt1"/>
                </a:solidFill>
              </a:ln>
            </c:spPr>
            <c:extLst>
              <c:ext xmlns:c16="http://schemas.microsoft.com/office/drawing/2014/chart" uri="{C3380CC4-5D6E-409C-BE32-E72D297353CC}">
                <c16:uniqueId val="{00000009-B1A7-4B77-AB5D-2E01072F77F6}"/>
              </c:ext>
            </c:extLst>
          </c:dPt>
          <c:dPt>
            <c:idx val="5"/>
            <c:bubble3D val="0"/>
            <c:spPr>
              <a:prstGeom prst="rect">
                <a:avLst/>
              </a:prstGeom>
              <a:solidFill>
                <a:schemeClr val="accent6"/>
              </a:solidFill>
              <a:ln w="25400">
                <a:solidFill>
                  <a:schemeClr val="lt1"/>
                </a:solidFill>
              </a:ln>
            </c:spPr>
            <c:extLst>
              <c:ext xmlns:c16="http://schemas.microsoft.com/office/drawing/2014/chart" uri="{C3380CC4-5D6E-409C-BE32-E72D297353CC}">
                <c16:uniqueId val="{0000000B-B1A7-4B77-AB5D-2E01072F77F6}"/>
              </c:ext>
            </c:extLst>
          </c:dPt>
          <c:dLbls>
            <c:dLbl>
              <c:idx val="0"/>
              <c:layout>
                <c:manualLayout>
                  <c:x val="2.314755139593316E-2"/>
                  <c:y val="6.5757226206596686E-3"/>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1-B1A7-4B77-AB5D-2E01072F77F6}"/>
                </c:ext>
              </c:extLst>
            </c:dLbl>
            <c:dLbl>
              <c:idx val="1"/>
              <c:layout>
                <c:manualLayout>
                  <c:x val="-0.20193446687304586"/>
                  <c:y val="-0.19921141802957565"/>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1000" b="1" i="0" u="none" strike="noStrike">
                      <a:solidFill>
                        <a:schemeClr val="bg1"/>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B1A7-4B77-AB5D-2E01072F77F6}"/>
                </c:ext>
              </c:extLst>
            </c:dLbl>
            <c:dLbl>
              <c:idx val="2"/>
              <c:layout>
                <c:manualLayout>
                  <c:x val="-1.3050503918326978E-2"/>
                  <c:y val="-2.8683654126567513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B1A7-4B77-AB5D-2E01072F77F6}"/>
                </c:ext>
              </c:extLst>
            </c:dLbl>
            <c:dLbl>
              <c:idx val="3"/>
              <c:layout>
                <c:manualLayout>
                  <c:x val="1.5567760435639452E-2"/>
                  <c:y val="-1.4647874897990692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B1A7-4B77-AB5D-2E01072F77F6}"/>
                </c:ext>
              </c:extLst>
            </c:dLbl>
            <c:dLbl>
              <c:idx val="4"/>
              <c:layout>
                <c:manualLayout>
                  <c:x val="3.5247382333436078E-2"/>
                  <c:y val="-9.160031466654903E-3"/>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B1A7-4B77-AB5D-2E01072F77F6}"/>
                </c:ext>
              </c:extLst>
            </c:dLbl>
            <c:dLbl>
              <c:idx val="5"/>
              <c:layout>
                <c:manualLayout>
                  <c:x val="7.127263896283427E-2"/>
                  <c:y val="-1.5348081489813774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B1A7-4B77-AB5D-2E01072F77F6}"/>
                </c:ext>
              </c:extLst>
            </c:dLbl>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n-lt"/>
                    <a:ea typeface="+mn-ea"/>
                    <a:cs typeface="+mn-cs"/>
                  </a:defRPr>
                </a:pPr>
                <a:endParaRPr lang="fr-FR"/>
              </a:p>
            </c:txPr>
            <c:dLblPos val="ctr"/>
            <c:showLegendKey val="0"/>
            <c:showVal val="0"/>
            <c:showCatName val="1"/>
            <c:showSerName val="0"/>
            <c:showPercent val="1"/>
            <c:showBubbleSize val="0"/>
            <c:showLeaderLines val="1"/>
            <c:leaderLines>
              <c:spPr>
                <a:prstGeom prst="rect">
                  <a:avLst/>
                </a:prstGeom>
                <a:ln w="9525" cap="flat" cmpd="sng" algn="ctr">
                  <a:solidFill>
                    <a:schemeClr val="tx1">
                      <a:lumMod val="35000"/>
                      <a:lumOff val="65000"/>
                    </a:schemeClr>
                  </a:solidFill>
                  <a:round/>
                </a:ln>
              </c:spPr>
            </c:leaderLines>
            <c:extLst>
              <c:ext xmlns:c15="http://schemas.microsoft.com/office/drawing/2012/chart" uri="{CE6537A1-D6FC-4f65-9D91-7224C49458BB}">
                <c15:spPr xmlns:c15="http://schemas.microsoft.com/office/drawing/2012/chart">
                  <a:prstGeom prst="rect">
                    <a:avLst/>
                  </a:prstGeom>
                </c15:spPr>
              </c:ext>
            </c:extLst>
          </c:dLbls>
          <c:cat>
            <c:strRef>
              <c:f>'Post 2nde'!$A$47:$A$52</c:f>
              <c:strCache>
                <c:ptCount val="6"/>
                <c:pt idx="0">
                  <c:v>ST2S</c:v>
                </c:pt>
                <c:pt idx="1">
                  <c:v>STMG</c:v>
                </c:pt>
                <c:pt idx="2">
                  <c:v>STI2D</c:v>
                </c:pt>
                <c:pt idx="3">
                  <c:v>STL</c:v>
                </c:pt>
                <c:pt idx="4">
                  <c:v>STAV</c:v>
                </c:pt>
                <c:pt idx="5">
                  <c:v>STHR</c:v>
                </c:pt>
              </c:strCache>
            </c:strRef>
          </c:cat>
          <c:val>
            <c:numRef>
              <c:f>'Post 2nde'!$G$47:$G$52</c:f>
              <c:numCache>
                <c:formatCode>0.0%</c:formatCode>
                <c:ptCount val="6"/>
                <c:pt idx="0">
                  <c:v>9.3525179856115109E-2</c:v>
                </c:pt>
                <c:pt idx="1">
                  <c:v>0.58494742667404542</c:v>
                </c:pt>
                <c:pt idx="2">
                  <c:v>0.21029330381848368</c:v>
                </c:pt>
                <c:pt idx="3">
                  <c:v>4.8146098505810739E-2</c:v>
                </c:pt>
                <c:pt idx="4">
                  <c:v>2.8223574986164915E-2</c:v>
                </c:pt>
                <c:pt idx="5">
                  <c:v>3.4864416159380185E-2</c:v>
                </c:pt>
              </c:numCache>
            </c:numRef>
          </c:val>
          <c:extLst>
            <c:ext xmlns:c16="http://schemas.microsoft.com/office/drawing/2014/chart" uri="{C3380CC4-5D6E-409C-BE32-E72D297353CC}">
              <c16:uniqueId val="{0000000C-B1A7-4B77-AB5D-2E01072F77F6}"/>
            </c:ext>
          </c:extLst>
        </c:ser>
        <c:dLbls>
          <c:dLblPos val="ctr"/>
          <c:showLegendKey val="0"/>
          <c:showVal val="0"/>
          <c:showCatName val="1"/>
          <c:showSerName val="0"/>
          <c:showPercent val="0"/>
          <c:showBubbleSize val="0"/>
          <c:showLeaderLines val="1"/>
        </c:dLbls>
      </c:pie3DChart>
      <c:spPr>
        <a:prstGeom prst="rect">
          <a:avLst/>
        </a:prstGeom>
        <a:noFill/>
        <a:ln>
          <a:noFill/>
        </a:ln>
      </c:spPr>
    </c:plotArea>
    <c:legend>
      <c:legendPos val="b"/>
      <c:overlay val="0"/>
      <c:spPr>
        <a:prstGeom prst="rect">
          <a:avLst/>
        </a:prstGeom>
        <a:noFill/>
        <a:ln>
          <a:noFill/>
        </a:ln>
      </c:spPr>
      <c:txPr>
        <a:bodyPr rot="0" spcFirstLastPara="1" vertOverflow="ellipsis" vert="horz" wrap="square" anchor="ctr" anchorCtr="1"/>
        <a:lstStyle/>
        <a:p>
          <a:pPr>
            <a:defRPr sz="10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5148064" y="976238"/>
      <a:ext cx="4139952" cy="2736304"/>
    </a:xfrm>
    <a:prstGeom prst="rect">
      <a:avLst/>
    </a:prstGeom>
    <a:noFill/>
    <a:ln>
      <a:noFill/>
    </a:ln>
  </c:spPr>
  <c:txPr>
    <a:bodyPr/>
    <a:lstStyle/>
    <a:p>
      <a:pPr>
        <a:defRPr/>
      </a:pPr>
      <a:endParaRPr lang="fr-FR"/>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50"/>
            </a:pPr>
            <a:r>
              <a:rPr lang="fr-FR" sz="1050">
                <a:solidFill>
                  <a:schemeClr val="bg1">
                    <a:lumMod val="50000"/>
                  </a:schemeClr>
                </a:solidFill>
                <a:latin typeface="Marianne"/>
                <a:cs typeface="Arial"/>
              </a:rPr>
              <a:t>Vue d’ensemble sur la voie technologique en Morbihan (en %)</a:t>
            </a:r>
            <a:endParaRPr/>
          </a:p>
        </c:rich>
      </c:tx>
      <c:layout>
        <c:manualLayout>
          <c:xMode val="edge"/>
          <c:yMode val="edge"/>
          <c:x val="8.3739457608871984E-2"/>
          <c:y val="5.6571259729588088E-3"/>
        </c:manualLayout>
      </c:layout>
      <c:overlay val="0"/>
      <c:spPr>
        <a:prstGeom prst="rect">
          <a:avLst/>
        </a:prstGeom>
        <a:solidFill>
          <a:schemeClr val="bg1">
            <a:lumMod val="85000"/>
          </a:schemeClr>
        </a:solidFill>
        <a:ln>
          <a:solidFill>
            <a:srgbClr val="CCFFCC"/>
          </a:solidFill>
        </a:ln>
      </c:spPr>
    </c:title>
    <c:autoTitleDeleted val="0"/>
    <c:plotArea>
      <c:layout>
        <c:manualLayout>
          <c:layoutTarget val="inner"/>
          <c:xMode val="edge"/>
          <c:yMode val="edge"/>
          <c:x val="1.7894992483151656E-2"/>
          <c:y val="0.18209633577260498"/>
          <c:w val="0.94267327037727422"/>
          <c:h val="0.63146473480379783"/>
        </c:manualLayout>
      </c:layout>
      <c:lineChart>
        <c:grouping val="standard"/>
        <c:varyColors val="0"/>
        <c:ser>
          <c:idx val="0"/>
          <c:order val="0"/>
          <c:tx>
            <c:strRef>
              <c:f>'données p2'!$A$7</c:f>
              <c:strCache>
                <c:ptCount val="1"/>
                <c:pt idx="0">
                  <c:v>1ère STMG</c:v>
                </c:pt>
              </c:strCache>
            </c:strRef>
          </c:tx>
          <c:spPr>
            <a:prstGeom prst="rect">
              <a:avLst/>
            </a:prstGeom>
            <a:ln>
              <a:solidFill>
                <a:srgbClr val="C2F732"/>
              </a:solidFill>
            </a:ln>
          </c:spPr>
          <c:marker>
            <c:spPr>
              <a:prstGeom prst="rect">
                <a:avLst/>
              </a:prstGeom>
              <a:solidFill>
                <a:srgbClr val="C2F732"/>
              </a:solidFill>
              <a:ln>
                <a:solidFill>
                  <a:srgbClr val="C2F732"/>
                </a:solidFill>
              </a:ln>
            </c:spPr>
          </c:marker>
          <c:dLbls>
            <c:dLbl>
              <c:idx val="0"/>
              <c:layout>
                <c:manualLayout>
                  <c:x val="-4.336043360433605E-2"/>
                  <c:y val="-6.1032863849765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4E-4507-B749-78689E35A5AC}"/>
                </c:ext>
              </c:extLst>
            </c:dLbl>
            <c:dLbl>
              <c:idx val="1"/>
              <c:layout>
                <c:manualLayout>
                  <c:x val="-4.5528455284552849E-2"/>
                  <c:y val="-5.16431924882629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24E-4507-B749-78689E35A5AC}"/>
                </c:ext>
              </c:extLst>
            </c:dLbl>
            <c:dLbl>
              <c:idx val="2"/>
              <c:layout>
                <c:manualLayout>
                  <c:x val="-4.5528455284552807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4E-4507-B749-78689E35A5AC}"/>
                </c:ext>
              </c:extLst>
            </c:dLbl>
            <c:dLbl>
              <c:idx val="3"/>
              <c:layout>
                <c:manualLayout>
                  <c:x val="-3.2520325203252036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4E-4507-B749-78689E35A5AC}"/>
                </c:ext>
              </c:extLst>
            </c:dLbl>
            <c:dLbl>
              <c:idx val="4"/>
              <c:layout>
                <c:manualLayout>
                  <c:x val="-4.552845528455292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4E-4507-B749-78689E35A5AC}"/>
                </c:ext>
              </c:extLst>
            </c:dLbl>
            <c:dLbl>
              <c:idx val="5"/>
              <c:layout>
                <c:manualLayout>
                  <c:x val="-6.5040650406504065E-3"/>
                  <c:y val="-2.34741784037558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24E-4507-B749-78689E35A5AC}"/>
                </c:ext>
              </c:extLst>
            </c:dLbl>
            <c:spPr>
              <a:noFill/>
              <a:ln w="25400">
                <a:noFill/>
              </a:ln>
            </c:spPr>
            <c:txPr>
              <a:bodyPr wrap="square" lIns="38100" tIns="19050" rIns="38100" bIns="19050" anchor="ctr">
                <a:spAutoFit/>
              </a:bodyPr>
              <a:lstStyle/>
              <a:p>
                <a:pPr>
                  <a:defRPr sz="900" b="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p2'!$I$7:$N$7</c:f>
              <c:numCache>
                <c:formatCode>General</c:formatCode>
                <c:ptCount val="6"/>
                <c:pt idx="0">
                  <c:v>16.239999999999998</c:v>
                </c:pt>
                <c:pt idx="1">
                  <c:v>12.23</c:v>
                </c:pt>
                <c:pt idx="2">
                  <c:v>14.12</c:v>
                </c:pt>
                <c:pt idx="3">
                  <c:v>13.17</c:v>
                </c:pt>
                <c:pt idx="4">
                  <c:v>14.36</c:v>
                </c:pt>
                <c:pt idx="5">
                  <c:v>12.96</c:v>
                </c:pt>
              </c:numCache>
            </c:numRef>
          </c:val>
          <c:smooth val="0"/>
          <c:extLst>
            <c:ext xmlns:c16="http://schemas.microsoft.com/office/drawing/2014/chart" uri="{C3380CC4-5D6E-409C-BE32-E72D297353CC}">
              <c16:uniqueId val="{00000006-224E-4507-B749-78689E35A5AC}"/>
            </c:ext>
          </c:extLst>
        </c:ser>
        <c:ser>
          <c:idx val="1"/>
          <c:order val="1"/>
          <c:tx>
            <c:strRef>
              <c:f>'données p2'!$A$8</c:f>
              <c:strCache>
                <c:ptCount val="1"/>
                <c:pt idx="0">
                  <c:v>1ère STI2D</c:v>
                </c:pt>
              </c:strCache>
            </c:strRef>
          </c:tx>
          <c:spPr>
            <a:prstGeom prst="rect">
              <a:avLst/>
            </a:prstGeom>
            <a:ln>
              <a:solidFill>
                <a:srgbClr val="C60800">
                  <a:alpha val="98824"/>
                </a:srgbClr>
              </a:solidFill>
            </a:ln>
          </c:spPr>
          <c:marker>
            <c:spPr>
              <a:prstGeom prst="rect">
                <a:avLst/>
              </a:prstGeom>
              <a:solidFill>
                <a:srgbClr val="C60800"/>
              </a:solidFill>
              <a:ln>
                <a:solidFill>
                  <a:srgbClr val="C60800">
                    <a:alpha val="97000"/>
                  </a:srgbClr>
                </a:solidFill>
              </a:ln>
            </c:spPr>
          </c:marker>
          <c:dLbls>
            <c:dLbl>
              <c:idx val="0"/>
              <c:layout>
                <c:manualLayout>
                  <c:x val="-3.252032520325205E-2"/>
                  <c:y val="-4.6948356807511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4E-4507-B749-78689E35A5AC}"/>
                </c:ext>
              </c:extLst>
            </c:dLbl>
            <c:dLbl>
              <c:idx val="1"/>
              <c:layout>
                <c:manualLayout>
                  <c:x val="-3.2520325203252036E-2"/>
                  <c:y val="-6.103286384976525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24E-4507-B749-78689E35A5AC}"/>
                </c:ext>
              </c:extLst>
            </c:dLbl>
            <c:dLbl>
              <c:idx val="2"/>
              <c:layout>
                <c:manualLayout>
                  <c:x val="-2.8184281842818466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24E-4507-B749-78689E35A5AC}"/>
                </c:ext>
              </c:extLst>
            </c:dLbl>
            <c:dLbl>
              <c:idx val="3"/>
              <c:layout>
                <c:manualLayout>
                  <c:x val="-3.685636856368564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24E-4507-B749-78689E35A5AC}"/>
                </c:ext>
              </c:extLst>
            </c:dLbl>
            <c:dLbl>
              <c:idx val="4"/>
              <c:layout>
                <c:manualLayout>
                  <c:x val="-3.4688346883468835E-2"/>
                  <c:y val="-4.694835680751182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24E-4507-B749-78689E35A5AC}"/>
                </c:ext>
              </c:extLst>
            </c:dLbl>
            <c:dLbl>
              <c:idx val="5"/>
              <c:layout>
                <c:manualLayout>
                  <c:x val="-3.035230352303523E-2"/>
                  <c:y val="-5.633802816901416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224E-4507-B749-78689E35A5AC}"/>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p2'!$I$8:$N$8</c:f>
              <c:numCache>
                <c:formatCode>General</c:formatCode>
                <c:ptCount val="6"/>
                <c:pt idx="0">
                  <c:v>5.56</c:v>
                </c:pt>
                <c:pt idx="1">
                  <c:v>5.3</c:v>
                </c:pt>
                <c:pt idx="2">
                  <c:v>4.74</c:v>
                </c:pt>
                <c:pt idx="3">
                  <c:v>4.01</c:v>
                </c:pt>
                <c:pt idx="4">
                  <c:v>5.67</c:v>
                </c:pt>
                <c:pt idx="5">
                  <c:v>5.2</c:v>
                </c:pt>
              </c:numCache>
            </c:numRef>
          </c:val>
          <c:smooth val="0"/>
          <c:extLst>
            <c:ext xmlns:c16="http://schemas.microsoft.com/office/drawing/2014/chart" uri="{C3380CC4-5D6E-409C-BE32-E72D297353CC}">
              <c16:uniqueId val="{0000000D-224E-4507-B749-78689E35A5AC}"/>
            </c:ext>
          </c:extLst>
        </c:ser>
        <c:ser>
          <c:idx val="2"/>
          <c:order val="2"/>
          <c:tx>
            <c:strRef>
              <c:f>'données p2'!$A$9</c:f>
              <c:strCache>
                <c:ptCount val="1"/>
                <c:pt idx="0">
                  <c:v>1ère ST2S</c:v>
                </c:pt>
              </c:strCache>
            </c:strRef>
          </c:tx>
          <c:marker>
            <c:spPr>
              <a:prstGeom prst="rect">
                <a:avLst/>
              </a:prstGeom>
              <a:solidFill>
                <a:srgbClr val="9BBB59"/>
              </a:solidFill>
            </c:spPr>
          </c:marker>
          <c:dLbls>
            <c:dLbl>
              <c:idx val="0"/>
              <c:layout>
                <c:manualLayout>
                  <c:x val="-6.8505039777222179E-2"/>
                  <c:y val="-3.72993603831519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224E-4507-B749-78689E35A5AC}"/>
                </c:ext>
              </c:extLst>
            </c:dLbl>
            <c:dLbl>
              <c:idx val="1"/>
              <c:layout>
                <c:manualLayout>
                  <c:x val="-3.9024390243902481E-2"/>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224E-4507-B749-78689E35A5AC}"/>
                </c:ext>
              </c:extLst>
            </c:dLbl>
            <c:dLbl>
              <c:idx val="2"/>
              <c:layout>
                <c:manualLayout>
                  <c:x val="-3.035230352303523E-2"/>
                  <c:y val="-2.34741784037559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224E-4507-B749-78689E35A5AC}"/>
                </c:ext>
              </c:extLst>
            </c:dLbl>
            <c:dLbl>
              <c:idx val="3"/>
              <c:layout>
                <c:manualLayout>
                  <c:x val="-4.3360433604336043E-3"/>
                  <c:y val="-2.34741784037558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224E-4507-B749-78689E35A5AC}"/>
                </c:ext>
              </c:extLst>
            </c:dLbl>
            <c:dLbl>
              <c:idx val="4"/>
              <c:layout>
                <c:manualLayout>
                  <c:x val="-1.5176151761517615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224E-4507-B749-78689E35A5AC}"/>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p2'!$I$9:$N$9</c:f>
              <c:numCache>
                <c:formatCode>General</c:formatCode>
                <c:ptCount val="6"/>
                <c:pt idx="0">
                  <c:v>2.56</c:v>
                </c:pt>
                <c:pt idx="1">
                  <c:v>2.41</c:v>
                </c:pt>
                <c:pt idx="2">
                  <c:v>2.5099999999999998</c:v>
                </c:pt>
                <c:pt idx="3">
                  <c:v>3.24</c:v>
                </c:pt>
                <c:pt idx="4">
                  <c:v>1.9</c:v>
                </c:pt>
                <c:pt idx="5">
                  <c:v>2.9</c:v>
                </c:pt>
              </c:numCache>
            </c:numRef>
          </c:val>
          <c:smooth val="0"/>
          <c:extLst>
            <c:ext xmlns:c16="http://schemas.microsoft.com/office/drawing/2014/chart" uri="{C3380CC4-5D6E-409C-BE32-E72D297353CC}">
              <c16:uniqueId val="{00000013-224E-4507-B749-78689E35A5AC}"/>
            </c:ext>
          </c:extLst>
        </c:ser>
        <c:ser>
          <c:idx val="3"/>
          <c:order val="3"/>
          <c:tx>
            <c:strRef>
              <c:f>'données p2'!$A$10</c:f>
              <c:strCache>
                <c:ptCount val="1"/>
                <c:pt idx="0">
                  <c:v>1ère STL</c:v>
                </c:pt>
              </c:strCache>
            </c:strRef>
          </c:tx>
          <c:spPr>
            <a:prstGeom prst="rect">
              <a:avLst/>
            </a:prstGeom>
            <a:ln>
              <a:solidFill>
                <a:srgbClr val="2F4F4F"/>
              </a:solidFill>
            </a:ln>
          </c:spPr>
          <c:marker>
            <c:spPr>
              <a:prstGeom prst="rect">
                <a:avLst/>
              </a:prstGeom>
              <a:solidFill>
                <a:srgbClr val="2F4F4F"/>
              </a:solidFill>
              <a:ln>
                <a:solidFill>
                  <a:srgbClr val="2F4F4F"/>
                </a:solidFill>
              </a:ln>
            </c:spPr>
          </c:marker>
          <c:dLbls>
            <c:dLbl>
              <c:idx val="0"/>
              <c:layout>
                <c:manualLayout>
                  <c:x val="-8.2972027718548169E-2"/>
                  <c:y val="4.5650972078139247E-3"/>
                </c:manualLayout>
              </c:layout>
              <c:spPr>
                <a:noFill/>
                <a:ln w="25400">
                  <a:noFill/>
                </a:ln>
              </c:spPr>
              <c:txPr>
                <a:bodyPr wrap="square" lIns="38100" tIns="19050" rIns="38100" bIns="19050" anchor="ctr">
                  <a:noAutofit/>
                </a:bodyPr>
                <a:lstStyle/>
                <a:p>
                  <a:pPr>
                    <a:defRPr sz="900">
                      <a:latin typeface="Marianne"/>
                    </a:defRPr>
                  </a:pPr>
                  <a:endParaRPr lang="fr-FR"/>
                </a:p>
              </c:txPr>
              <c:dLblPos val="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14-224E-4507-B749-78689E35A5AC}"/>
                </c:ext>
              </c:extLst>
            </c:dLbl>
            <c:dLbl>
              <c:idx val="1"/>
              <c:layout>
                <c:manualLayout>
                  <c:x val="-4.3360433604336043E-3"/>
                  <c:y val="-2.8169014084507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224E-4507-B749-78689E35A5AC}"/>
                </c:ext>
              </c:extLst>
            </c:dLbl>
            <c:dLbl>
              <c:idx val="2"/>
              <c:layout>
                <c:manualLayout>
                  <c:x val="-1.0840108401084011E-2"/>
                  <c:y val="-3.28638497652582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224E-4507-B749-78689E35A5AC}"/>
                </c:ext>
              </c:extLst>
            </c:dLbl>
            <c:dLbl>
              <c:idx val="3"/>
              <c:layout>
                <c:manualLayout>
                  <c:x val="-4.3360433604336043E-3"/>
                  <c:y val="-2.8169014084507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224E-4507-B749-78689E35A5AC}"/>
                </c:ext>
              </c:extLst>
            </c:dLbl>
            <c:dLbl>
              <c:idx val="4"/>
              <c:layout>
                <c:manualLayout>
                  <c:x val="-1.5176151761517615E-2"/>
                  <c:y val="-4.225352112676056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224E-4507-B749-78689E35A5AC}"/>
                </c:ext>
              </c:extLst>
            </c:dLbl>
            <c:spPr>
              <a:noFill/>
              <a:ln w="25400">
                <a:noFill/>
              </a:ln>
            </c:spPr>
            <c:txPr>
              <a:bodyPr wrap="square" lIns="38100" tIns="19050" rIns="38100" bIns="19050" anchor="ctr">
                <a:spAutoFit/>
              </a:bodyPr>
              <a:lstStyle/>
              <a:p>
                <a:pPr>
                  <a:defRPr sz="900">
                    <a:latin typeface="Marianne"/>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'données p2'!$I$3:$N$3</c:f>
              <c:numCache>
                <c:formatCode>General</c:formatCode>
                <c:ptCount val="6"/>
                <c:pt idx="0">
                  <c:v>2018</c:v>
                </c:pt>
                <c:pt idx="1">
                  <c:v>2019</c:v>
                </c:pt>
                <c:pt idx="2">
                  <c:v>2020</c:v>
                </c:pt>
                <c:pt idx="3">
                  <c:v>2021</c:v>
                </c:pt>
                <c:pt idx="4">
                  <c:v>2022</c:v>
                </c:pt>
                <c:pt idx="5">
                  <c:v>2023</c:v>
                </c:pt>
              </c:numCache>
            </c:numRef>
          </c:cat>
          <c:val>
            <c:numRef>
              <c:f>'données p2'!$I$10:$N$10</c:f>
              <c:numCache>
                <c:formatCode>General</c:formatCode>
                <c:ptCount val="6"/>
                <c:pt idx="0">
                  <c:v>1.46</c:v>
                </c:pt>
                <c:pt idx="1">
                  <c:v>1.31</c:v>
                </c:pt>
                <c:pt idx="2">
                  <c:v>0.96</c:v>
                </c:pt>
                <c:pt idx="3">
                  <c:v>0.73</c:v>
                </c:pt>
                <c:pt idx="4">
                  <c:v>1.0900000000000001</c:v>
                </c:pt>
                <c:pt idx="5">
                  <c:v>1.2</c:v>
                </c:pt>
              </c:numCache>
            </c:numRef>
          </c:val>
          <c:smooth val="0"/>
          <c:extLst>
            <c:ext xmlns:c16="http://schemas.microsoft.com/office/drawing/2014/chart" uri="{C3380CC4-5D6E-409C-BE32-E72D297353CC}">
              <c16:uniqueId val="{00000019-224E-4507-B749-78689E35A5AC}"/>
            </c:ext>
          </c:extLst>
        </c:ser>
        <c:dLbls>
          <c:showLegendKey val="0"/>
          <c:showVal val="0"/>
          <c:showCatName val="0"/>
          <c:showSerName val="0"/>
          <c:showPercent val="0"/>
          <c:showBubbleSize val="0"/>
        </c:dLbls>
        <c:marker val="1"/>
        <c:smooth val="0"/>
        <c:axId val="2129238608"/>
        <c:axId val="1"/>
      </c:lineChart>
      <c:catAx>
        <c:axId val="2129238608"/>
        <c:scaling>
          <c:orientation val="minMax"/>
        </c:scaling>
        <c:delete val="0"/>
        <c:axPos val="b"/>
        <c:numFmt formatCode="General" sourceLinked="1"/>
        <c:majorTickMark val="out"/>
        <c:minorTickMark val="none"/>
        <c:tickLblPos val="nextTo"/>
        <c:spPr>
          <a:prstGeom prst="rect">
            <a:avLst/>
          </a:prstGeom>
          <a:noFill/>
        </c:spPr>
        <c:txPr>
          <a:bodyPr/>
          <a:lstStyle/>
          <a:p>
            <a:pPr>
              <a:defRPr sz="900" b="0">
                <a:latin typeface="Marianne"/>
                <a:cs typeface="Arial"/>
              </a:defRPr>
            </a:pPr>
            <a:endParaRPr lang="fr-FR"/>
          </a:p>
        </c:txPr>
        <c:crossAx val="1"/>
        <c:crosses val="autoZero"/>
        <c:auto val="1"/>
        <c:lblAlgn val="ctr"/>
        <c:lblOffset val="100"/>
        <c:noMultiLvlLbl val="0"/>
      </c:catAx>
      <c:valAx>
        <c:axId val="1"/>
        <c:scaling>
          <c:orientation val="minMax"/>
        </c:scaling>
        <c:delete val="1"/>
        <c:axPos val="l"/>
        <c:numFmt formatCode="General" sourceLinked="1"/>
        <c:majorTickMark val="out"/>
        <c:minorTickMark val="none"/>
        <c:tickLblPos val="nextTo"/>
        <c:crossAx val="2129238608"/>
        <c:crosses val="autoZero"/>
        <c:crossBetween val="between"/>
      </c:valAx>
      <c:spPr>
        <a:prstGeom prst="rect">
          <a:avLst/>
        </a:prstGeom>
        <a:ln>
          <a:noFill/>
        </a:ln>
        <a:effectLst>
          <a:outerShdw blurRad="50800" dist="38100" dir="2700000" rotWithShape="0">
            <a:prstClr val="black">
              <a:alpha val="40000"/>
            </a:prstClr>
          </a:outerShdw>
        </a:effectLst>
      </c:spPr>
    </c:plotArea>
    <c:legend>
      <c:legendPos val="b"/>
      <c:layout>
        <c:manualLayout>
          <c:xMode val="edge"/>
          <c:yMode val="edge"/>
          <c:x val="1.4856759742744639E-2"/>
          <c:y val="0.89109798855346789"/>
          <c:w val="0.89999986407145849"/>
          <c:h val="7.6946330991833872E-2"/>
        </c:manualLayout>
      </c:layout>
      <c:overlay val="0"/>
      <c:spPr>
        <a:prstGeom prst="rect">
          <a:avLst/>
        </a:prstGeom>
        <a:solidFill>
          <a:sysClr val="window" lastClr="FFFFFF"/>
        </a:solidFill>
        <a:ln w="12700">
          <a:noFill/>
        </a:ln>
      </c:spPr>
      <c:txPr>
        <a:bodyPr/>
        <a:lstStyle/>
        <a:p>
          <a:pPr>
            <a:defRPr sz="900" b="0">
              <a:latin typeface="Marianne"/>
              <a:cs typeface="Arial"/>
            </a:defRPr>
          </a:pPr>
          <a:endParaRPr lang="fr-FR"/>
        </a:p>
      </c:txPr>
    </c:legend>
    <c:plotVisOnly val="1"/>
    <c:dispBlanksAs val="gap"/>
    <c:showDLblsOverMax val="0"/>
  </c:chart>
  <c:spPr>
    <a:xfrm>
      <a:off x="107504" y="764595"/>
      <a:ext cx="4414084" cy="2781978"/>
    </a:xfrm>
    <a:prstGeom prst="rect">
      <a:avLst/>
    </a:prstGeom>
    <a:noFill/>
    <a:ln>
      <a:noFill/>
    </a:ln>
  </c:sp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spc="0">
                <a:solidFill>
                  <a:schemeClr val="tx1">
                    <a:lumMod val="65000"/>
                    <a:lumOff val="35000"/>
                  </a:schemeClr>
                </a:solidFill>
                <a:latin typeface="Marianne"/>
                <a:ea typeface="+mn-ea"/>
                <a:cs typeface="+mn-cs"/>
              </a:defRPr>
            </a:pPr>
            <a:r>
              <a:rPr lang="fr-FR" sz="1100"/>
              <a:t>Evolution des décisions vers 1ère STI2D (%)</a:t>
            </a:r>
            <a:endParaRPr/>
          </a:p>
        </c:rich>
      </c:tx>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STI2D!$A$32</c:f>
              <c:strCache>
                <c:ptCount val="1"/>
                <c:pt idx="0">
                  <c:v>Décisions Morbihan</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solidFill>
                  <a:srgbClr val="FFC000"/>
                </a:solidFill>
                <a:bevel/>
              </a:ln>
            </c:spPr>
          </c:marker>
          <c:dLbls>
            <c:dLbl>
              <c:idx val="0"/>
              <c:layout>
                <c:manualLayout>
                  <c:x val="-1.9444444444444445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350-4244-AE03-C0803ED19FC7}"/>
                </c:ext>
              </c:extLst>
            </c:dLbl>
            <c:dLbl>
              <c:idx val="1"/>
              <c:delete val="1"/>
              <c:extLst>
                <c:ext xmlns:c15="http://schemas.microsoft.com/office/drawing/2012/chart" uri="{CE6537A1-D6FC-4f65-9D91-7224C49458BB}"/>
                <c:ext xmlns:c16="http://schemas.microsoft.com/office/drawing/2014/chart" uri="{C3380CC4-5D6E-409C-BE32-E72D297353CC}">
                  <c16:uniqueId val="{00000001-4350-4244-AE03-C0803ED19FC7}"/>
                </c:ext>
              </c:extLst>
            </c:dLbl>
            <c:dLbl>
              <c:idx val="2"/>
              <c:delete val="1"/>
              <c:extLst>
                <c:ext xmlns:c15="http://schemas.microsoft.com/office/drawing/2012/chart" uri="{CE6537A1-D6FC-4f65-9D91-7224C49458BB}"/>
                <c:ext xmlns:c16="http://schemas.microsoft.com/office/drawing/2014/chart" uri="{C3380CC4-5D6E-409C-BE32-E72D297353CC}">
                  <c16:uniqueId val="{00000002-4350-4244-AE03-C0803ED19FC7}"/>
                </c:ext>
              </c:extLst>
            </c:dLbl>
            <c:dLbl>
              <c:idx val="3"/>
              <c:delete val="1"/>
              <c:extLst>
                <c:ext xmlns:c15="http://schemas.microsoft.com/office/drawing/2012/chart" uri="{CE6537A1-D6FC-4f65-9D91-7224C49458BB}"/>
                <c:ext xmlns:c16="http://schemas.microsoft.com/office/drawing/2014/chart" uri="{C3380CC4-5D6E-409C-BE32-E72D297353CC}">
                  <c16:uniqueId val="{00000003-4350-4244-AE03-C0803ED19FC7}"/>
                </c:ext>
              </c:extLst>
            </c:dLbl>
            <c:dLbl>
              <c:idx val="4"/>
              <c:delete val="1"/>
              <c:extLst>
                <c:ext xmlns:c15="http://schemas.microsoft.com/office/drawing/2012/chart" uri="{CE6537A1-D6FC-4f65-9D91-7224C49458BB}"/>
                <c:ext xmlns:c16="http://schemas.microsoft.com/office/drawing/2014/chart" uri="{C3380CC4-5D6E-409C-BE32-E72D297353CC}">
                  <c16:uniqueId val="{00000004-4350-4244-AE03-C0803ED19FC7}"/>
                </c:ext>
              </c:extLst>
            </c:dLbl>
            <c:dLbl>
              <c:idx val="5"/>
              <c:layout>
                <c:manualLayout>
                  <c:x val="-6.1111111111111109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350-4244-AE03-C0803ED19FC7}"/>
                </c:ext>
              </c:extLst>
            </c:dLbl>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STI2D!$C$32:$H$32</c:f>
              <c:numCache>
                <c:formatCode>General</c:formatCode>
                <c:ptCount val="6"/>
                <c:pt idx="0">
                  <c:v>5.56</c:v>
                </c:pt>
                <c:pt idx="1">
                  <c:v>5.3</c:v>
                </c:pt>
                <c:pt idx="2">
                  <c:v>4.74</c:v>
                </c:pt>
                <c:pt idx="3">
                  <c:v>4.01</c:v>
                </c:pt>
                <c:pt idx="4">
                  <c:v>5.67</c:v>
                </c:pt>
                <c:pt idx="5">
                  <c:v>5.2</c:v>
                </c:pt>
              </c:numCache>
            </c:numRef>
          </c:yVal>
          <c:smooth val="0"/>
          <c:extLst>
            <c:ext xmlns:c16="http://schemas.microsoft.com/office/drawing/2014/chart" uri="{C3380CC4-5D6E-409C-BE32-E72D297353CC}">
              <c16:uniqueId val="{00000006-4350-4244-AE03-C0803ED19FC7}"/>
            </c:ext>
          </c:extLst>
        </c:ser>
        <c:ser>
          <c:idx val="1"/>
          <c:order val="1"/>
          <c:tx>
            <c:strRef>
              <c:f>STI2D!$A$33</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9444444444444431E-2"/>
                  <c:y val="8.3333333333333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350-4244-AE03-C0803ED19FC7}"/>
                </c:ext>
              </c:extLst>
            </c:dLbl>
            <c:dLbl>
              <c:idx val="1"/>
              <c:delete val="1"/>
              <c:extLst>
                <c:ext xmlns:c15="http://schemas.microsoft.com/office/drawing/2012/chart" uri="{CE6537A1-D6FC-4f65-9D91-7224C49458BB}"/>
                <c:ext xmlns:c16="http://schemas.microsoft.com/office/drawing/2014/chart" uri="{C3380CC4-5D6E-409C-BE32-E72D297353CC}">
                  <c16:uniqueId val="{00000008-4350-4244-AE03-C0803ED19FC7}"/>
                </c:ext>
              </c:extLst>
            </c:dLbl>
            <c:dLbl>
              <c:idx val="2"/>
              <c:delete val="1"/>
              <c:extLst>
                <c:ext xmlns:c15="http://schemas.microsoft.com/office/drawing/2012/chart" uri="{CE6537A1-D6FC-4f65-9D91-7224C49458BB}"/>
                <c:ext xmlns:c16="http://schemas.microsoft.com/office/drawing/2014/chart" uri="{C3380CC4-5D6E-409C-BE32-E72D297353CC}">
                  <c16:uniqueId val="{00000009-4350-4244-AE03-C0803ED19FC7}"/>
                </c:ext>
              </c:extLst>
            </c:dLbl>
            <c:dLbl>
              <c:idx val="3"/>
              <c:delete val="1"/>
              <c:extLst>
                <c:ext xmlns:c15="http://schemas.microsoft.com/office/drawing/2012/chart" uri="{CE6537A1-D6FC-4f65-9D91-7224C49458BB}"/>
                <c:ext xmlns:c16="http://schemas.microsoft.com/office/drawing/2014/chart" uri="{C3380CC4-5D6E-409C-BE32-E72D297353CC}">
                  <c16:uniqueId val="{0000000A-4350-4244-AE03-C0803ED19FC7}"/>
                </c:ext>
              </c:extLst>
            </c:dLbl>
            <c:dLbl>
              <c:idx val="4"/>
              <c:delete val="1"/>
              <c:extLst>
                <c:ext xmlns:c15="http://schemas.microsoft.com/office/drawing/2012/chart" uri="{CE6537A1-D6FC-4f65-9D91-7224C49458BB}"/>
                <c:ext xmlns:c16="http://schemas.microsoft.com/office/drawing/2014/chart" uri="{C3380CC4-5D6E-409C-BE32-E72D297353CC}">
                  <c16:uniqueId val="{0000000B-4350-4244-AE03-C0803ED19FC7}"/>
                </c:ext>
              </c:extLst>
            </c:dLbl>
            <c:dLbl>
              <c:idx val="5"/>
              <c:layout>
                <c:manualLayout>
                  <c:x val="-7.2222222222222215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4350-4244-AE03-C0803ED19FC7}"/>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STI2D!$C$33:$H$33</c:f>
              <c:numCache>
                <c:formatCode>General</c:formatCode>
                <c:ptCount val="6"/>
                <c:pt idx="0">
                  <c:v>6.2</c:v>
                </c:pt>
                <c:pt idx="1">
                  <c:v>5.2</c:v>
                </c:pt>
                <c:pt idx="2">
                  <c:v>5.2</c:v>
                </c:pt>
                <c:pt idx="3">
                  <c:v>4.5999999999999996</c:v>
                </c:pt>
                <c:pt idx="4">
                  <c:v>5.4</c:v>
                </c:pt>
                <c:pt idx="5">
                  <c:v>5.7</c:v>
                </c:pt>
              </c:numCache>
            </c:numRef>
          </c:yVal>
          <c:smooth val="0"/>
          <c:extLst>
            <c:ext xmlns:c16="http://schemas.microsoft.com/office/drawing/2014/chart" uri="{C3380CC4-5D6E-409C-BE32-E72D297353CC}">
              <c16:uniqueId val="{0000000D-4350-4244-AE03-C0803ED19FC7}"/>
            </c:ext>
          </c:extLst>
        </c:ser>
        <c:ser>
          <c:idx val="2"/>
          <c:order val="2"/>
          <c:tx>
            <c:strRef>
              <c:f>STI2D!$A$34</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1.6666666666666666E-2"/>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4350-4244-AE03-C0803ED19FC7}"/>
                </c:ext>
              </c:extLst>
            </c:dLbl>
            <c:dLbl>
              <c:idx val="1"/>
              <c:delete val="1"/>
              <c:extLst>
                <c:ext xmlns:c15="http://schemas.microsoft.com/office/drawing/2012/chart" uri="{CE6537A1-D6FC-4f65-9D91-7224C49458BB}"/>
                <c:ext xmlns:c16="http://schemas.microsoft.com/office/drawing/2014/chart" uri="{C3380CC4-5D6E-409C-BE32-E72D297353CC}">
                  <c16:uniqueId val="{0000000F-4350-4244-AE03-C0803ED19FC7}"/>
                </c:ext>
              </c:extLst>
            </c:dLbl>
            <c:dLbl>
              <c:idx val="2"/>
              <c:delete val="1"/>
              <c:extLst>
                <c:ext xmlns:c15="http://schemas.microsoft.com/office/drawing/2012/chart" uri="{CE6537A1-D6FC-4f65-9D91-7224C49458BB}"/>
                <c:ext xmlns:c16="http://schemas.microsoft.com/office/drawing/2014/chart" uri="{C3380CC4-5D6E-409C-BE32-E72D297353CC}">
                  <c16:uniqueId val="{00000010-4350-4244-AE03-C0803ED19FC7}"/>
                </c:ext>
              </c:extLst>
            </c:dLbl>
            <c:dLbl>
              <c:idx val="3"/>
              <c:delete val="1"/>
              <c:extLst>
                <c:ext xmlns:c15="http://schemas.microsoft.com/office/drawing/2012/chart" uri="{CE6537A1-D6FC-4f65-9D91-7224C49458BB}"/>
                <c:ext xmlns:c16="http://schemas.microsoft.com/office/drawing/2014/chart" uri="{C3380CC4-5D6E-409C-BE32-E72D297353CC}">
                  <c16:uniqueId val="{00000011-4350-4244-AE03-C0803ED19FC7}"/>
                </c:ext>
              </c:extLst>
            </c:dLbl>
            <c:dLbl>
              <c:idx val="4"/>
              <c:delete val="1"/>
              <c:extLst>
                <c:ext xmlns:c15="http://schemas.microsoft.com/office/drawing/2012/chart" uri="{CE6537A1-D6FC-4f65-9D91-7224C49458BB}"/>
                <c:ext xmlns:c16="http://schemas.microsoft.com/office/drawing/2014/chart" uri="{C3380CC4-5D6E-409C-BE32-E72D297353CC}">
                  <c16:uniqueId val="{00000012-4350-4244-AE03-C0803ED19FC7}"/>
                </c:ext>
              </c:extLst>
            </c:dLbl>
            <c:dLbl>
              <c:idx val="5"/>
              <c:layout>
                <c:manualLayout>
                  <c:x val="-7.2222222222222215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4350-4244-AE03-C0803ED19FC7}"/>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STI2D!$C$34:$H$34</c:f>
              <c:numCache>
                <c:formatCode>General</c:formatCode>
                <c:ptCount val="6"/>
                <c:pt idx="0">
                  <c:v>6.4</c:v>
                </c:pt>
                <c:pt idx="1">
                  <c:v>5.6</c:v>
                </c:pt>
                <c:pt idx="2">
                  <c:v>5.6</c:v>
                </c:pt>
                <c:pt idx="3">
                  <c:v>5.3</c:v>
                </c:pt>
                <c:pt idx="4">
                  <c:v>5.5</c:v>
                </c:pt>
                <c:pt idx="5">
                  <c:v>5.5</c:v>
                </c:pt>
              </c:numCache>
            </c:numRef>
          </c:yVal>
          <c:smooth val="0"/>
          <c:extLst>
            <c:ext xmlns:c16="http://schemas.microsoft.com/office/drawing/2014/chart" uri="{C3380CC4-5D6E-409C-BE32-E72D297353CC}">
              <c16:uniqueId val="{00000014-4350-4244-AE03-C0803ED19FC7}"/>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7"/>
          <c:min val="4"/>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1"/>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644008" y="739740"/>
      <a:ext cx="4572000" cy="27432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1ère STI2D (filles) (%)</a:t>
            </a:r>
            <a:endParaRPr/>
          </a:p>
        </c:rich>
      </c:tx>
      <c:layout>
        <c:manualLayout>
          <c:xMode val="edge"/>
          <c:yMode val="edge"/>
          <c:x val="0.13037489063867017"/>
          <c:y val="9.9502487562189053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STI2D!$A$6</c:f>
              <c:strCache>
                <c:ptCount val="1"/>
                <c:pt idx="0">
                  <c:v>Décisions Morbihan</c:v>
                </c:pt>
              </c:strCache>
            </c:strRef>
          </c:tx>
          <c:spPr>
            <a:prstGeom prst="rect">
              <a:avLst/>
            </a:prstGeom>
            <a:ln w="19050" cap="rnd">
              <a:solidFill>
                <a:srgbClr val="FFC000"/>
              </a:solidFill>
              <a:prstDash val="solid"/>
              <a:round/>
            </a:ln>
          </c:spPr>
          <c:marker>
            <c:symbol val="circle"/>
            <c:size val="7"/>
            <c:spPr>
              <a:prstGeom prst="rect">
                <a:avLst/>
              </a:prstGeom>
              <a:solidFill>
                <a:srgbClr val="FFC000"/>
              </a:solidFill>
              <a:ln w="9525" cap="sq">
                <a:noFill/>
                <a:bevel/>
              </a:ln>
            </c:spPr>
          </c:marker>
          <c:dLbls>
            <c:dLbl>
              <c:idx val="0"/>
              <c:layout>
                <c:manualLayout>
                  <c:x val="-1.9444444444444445E-2"/>
                  <c:y val="8.872292082892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C27-4D76-AA39-D94D49B8B1AE}"/>
                </c:ext>
              </c:extLst>
            </c:dLbl>
            <c:dLbl>
              <c:idx val="1"/>
              <c:delete val="1"/>
              <c:extLst>
                <c:ext xmlns:c15="http://schemas.microsoft.com/office/drawing/2012/chart" uri="{CE6537A1-D6FC-4f65-9D91-7224C49458BB}"/>
                <c:ext xmlns:c16="http://schemas.microsoft.com/office/drawing/2014/chart" uri="{C3380CC4-5D6E-409C-BE32-E72D297353CC}">
                  <c16:uniqueId val="{00000001-6C27-4D76-AA39-D94D49B8B1AE}"/>
                </c:ext>
              </c:extLst>
            </c:dLbl>
            <c:dLbl>
              <c:idx val="2"/>
              <c:delete val="1"/>
              <c:extLst>
                <c:ext xmlns:c15="http://schemas.microsoft.com/office/drawing/2012/chart" uri="{CE6537A1-D6FC-4f65-9D91-7224C49458BB}"/>
                <c:ext xmlns:c16="http://schemas.microsoft.com/office/drawing/2014/chart" uri="{C3380CC4-5D6E-409C-BE32-E72D297353CC}">
                  <c16:uniqueId val="{00000002-6C27-4D76-AA39-D94D49B8B1AE}"/>
                </c:ext>
              </c:extLst>
            </c:dLbl>
            <c:dLbl>
              <c:idx val="3"/>
              <c:delete val="1"/>
              <c:extLst>
                <c:ext xmlns:c15="http://schemas.microsoft.com/office/drawing/2012/chart" uri="{CE6537A1-D6FC-4f65-9D91-7224C49458BB}"/>
                <c:ext xmlns:c16="http://schemas.microsoft.com/office/drawing/2014/chart" uri="{C3380CC4-5D6E-409C-BE32-E72D297353CC}">
                  <c16:uniqueId val="{00000003-6C27-4D76-AA39-D94D49B8B1AE}"/>
                </c:ext>
              </c:extLst>
            </c:dLbl>
            <c:dLbl>
              <c:idx val="4"/>
              <c:delete val="1"/>
              <c:extLst>
                <c:ext xmlns:c15="http://schemas.microsoft.com/office/drawing/2012/chart" uri="{CE6537A1-D6FC-4f65-9D91-7224C49458BB}"/>
                <c:ext xmlns:c16="http://schemas.microsoft.com/office/drawing/2014/chart" uri="{C3380CC4-5D6E-409C-BE32-E72D297353CC}">
                  <c16:uniqueId val="{00000004-6C27-4D76-AA39-D94D49B8B1AE}"/>
                </c:ext>
              </c:extLst>
            </c:dLbl>
            <c:dLbl>
              <c:idx val="5"/>
              <c:layout>
                <c:manualLayout>
                  <c:x val="-5.00000000000001E-2"/>
                  <c:y val="-5.5901202648176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C27-4D76-AA39-D94D49B8B1AE}"/>
                </c:ext>
              </c:extLst>
            </c:dLbl>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STI2D!$C$6:$H$6</c:f>
              <c:numCache>
                <c:formatCode>General</c:formatCode>
                <c:ptCount val="6"/>
                <c:pt idx="0">
                  <c:v>0.8</c:v>
                </c:pt>
                <c:pt idx="1">
                  <c:v>0.7</c:v>
                </c:pt>
                <c:pt idx="2">
                  <c:v>0.4</c:v>
                </c:pt>
                <c:pt idx="3">
                  <c:v>0.4</c:v>
                </c:pt>
                <c:pt idx="4">
                  <c:v>1.1000000000000001</c:v>
                </c:pt>
                <c:pt idx="5">
                  <c:v>0.8</c:v>
                </c:pt>
              </c:numCache>
            </c:numRef>
          </c:yVal>
          <c:smooth val="0"/>
          <c:extLst>
            <c:ext xmlns:c16="http://schemas.microsoft.com/office/drawing/2014/chart" uri="{C3380CC4-5D6E-409C-BE32-E72D297353CC}">
              <c16:uniqueId val="{00000006-6C27-4D76-AA39-D94D49B8B1AE}"/>
            </c:ext>
          </c:extLst>
        </c:ser>
        <c:ser>
          <c:idx val="1"/>
          <c:order val="1"/>
          <c:tx>
            <c:strRef>
              <c:f>STI2D!$A$7</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8.3333333333333592E-3"/>
                  <c:y val="-5.0096760293023075E-2"/>
                </c:manualLayout>
              </c:layout>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6C27-4D76-AA39-D94D49B8B1AE}"/>
                </c:ext>
              </c:extLst>
            </c:dLbl>
            <c:dLbl>
              <c:idx val="1"/>
              <c:delete val="1"/>
              <c:extLst>
                <c:ext xmlns:c15="http://schemas.microsoft.com/office/drawing/2012/chart" uri="{CE6537A1-D6FC-4f65-9D91-7224C49458BB}"/>
                <c:ext xmlns:c16="http://schemas.microsoft.com/office/drawing/2014/chart" uri="{C3380CC4-5D6E-409C-BE32-E72D297353CC}">
                  <c16:uniqueId val="{00000008-6C27-4D76-AA39-D94D49B8B1AE}"/>
                </c:ext>
              </c:extLst>
            </c:dLbl>
            <c:dLbl>
              <c:idx val="2"/>
              <c:delete val="1"/>
              <c:extLst>
                <c:ext xmlns:c15="http://schemas.microsoft.com/office/drawing/2012/chart" uri="{CE6537A1-D6FC-4f65-9D91-7224C49458BB}"/>
                <c:ext xmlns:c16="http://schemas.microsoft.com/office/drawing/2014/chart" uri="{C3380CC4-5D6E-409C-BE32-E72D297353CC}">
                  <c16:uniqueId val="{00000009-6C27-4D76-AA39-D94D49B8B1AE}"/>
                </c:ext>
              </c:extLst>
            </c:dLbl>
            <c:dLbl>
              <c:idx val="3"/>
              <c:delete val="1"/>
              <c:extLst>
                <c:ext xmlns:c15="http://schemas.microsoft.com/office/drawing/2012/chart" uri="{CE6537A1-D6FC-4f65-9D91-7224C49458BB}"/>
                <c:ext xmlns:c16="http://schemas.microsoft.com/office/drawing/2014/chart" uri="{C3380CC4-5D6E-409C-BE32-E72D297353CC}">
                  <c16:uniqueId val="{0000000A-6C27-4D76-AA39-D94D49B8B1AE}"/>
                </c:ext>
              </c:extLst>
            </c:dLbl>
            <c:dLbl>
              <c:idx val="4"/>
              <c:delete val="1"/>
              <c:extLst>
                <c:ext xmlns:c15="http://schemas.microsoft.com/office/drawing/2012/chart" uri="{CE6537A1-D6FC-4f65-9D91-7224C49458BB}"/>
                <c:ext xmlns:c16="http://schemas.microsoft.com/office/drawing/2014/chart" uri="{C3380CC4-5D6E-409C-BE32-E72D297353CC}">
                  <c16:uniqueId val="{0000000B-6C27-4D76-AA39-D94D49B8B1AE}"/>
                </c:ext>
              </c:extLst>
            </c:dLbl>
            <c:dLbl>
              <c:idx val="5"/>
              <c:layout>
                <c:manualLayout>
                  <c:x val="-0.12500000000000011"/>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C27-4D76-AA39-D94D49B8B1AE}"/>
                </c:ext>
              </c:extLst>
            </c:dLbl>
            <c:spPr>
              <a:solidFill>
                <a:schemeClr val="accent1">
                  <a:lumMod val="20000"/>
                  <a:lumOff val="8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STI2D!$C$7:$H$7</c:f>
              <c:numCache>
                <c:formatCode>General</c:formatCode>
                <c:ptCount val="6"/>
                <c:pt idx="0">
                  <c:v>0.9</c:v>
                </c:pt>
                <c:pt idx="1">
                  <c:v>0.9</c:v>
                </c:pt>
                <c:pt idx="2">
                  <c:v>0.9</c:v>
                </c:pt>
                <c:pt idx="3">
                  <c:v>0.7</c:v>
                </c:pt>
                <c:pt idx="4">
                  <c:v>1.1000000000000001</c:v>
                </c:pt>
                <c:pt idx="5">
                  <c:v>1.2</c:v>
                </c:pt>
              </c:numCache>
            </c:numRef>
          </c:yVal>
          <c:smooth val="0"/>
          <c:extLst>
            <c:ext xmlns:c16="http://schemas.microsoft.com/office/drawing/2014/chart" uri="{C3380CC4-5D6E-409C-BE32-E72D297353CC}">
              <c16:uniqueId val="{0000000D-6C27-4D76-AA39-D94D49B8B1AE}"/>
            </c:ext>
          </c:extLst>
        </c:ser>
        <c:ser>
          <c:idx val="2"/>
          <c:order val="2"/>
          <c:tx>
            <c:strRef>
              <c:f>STI2D!$A$8</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779E-3"/>
                  <c:y val="-5.9355976025384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C27-4D76-AA39-D94D49B8B1AE}"/>
                </c:ext>
              </c:extLst>
            </c:dLbl>
            <c:dLbl>
              <c:idx val="1"/>
              <c:delete val="1"/>
              <c:extLst>
                <c:ext xmlns:c15="http://schemas.microsoft.com/office/drawing/2012/chart" uri="{CE6537A1-D6FC-4f65-9D91-7224C49458BB}"/>
                <c:ext xmlns:c16="http://schemas.microsoft.com/office/drawing/2014/chart" uri="{C3380CC4-5D6E-409C-BE32-E72D297353CC}">
                  <c16:uniqueId val="{0000000F-6C27-4D76-AA39-D94D49B8B1AE}"/>
                </c:ext>
              </c:extLst>
            </c:dLbl>
            <c:dLbl>
              <c:idx val="2"/>
              <c:delete val="1"/>
              <c:extLst>
                <c:ext xmlns:c15="http://schemas.microsoft.com/office/drawing/2012/chart" uri="{CE6537A1-D6FC-4f65-9D91-7224C49458BB}"/>
                <c:ext xmlns:c16="http://schemas.microsoft.com/office/drawing/2014/chart" uri="{C3380CC4-5D6E-409C-BE32-E72D297353CC}">
                  <c16:uniqueId val="{00000010-6C27-4D76-AA39-D94D49B8B1AE}"/>
                </c:ext>
              </c:extLst>
            </c:dLbl>
            <c:dLbl>
              <c:idx val="3"/>
              <c:delete val="1"/>
              <c:extLst>
                <c:ext xmlns:c15="http://schemas.microsoft.com/office/drawing/2012/chart" uri="{CE6537A1-D6FC-4f65-9D91-7224C49458BB}"/>
                <c:ext xmlns:c16="http://schemas.microsoft.com/office/drawing/2014/chart" uri="{C3380CC4-5D6E-409C-BE32-E72D297353CC}">
                  <c16:uniqueId val="{00000011-6C27-4D76-AA39-D94D49B8B1AE}"/>
                </c:ext>
              </c:extLst>
            </c:dLbl>
            <c:dLbl>
              <c:idx val="4"/>
              <c:delete val="1"/>
              <c:extLst>
                <c:ext xmlns:c15="http://schemas.microsoft.com/office/drawing/2012/chart" uri="{CE6537A1-D6FC-4f65-9D91-7224C49458BB}"/>
                <c:ext xmlns:c16="http://schemas.microsoft.com/office/drawing/2014/chart" uri="{C3380CC4-5D6E-409C-BE32-E72D297353CC}">
                  <c16:uniqueId val="{00000012-6C27-4D76-AA39-D94D49B8B1AE}"/>
                </c:ext>
              </c:extLst>
            </c:dLbl>
            <c:dLbl>
              <c:idx val="5"/>
              <c:layout>
                <c:manualLayout>
                  <c:x val="-5.2777777777777778E-2"/>
                  <c:y val="7.974027500293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C27-4D76-AA39-D94D49B8B1AE}"/>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STI2D!$C$8:$H$8</c:f>
              <c:numCache>
                <c:formatCode>General</c:formatCode>
                <c:ptCount val="6"/>
                <c:pt idx="0">
                  <c:v>1</c:v>
                </c:pt>
                <c:pt idx="1">
                  <c:v>0.9</c:v>
                </c:pt>
                <c:pt idx="2">
                  <c:v>0.9</c:v>
                </c:pt>
                <c:pt idx="3">
                  <c:v>0.9</c:v>
                </c:pt>
                <c:pt idx="4">
                  <c:v>1</c:v>
                </c:pt>
                <c:pt idx="5">
                  <c:v>1.1000000000000001</c:v>
                </c:pt>
              </c:numCache>
            </c:numRef>
          </c:yVal>
          <c:smooth val="0"/>
          <c:extLst>
            <c:ext xmlns:c16="http://schemas.microsoft.com/office/drawing/2014/chart" uri="{C3380CC4-5D6E-409C-BE32-E72D297353CC}">
              <c16:uniqueId val="{00000014-6C27-4D76-AA39-D94D49B8B1AE}"/>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5"/>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0.5"/>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12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0" i="0" u="none" strike="noStrike" spc="0">
                <a:solidFill>
                  <a:schemeClr val="tx1">
                    <a:lumMod val="65000"/>
                    <a:lumOff val="35000"/>
                  </a:schemeClr>
                </a:solidFill>
                <a:latin typeface="Marianne"/>
                <a:ea typeface="+mn-ea"/>
                <a:cs typeface="+mn-cs"/>
              </a:defRPr>
            </a:pPr>
            <a:r>
              <a:rPr lang="fr-FR" sz="1100"/>
              <a:t>Evolution des décisions vers 1ère STI2D (%)</a:t>
            </a:r>
            <a:endParaRPr lang="fr-FR"/>
          </a:p>
        </c:rich>
      </c:tx>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STI2D!$A$32</c:f>
              <c:strCache>
                <c:ptCount val="1"/>
                <c:pt idx="0">
                  <c:v>Décisions cotes d'Armor </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solidFill>
                  <a:srgbClr val="FFC000"/>
                </a:solidFill>
                <a:bevel/>
              </a:ln>
            </c:spPr>
          </c:marker>
          <c:dLbls>
            <c:dLbl>
              <c:idx val="0"/>
              <c:layout>
                <c:manualLayout>
                  <c:x val="-1.9444444444444445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496-4090-AD33-BC319EFBC88B}"/>
                </c:ext>
              </c:extLst>
            </c:dLbl>
            <c:dLbl>
              <c:idx val="1"/>
              <c:delete val="1"/>
              <c:extLst>
                <c:ext xmlns:c15="http://schemas.microsoft.com/office/drawing/2012/chart" uri="{CE6537A1-D6FC-4f65-9D91-7224C49458BB}"/>
                <c:ext xmlns:c16="http://schemas.microsoft.com/office/drawing/2014/chart" uri="{C3380CC4-5D6E-409C-BE32-E72D297353CC}">
                  <c16:uniqueId val="{00000001-A496-4090-AD33-BC319EFBC88B}"/>
                </c:ext>
              </c:extLst>
            </c:dLbl>
            <c:dLbl>
              <c:idx val="2"/>
              <c:delete val="1"/>
              <c:extLst>
                <c:ext xmlns:c15="http://schemas.microsoft.com/office/drawing/2012/chart" uri="{CE6537A1-D6FC-4f65-9D91-7224C49458BB}"/>
                <c:ext xmlns:c16="http://schemas.microsoft.com/office/drawing/2014/chart" uri="{C3380CC4-5D6E-409C-BE32-E72D297353CC}">
                  <c16:uniqueId val="{00000002-A496-4090-AD33-BC319EFBC88B}"/>
                </c:ext>
              </c:extLst>
            </c:dLbl>
            <c:dLbl>
              <c:idx val="3"/>
              <c:delete val="1"/>
              <c:extLst>
                <c:ext xmlns:c15="http://schemas.microsoft.com/office/drawing/2012/chart" uri="{CE6537A1-D6FC-4f65-9D91-7224C49458BB}"/>
                <c:ext xmlns:c16="http://schemas.microsoft.com/office/drawing/2014/chart" uri="{C3380CC4-5D6E-409C-BE32-E72D297353CC}">
                  <c16:uniqueId val="{00000003-A496-4090-AD33-BC319EFBC88B}"/>
                </c:ext>
              </c:extLst>
            </c:dLbl>
            <c:dLbl>
              <c:idx val="4"/>
              <c:delete val="1"/>
              <c:extLst>
                <c:ext xmlns:c15="http://schemas.microsoft.com/office/drawing/2012/chart" uri="{CE6537A1-D6FC-4f65-9D91-7224C49458BB}"/>
                <c:ext xmlns:c16="http://schemas.microsoft.com/office/drawing/2014/chart" uri="{C3380CC4-5D6E-409C-BE32-E72D297353CC}">
                  <c16:uniqueId val="{00000004-A496-4090-AD33-BC319EFBC88B}"/>
                </c:ext>
              </c:extLst>
            </c:dLbl>
            <c:dLbl>
              <c:idx val="5"/>
              <c:layout>
                <c:manualLayout>
                  <c:x val="-6.1111111111111109E-2"/>
                  <c:y val="7.8703703703703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96-4090-AD33-BC319EFBC88B}"/>
                </c:ext>
              </c:extLst>
            </c:dLbl>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STI2D!$C$32:$H$32</c:f>
              <c:numCache>
                <c:formatCode>General</c:formatCode>
                <c:ptCount val="6"/>
                <c:pt idx="0">
                  <c:v>5.0999999999999996</c:v>
                </c:pt>
                <c:pt idx="1">
                  <c:v>5.4</c:v>
                </c:pt>
                <c:pt idx="2">
                  <c:v>4.3</c:v>
                </c:pt>
                <c:pt idx="3">
                  <c:v>6.05</c:v>
                </c:pt>
                <c:pt idx="4">
                  <c:v>6</c:v>
                </c:pt>
                <c:pt idx="5">
                  <c:v>6.6</c:v>
                </c:pt>
              </c:numCache>
            </c:numRef>
          </c:yVal>
          <c:smooth val="0"/>
          <c:extLst>
            <c:ext xmlns:c16="http://schemas.microsoft.com/office/drawing/2014/chart" uri="{C3380CC4-5D6E-409C-BE32-E72D297353CC}">
              <c16:uniqueId val="{00000006-A496-4090-AD33-BC319EFBC88B}"/>
            </c:ext>
          </c:extLst>
        </c:ser>
        <c:ser>
          <c:idx val="1"/>
          <c:order val="1"/>
          <c:tx>
            <c:strRef>
              <c:f>STI2D!$A$33</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9444444444444431E-2"/>
                  <c:y val="8.3333333333333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96-4090-AD33-BC319EFBC88B}"/>
                </c:ext>
              </c:extLst>
            </c:dLbl>
            <c:dLbl>
              <c:idx val="1"/>
              <c:delete val="1"/>
              <c:extLst>
                <c:ext xmlns:c15="http://schemas.microsoft.com/office/drawing/2012/chart" uri="{CE6537A1-D6FC-4f65-9D91-7224C49458BB}"/>
                <c:ext xmlns:c16="http://schemas.microsoft.com/office/drawing/2014/chart" uri="{C3380CC4-5D6E-409C-BE32-E72D297353CC}">
                  <c16:uniqueId val="{00000008-A496-4090-AD33-BC319EFBC88B}"/>
                </c:ext>
              </c:extLst>
            </c:dLbl>
            <c:dLbl>
              <c:idx val="2"/>
              <c:delete val="1"/>
              <c:extLst>
                <c:ext xmlns:c15="http://schemas.microsoft.com/office/drawing/2012/chart" uri="{CE6537A1-D6FC-4f65-9D91-7224C49458BB}"/>
                <c:ext xmlns:c16="http://schemas.microsoft.com/office/drawing/2014/chart" uri="{C3380CC4-5D6E-409C-BE32-E72D297353CC}">
                  <c16:uniqueId val="{00000009-A496-4090-AD33-BC319EFBC88B}"/>
                </c:ext>
              </c:extLst>
            </c:dLbl>
            <c:dLbl>
              <c:idx val="3"/>
              <c:delete val="1"/>
              <c:extLst>
                <c:ext xmlns:c15="http://schemas.microsoft.com/office/drawing/2012/chart" uri="{CE6537A1-D6FC-4f65-9D91-7224C49458BB}"/>
                <c:ext xmlns:c16="http://schemas.microsoft.com/office/drawing/2014/chart" uri="{C3380CC4-5D6E-409C-BE32-E72D297353CC}">
                  <c16:uniqueId val="{0000000A-A496-4090-AD33-BC319EFBC88B}"/>
                </c:ext>
              </c:extLst>
            </c:dLbl>
            <c:dLbl>
              <c:idx val="4"/>
              <c:delete val="1"/>
              <c:extLst>
                <c:ext xmlns:c15="http://schemas.microsoft.com/office/drawing/2012/chart" uri="{CE6537A1-D6FC-4f65-9D91-7224C49458BB}"/>
                <c:ext xmlns:c16="http://schemas.microsoft.com/office/drawing/2014/chart" uri="{C3380CC4-5D6E-409C-BE32-E72D297353CC}">
                  <c16:uniqueId val="{0000000B-A496-4090-AD33-BC319EFBC88B}"/>
                </c:ext>
              </c:extLst>
            </c:dLbl>
            <c:dLbl>
              <c:idx val="5"/>
              <c:layout>
                <c:manualLayout>
                  <c:x val="-7.2222222222222215E-2"/>
                  <c:y val="-4.6296296296296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496-4090-AD33-BC319EFBC88B}"/>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STI2D!$C$33:$H$33</c:f>
              <c:numCache>
                <c:formatCode>General</c:formatCode>
                <c:ptCount val="6"/>
                <c:pt idx="0">
                  <c:v>6.2</c:v>
                </c:pt>
                <c:pt idx="1">
                  <c:v>5.2</c:v>
                </c:pt>
                <c:pt idx="2">
                  <c:v>5.2</c:v>
                </c:pt>
                <c:pt idx="3">
                  <c:v>4.5999999999999996</c:v>
                </c:pt>
                <c:pt idx="4">
                  <c:v>5.4</c:v>
                </c:pt>
                <c:pt idx="5">
                  <c:v>5.7</c:v>
                </c:pt>
              </c:numCache>
            </c:numRef>
          </c:yVal>
          <c:smooth val="0"/>
          <c:extLst>
            <c:ext xmlns:c16="http://schemas.microsoft.com/office/drawing/2014/chart" uri="{C3380CC4-5D6E-409C-BE32-E72D297353CC}">
              <c16:uniqueId val="{0000000D-A496-4090-AD33-BC319EFBC88B}"/>
            </c:ext>
          </c:extLst>
        </c:ser>
        <c:ser>
          <c:idx val="2"/>
          <c:order val="2"/>
          <c:tx>
            <c:strRef>
              <c:f>STI2D!$A$34</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1.6666666666666666E-2"/>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496-4090-AD33-BC319EFBC88B}"/>
                </c:ext>
              </c:extLst>
            </c:dLbl>
            <c:dLbl>
              <c:idx val="1"/>
              <c:delete val="1"/>
              <c:extLst>
                <c:ext xmlns:c15="http://schemas.microsoft.com/office/drawing/2012/chart" uri="{CE6537A1-D6FC-4f65-9D91-7224C49458BB}"/>
                <c:ext xmlns:c16="http://schemas.microsoft.com/office/drawing/2014/chart" uri="{C3380CC4-5D6E-409C-BE32-E72D297353CC}">
                  <c16:uniqueId val="{0000000F-A496-4090-AD33-BC319EFBC88B}"/>
                </c:ext>
              </c:extLst>
            </c:dLbl>
            <c:dLbl>
              <c:idx val="2"/>
              <c:delete val="1"/>
              <c:extLst>
                <c:ext xmlns:c15="http://schemas.microsoft.com/office/drawing/2012/chart" uri="{CE6537A1-D6FC-4f65-9D91-7224C49458BB}"/>
                <c:ext xmlns:c16="http://schemas.microsoft.com/office/drawing/2014/chart" uri="{C3380CC4-5D6E-409C-BE32-E72D297353CC}">
                  <c16:uniqueId val="{00000010-A496-4090-AD33-BC319EFBC88B}"/>
                </c:ext>
              </c:extLst>
            </c:dLbl>
            <c:dLbl>
              <c:idx val="3"/>
              <c:delete val="1"/>
              <c:extLst>
                <c:ext xmlns:c15="http://schemas.microsoft.com/office/drawing/2012/chart" uri="{CE6537A1-D6FC-4f65-9D91-7224C49458BB}"/>
                <c:ext xmlns:c16="http://schemas.microsoft.com/office/drawing/2014/chart" uri="{C3380CC4-5D6E-409C-BE32-E72D297353CC}">
                  <c16:uniqueId val="{00000011-A496-4090-AD33-BC319EFBC88B}"/>
                </c:ext>
              </c:extLst>
            </c:dLbl>
            <c:dLbl>
              <c:idx val="4"/>
              <c:delete val="1"/>
              <c:extLst>
                <c:ext xmlns:c15="http://schemas.microsoft.com/office/drawing/2012/chart" uri="{CE6537A1-D6FC-4f65-9D91-7224C49458BB}"/>
                <c:ext xmlns:c16="http://schemas.microsoft.com/office/drawing/2014/chart" uri="{C3380CC4-5D6E-409C-BE32-E72D297353CC}">
                  <c16:uniqueId val="{00000012-A496-4090-AD33-BC319EFBC88B}"/>
                </c:ext>
              </c:extLst>
            </c:dLbl>
            <c:dLbl>
              <c:idx val="5"/>
              <c:layout>
                <c:manualLayout>
                  <c:x val="-7.2222222222222215E-2"/>
                  <c:y val="3.2407407407407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496-4090-AD33-BC319EFBC88B}"/>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STI2D!$C$31:$H$31</c:f>
              <c:numCache>
                <c:formatCode>General</c:formatCode>
                <c:ptCount val="6"/>
                <c:pt idx="0">
                  <c:v>2018</c:v>
                </c:pt>
                <c:pt idx="1">
                  <c:v>2019</c:v>
                </c:pt>
                <c:pt idx="2">
                  <c:v>2020</c:v>
                </c:pt>
                <c:pt idx="3">
                  <c:v>2021</c:v>
                </c:pt>
                <c:pt idx="4">
                  <c:v>2022</c:v>
                </c:pt>
                <c:pt idx="5">
                  <c:v>2023</c:v>
                </c:pt>
              </c:numCache>
            </c:numRef>
          </c:xVal>
          <c:yVal>
            <c:numRef>
              <c:f>STI2D!$C$34:$H$34</c:f>
              <c:numCache>
                <c:formatCode>General</c:formatCode>
                <c:ptCount val="6"/>
                <c:pt idx="0">
                  <c:v>6.4</c:v>
                </c:pt>
                <c:pt idx="1">
                  <c:v>5.6</c:v>
                </c:pt>
                <c:pt idx="2">
                  <c:v>5.6</c:v>
                </c:pt>
                <c:pt idx="3">
                  <c:v>5.3</c:v>
                </c:pt>
                <c:pt idx="4">
                  <c:v>5.5</c:v>
                </c:pt>
                <c:pt idx="5">
                  <c:v>5.5</c:v>
                </c:pt>
              </c:numCache>
            </c:numRef>
          </c:yVal>
          <c:smooth val="0"/>
          <c:extLst>
            <c:ext xmlns:c16="http://schemas.microsoft.com/office/drawing/2014/chart" uri="{C3380CC4-5D6E-409C-BE32-E72D297353CC}">
              <c16:uniqueId val="{00000014-A496-4090-AD33-BC319EFBC88B}"/>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7"/>
          <c:min val="4"/>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1"/>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644008" y="739740"/>
      <a:ext cx="4572000" cy="27432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la 1ère STI2D (garçons) (%)</a:t>
            </a:r>
            <a:endParaRPr/>
          </a:p>
        </c:rich>
      </c:tx>
      <c:layout>
        <c:manualLayout>
          <c:xMode val="edge"/>
          <c:yMode val="edge"/>
          <c:x val="0.11338188976377954"/>
          <c:y val="4.9751243781094526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STI2D!$A$19</c:f>
              <c:strCache>
                <c:ptCount val="1"/>
                <c:pt idx="0">
                  <c:v>Décisions Morbihan</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noFill/>
                <a:bevel/>
              </a:ln>
            </c:spPr>
          </c:marker>
          <c:dLbls>
            <c:dLbl>
              <c:idx val="0"/>
              <c:layout>
                <c:manualLayout>
                  <c:x val="-2.5000000000000005E-2"/>
                  <c:y val="7.8772672072707287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7C71-4778-8750-1B09C62EE279}"/>
                </c:ext>
              </c:extLst>
            </c:dLbl>
            <c:dLbl>
              <c:idx val="1"/>
              <c:delete val="1"/>
              <c:extLst>
                <c:ext xmlns:c15="http://schemas.microsoft.com/office/drawing/2012/chart" uri="{CE6537A1-D6FC-4f65-9D91-7224C49458BB}"/>
                <c:ext xmlns:c16="http://schemas.microsoft.com/office/drawing/2014/chart" uri="{C3380CC4-5D6E-409C-BE32-E72D297353CC}">
                  <c16:uniqueId val="{00000001-7C71-4778-8750-1B09C62EE279}"/>
                </c:ext>
              </c:extLst>
            </c:dLbl>
            <c:dLbl>
              <c:idx val="2"/>
              <c:delete val="1"/>
              <c:extLst>
                <c:ext xmlns:c15="http://schemas.microsoft.com/office/drawing/2012/chart" uri="{CE6537A1-D6FC-4f65-9D91-7224C49458BB}"/>
                <c:ext xmlns:c16="http://schemas.microsoft.com/office/drawing/2014/chart" uri="{C3380CC4-5D6E-409C-BE32-E72D297353CC}">
                  <c16:uniqueId val="{00000002-7C71-4778-8750-1B09C62EE279}"/>
                </c:ext>
              </c:extLst>
            </c:dLbl>
            <c:dLbl>
              <c:idx val="3"/>
              <c:delete val="1"/>
              <c:extLst>
                <c:ext xmlns:c15="http://schemas.microsoft.com/office/drawing/2012/chart" uri="{CE6537A1-D6FC-4f65-9D91-7224C49458BB}"/>
                <c:ext xmlns:c16="http://schemas.microsoft.com/office/drawing/2014/chart" uri="{C3380CC4-5D6E-409C-BE32-E72D297353CC}">
                  <c16:uniqueId val="{00000003-7C71-4778-8750-1B09C62EE279}"/>
                </c:ext>
              </c:extLst>
            </c:dLbl>
            <c:dLbl>
              <c:idx val="4"/>
              <c:delete val="1"/>
              <c:extLst>
                <c:ext xmlns:c15="http://schemas.microsoft.com/office/drawing/2012/chart" uri="{CE6537A1-D6FC-4f65-9D91-7224C49458BB}"/>
                <c:ext xmlns:c16="http://schemas.microsoft.com/office/drawing/2014/chart" uri="{C3380CC4-5D6E-409C-BE32-E72D297353CC}">
                  <c16:uniqueId val="{00000004-7C71-4778-8750-1B09C62EE279}"/>
                </c:ext>
              </c:extLst>
            </c:dLbl>
            <c:dLbl>
              <c:idx val="5"/>
              <c:layout>
                <c:manualLayout>
                  <c:x val="-5.5555555555555657E-2"/>
                  <c:y val="7.3452031182669325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7C71-4778-8750-1B09C62EE279}"/>
                </c:ext>
              </c:extLst>
            </c:dLbl>
            <c:sp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STI2D!$C$19:$H$19</c:f>
              <c:numCache>
                <c:formatCode>General</c:formatCode>
                <c:ptCount val="6"/>
                <c:pt idx="0">
                  <c:v>11.4</c:v>
                </c:pt>
                <c:pt idx="1">
                  <c:v>10.9</c:v>
                </c:pt>
                <c:pt idx="2">
                  <c:v>9.8000000000000007</c:v>
                </c:pt>
                <c:pt idx="3">
                  <c:v>8.5</c:v>
                </c:pt>
                <c:pt idx="4">
                  <c:v>11</c:v>
                </c:pt>
                <c:pt idx="5">
                  <c:v>10.4</c:v>
                </c:pt>
              </c:numCache>
            </c:numRef>
          </c:yVal>
          <c:smooth val="0"/>
          <c:extLst>
            <c:ext xmlns:c16="http://schemas.microsoft.com/office/drawing/2014/chart" uri="{C3380CC4-5D6E-409C-BE32-E72D297353CC}">
              <c16:uniqueId val="{00000006-7C71-4778-8750-1B09C62EE279}"/>
            </c:ext>
          </c:extLst>
        </c:ser>
        <c:ser>
          <c:idx val="1"/>
          <c:order val="1"/>
          <c:tx>
            <c:strRef>
              <c:f>STI2D!$A$20</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1111111111111112E-2"/>
                  <c:y val="6.4331100403494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C71-4778-8750-1B09C62EE279}"/>
                </c:ext>
              </c:extLst>
            </c:dLbl>
            <c:dLbl>
              <c:idx val="1"/>
              <c:delete val="1"/>
              <c:extLst>
                <c:ext xmlns:c15="http://schemas.microsoft.com/office/drawing/2012/chart" uri="{CE6537A1-D6FC-4f65-9D91-7224C49458BB}"/>
                <c:ext xmlns:c16="http://schemas.microsoft.com/office/drawing/2014/chart" uri="{C3380CC4-5D6E-409C-BE32-E72D297353CC}">
                  <c16:uniqueId val="{00000008-7C71-4778-8750-1B09C62EE279}"/>
                </c:ext>
              </c:extLst>
            </c:dLbl>
            <c:dLbl>
              <c:idx val="2"/>
              <c:delete val="1"/>
              <c:extLst>
                <c:ext xmlns:c15="http://schemas.microsoft.com/office/drawing/2012/chart" uri="{CE6537A1-D6FC-4f65-9D91-7224C49458BB}"/>
                <c:ext xmlns:c16="http://schemas.microsoft.com/office/drawing/2014/chart" uri="{C3380CC4-5D6E-409C-BE32-E72D297353CC}">
                  <c16:uniqueId val="{00000009-7C71-4778-8750-1B09C62EE279}"/>
                </c:ext>
              </c:extLst>
            </c:dLbl>
            <c:dLbl>
              <c:idx val="3"/>
              <c:delete val="1"/>
              <c:extLst>
                <c:ext xmlns:c15="http://schemas.microsoft.com/office/drawing/2012/chart" uri="{CE6537A1-D6FC-4f65-9D91-7224C49458BB}"/>
                <c:ext xmlns:c16="http://schemas.microsoft.com/office/drawing/2014/chart" uri="{C3380CC4-5D6E-409C-BE32-E72D297353CC}">
                  <c16:uniqueId val="{0000000A-7C71-4778-8750-1B09C62EE279}"/>
                </c:ext>
              </c:extLst>
            </c:dLbl>
            <c:dLbl>
              <c:idx val="4"/>
              <c:delete val="1"/>
              <c:extLst>
                <c:ext xmlns:c15="http://schemas.microsoft.com/office/drawing/2012/chart" uri="{CE6537A1-D6FC-4f65-9D91-7224C49458BB}"/>
                <c:ext xmlns:c16="http://schemas.microsoft.com/office/drawing/2014/chart" uri="{C3380CC4-5D6E-409C-BE32-E72D297353CC}">
                  <c16:uniqueId val="{0000000B-7C71-4778-8750-1B09C62EE279}"/>
                </c:ext>
              </c:extLst>
            </c:dLbl>
            <c:dLbl>
              <c:idx val="5"/>
              <c:layout>
                <c:manualLayout>
                  <c:x val="-6.6666666666666763E-2"/>
                  <c:y val="-5.4864653112390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C71-4778-8750-1B09C62EE279}"/>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STI2D!$C$20:$H$20</c:f>
              <c:numCache>
                <c:formatCode>General</c:formatCode>
                <c:ptCount val="6"/>
                <c:pt idx="0">
                  <c:v>12.5</c:v>
                </c:pt>
                <c:pt idx="1">
                  <c:v>10.7</c:v>
                </c:pt>
                <c:pt idx="2">
                  <c:v>10.4</c:v>
                </c:pt>
                <c:pt idx="3">
                  <c:v>9.5</c:v>
                </c:pt>
                <c:pt idx="4">
                  <c:v>10.7</c:v>
                </c:pt>
                <c:pt idx="5">
                  <c:v>11.2</c:v>
                </c:pt>
              </c:numCache>
            </c:numRef>
          </c:yVal>
          <c:smooth val="0"/>
          <c:extLst>
            <c:ext xmlns:c16="http://schemas.microsoft.com/office/drawing/2014/chart" uri="{C3380CC4-5D6E-409C-BE32-E72D297353CC}">
              <c16:uniqueId val="{0000000D-7C71-4778-8750-1B09C62EE279}"/>
            </c:ext>
          </c:extLst>
        </c:ser>
        <c:ser>
          <c:idx val="2"/>
          <c:order val="2"/>
          <c:tx>
            <c:strRef>
              <c:f>STI2D!$A$21</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905E-3"/>
                  <c:y val="-3.945547851294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C71-4778-8750-1B09C62EE279}"/>
                </c:ext>
              </c:extLst>
            </c:dLbl>
            <c:dLbl>
              <c:idx val="1"/>
              <c:delete val="1"/>
              <c:extLst>
                <c:ext xmlns:c15="http://schemas.microsoft.com/office/drawing/2012/chart" uri="{CE6537A1-D6FC-4f65-9D91-7224C49458BB}"/>
                <c:ext xmlns:c16="http://schemas.microsoft.com/office/drawing/2014/chart" uri="{C3380CC4-5D6E-409C-BE32-E72D297353CC}">
                  <c16:uniqueId val="{0000000F-7C71-4778-8750-1B09C62EE279}"/>
                </c:ext>
              </c:extLst>
            </c:dLbl>
            <c:dLbl>
              <c:idx val="2"/>
              <c:delete val="1"/>
              <c:extLst>
                <c:ext xmlns:c15="http://schemas.microsoft.com/office/drawing/2012/chart" uri="{CE6537A1-D6FC-4f65-9D91-7224C49458BB}"/>
                <c:ext xmlns:c16="http://schemas.microsoft.com/office/drawing/2014/chart" uri="{C3380CC4-5D6E-409C-BE32-E72D297353CC}">
                  <c16:uniqueId val="{00000010-7C71-4778-8750-1B09C62EE279}"/>
                </c:ext>
              </c:extLst>
            </c:dLbl>
            <c:dLbl>
              <c:idx val="3"/>
              <c:delete val="1"/>
              <c:extLst>
                <c:ext xmlns:c15="http://schemas.microsoft.com/office/drawing/2012/chart" uri="{CE6537A1-D6FC-4f65-9D91-7224C49458BB}"/>
                <c:ext xmlns:c16="http://schemas.microsoft.com/office/drawing/2014/chart" uri="{C3380CC4-5D6E-409C-BE32-E72D297353CC}">
                  <c16:uniqueId val="{00000011-7C71-4778-8750-1B09C62EE279}"/>
                </c:ext>
              </c:extLst>
            </c:dLbl>
            <c:dLbl>
              <c:idx val="4"/>
              <c:delete val="1"/>
              <c:extLst>
                <c:ext xmlns:c15="http://schemas.microsoft.com/office/drawing/2012/chart" uri="{CE6537A1-D6FC-4f65-9D91-7224C49458BB}"/>
                <c:ext xmlns:c16="http://schemas.microsoft.com/office/drawing/2014/chart" uri="{C3380CC4-5D6E-409C-BE32-E72D297353CC}">
                  <c16:uniqueId val="{00000012-7C71-4778-8750-1B09C62EE279}"/>
                </c:ext>
              </c:extLst>
            </c:dLbl>
            <c:dLbl>
              <c:idx val="5"/>
              <c:layout>
                <c:manualLayout>
                  <c:x val="-7.7777777777777987E-2"/>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C71-4778-8750-1B09C62EE279}"/>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STI2D!$C$21:$H$21</c:f>
              <c:numCache>
                <c:formatCode>General</c:formatCode>
                <c:ptCount val="6"/>
                <c:pt idx="0">
                  <c:v>12.8</c:v>
                </c:pt>
                <c:pt idx="1">
                  <c:v>11.2</c:v>
                </c:pt>
                <c:pt idx="2">
                  <c:v>11.2</c:v>
                </c:pt>
                <c:pt idx="3">
                  <c:v>10.7</c:v>
                </c:pt>
                <c:pt idx="4">
                  <c:v>10.8</c:v>
                </c:pt>
                <c:pt idx="5">
                  <c:v>10.8</c:v>
                </c:pt>
              </c:numCache>
            </c:numRef>
          </c:yVal>
          <c:smooth val="0"/>
          <c:extLst>
            <c:ext xmlns:c16="http://schemas.microsoft.com/office/drawing/2014/chart" uri="{C3380CC4-5D6E-409C-BE32-E72D297353CC}">
              <c16:uniqueId val="{00000014-7C71-4778-8750-1B09C62EE279}"/>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4"/>
          <c:min val="8"/>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2"/>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584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1ère STI2D (filles) (%)</a:t>
            </a:r>
            <a:endParaRPr lang="fr-FR"/>
          </a:p>
        </c:rich>
      </c:tx>
      <c:layout>
        <c:manualLayout>
          <c:xMode val="edge"/>
          <c:yMode val="edge"/>
          <c:x val="0.13037489063867017"/>
          <c:y val="9.9502487562189053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1"/>
          <c:order val="0"/>
          <c:tx>
            <c:strRef>
              <c:f>STI2D!$A$7</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8.3333333333333592E-3"/>
                  <c:y val="-5.0096760293023075E-2"/>
                </c:manualLayout>
              </c:layout>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A80F-4747-8B0F-F8E2C56119FF}"/>
                </c:ext>
              </c:extLst>
            </c:dLbl>
            <c:dLbl>
              <c:idx val="1"/>
              <c:delete val="1"/>
              <c:extLst>
                <c:ext xmlns:c15="http://schemas.microsoft.com/office/drawing/2012/chart" uri="{CE6537A1-D6FC-4f65-9D91-7224C49458BB}"/>
                <c:ext xmlns:c16="http://schemas.microsoft.com/office/drawing/2014/chart" uri="{C3380CC4-5D6E-409C-BE32-E72D297353CC}">
                  <c16:uniqueId val="{00000001-A80F-4747-8B0F-F8E2C56119FF}"/>
                </c:ext>
              </c:extLst>
            </c:dLbl>
            <c:dLbl>
              <c:idx val="2"/>
              <c:delete val="1"/>
              <c:extLst>
                <c:ext xmlns:c15="http://schemas.microsoft.com/office/drawing/2012/chart" uri="{CE6537A1-D6FC-4f65-9D91-7224C49458BB}"/>
                <c:ext xmlns:c16="http://schemas.microsoft.com/office/drawing/2014/chart" uri="{C3380CC4-5D6E-409C-BE32-E72D297353CC}">
                  <c16:uniqueId val="{00000002-A80F-4747-8B0F-F8E2C56119FF}"/>
                </c:ext>
              </c:extLst>
            </c:dLbl>
            <c:dLbl>
              <c:idx val="3"/>
              <c:delete val="1"/>
              <c:extLst>
                <c:ext xmlns:c15="http://schemas.microsoft.com/office/drawing/2012/chart" uri="{CE6537A1-D6FC-4f65-9D91-7224C49458BB}"/>
                <c:ext xmlns:c16="http://schemas.microsoft.com/office/drawing/2014/chart" uri="{C3380CC4-5D6E-409C-BE32-E72D297353CC}">
                  <c16:uniqueId val="{00000003-A80F-4747-8B0F-F8E2C56119FF}"/>
                </c:ext>
              </c:extLst>
            </c:dLbl>
            <c:dLbl>
              <c:idx val="4"/>
              <c:delete val="1"/>
              <c:extLst>
                <c:ext xmlns:c15="http://schemas.microsoft.com/office/drawing/2012/chart" uri="{CE6537A1-D6FC-4f65-9D91-7224C49458BB}"/>
                <c:ext xmlns:c16="http://schemas.microsoft.com/office/drawing/2014/chart" uri="{C3380CC4-5D6E-409C-BE32-E72D297353CC}">
                  <c16:uniqueId val="{00000004-A80F-4747-8B0F-F8E2C56119FF}"/>
                </c:ext>
              </c:extLst>
            </c:dLbl>
            <c:dLbl>
              <c:idx val="5"/>
              <c:layout>
                <c:manualLayout>
                  <c:x val="-0.12500000000000011"/>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80F-4747-8B0F-F8E2C56119FF}"/>
                </c:ext>
              </c:extLst>
            </c:dLbl>
            <c:spPr>
              <a:solidFill>
                <a:schemeClr val="accent1">
                  <a:lumMod val="20000"/>
                  <a:lumOff val="80000"/>
                </a:schemeClr>
              </a:solidFill>
              <a:ln>
                <a:noFill/>
                <a:miter/>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STI2D!$C$7:$H$7</c:f>
              <c:numCache>
                <c:formatCode>General</c:formatCode>
                <c:ptCount val="6"/>
                <c:pt idx="0">
                  <c:v>0.9</c:v>
                </c:pt>
                <c:pt idx="1">
                  <c:v>0.9</c:v>
                </c:pt>
                <c:pt idx="2">
                  <c:v>0.9</c:v>
                </c:pt>
                <c:pt idx="3">
                  <c:v>0.7</c:v>
                </c:pt>
                <c:pt idx="4">
                  <c:v>1.1000000000000001</c:v>
                </c:pt>
                <c:pt idx="5">
                  <c:v>1.2</c:v>
                </c:pt>
              </c:numCache>
            </c:numRef>
          </c:yVal>
          <c:smooth val="0"/>
          <c:extLst>
            <c:ext xmlns:c16="http://schemas.microsoft.com/office/drawing/2014/chart" uri="{C3380CC4-5D6E-409C-BE32-E72D297353CC}">
              <c16:uniqueId val="{00000006-A80F-4747-8B0F-F8E2C56119FF}"/>
            </c:ext>
          </c:extLst>
        </c:ser>
        <c:ser>
          <c:idx val="2"/>
          <c:order val="1"/>
          <c:tx>
            <c:strRef>
              <c:f>STI2D!$A$8</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779E-3"/>
                  <c:y val="-5.9355976025384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80F-4747-8B0F-F8E2C56119FF}"/>
                </c:ext>
              </c:extLst>
            </c:dLbl>
            <c:dLbl>
              <c:idx val="1"/>
              <c:delete val="1"/>
              <c:extLst>
                <c:ext xmlns:c15="http://schemas.microsoft.com/office/drawing/2012/chart" uri="{CE6537A1-D6FC-4f65-9D91-7224C49458BB}"/>
                <c:ext xmlns:c16="http://schemas.microsoft.com/office/drawing/2014/chart" uri="{C3380CC4-5D6E-409C-BE32-E72D297353CC}">
                  <c16:uniqueId val="{00000008-A80F-4747-8B0F-F8E2C56119FF}"/>
                </c:ext>
              </c:extLst>
            </c:dLbl>
            <c:dLbl>
              <c:idx val="2"/>
              <c:delete val="1"/>
              <c:extLst>
                <c:ext xmlns:c15="http://schemas.microsoft.com/office/drawing/2012/chart" uri="{CE6537A1-D6FC-4f65-9D91-7224C49458BB}"/>
                <c:ext xmlns:c16="http://schemas.microsoft.com/office/drawing/2014/chart" uri="{C3380CC4-5D6E-409C-BE32-E72D297353CC}">
                  <c16:uniqueId val="{00000009-A80F-4747-8B0F-F8E2C56119FF}"/>
                </c:ext>
              </c:extLst>
            </c:dLbl>
            <c:dLbl>
              <c:idx val="3"/>
              <c:delete val="1"/>
              <c:extLst>
                <c:ext xmlns:c15="http://schemas.microsoft.com/office/drawing/2012/chart" uri="{CE6537A1-D6FC-4f65-9D91-7224C49458BB}"/>
                <c:ext xmlns:c16="http://schemas.microsoft.com/office/drawing/2014/chart" uri="{C3380CC4-5D6E-409C-BE32-E72D297353CC}">
                  <c16:uniqueId val="{0000000A-A80F-4747-8B0F-F8E2C56119FF}"/>
                </c:ext>
              </c:extLst>
            </c:dLbl>
            <c:dLbl>
              <c:idx val="4"/>
              <c:delete val="1"/>
              <c:extLst>
                <c:ext xmlns:c15="http://schemas.microsoft.com/office/drawing/2012/chart" uri="{CE6537A1-D6FC-4f65-9D91-7224C49458BB}"/>
                <c:ext xmlns:c16="http://schemas.microsoft.com/office/drawing/2014/chart" uri="{C3380CC4-5D6E-409C-BE32-E72D297353CC}">
                  <c16:uniqueId val="{0000000B-A80F-4747-8B0F-F8E2C56119FF}"/>
                </c:ext>
              </c:extLst>
            </c:dLbl>
            <c:dLbl>
              <c:idx val="5"/>
              <c:layout>
                <c:manualLayout>
                  <c:x val="-5.2777777777777778E-2"/>
                  <c:y val="7.974027500293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80F-4747-8B0F-F8E2C56119FF}"/>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STI2D!$C$8:$H$8</c:f>
              <c:numCache>
                <c:formatCode>General</c:formatCode>
                <c:ptCount val="6"/>
                <c:pt idx="0">
                  <c:v>1</c:v>
                </c:pt>
                <c:pt idx="1">
                  <c:v>0.9</c:v>
                </c:pt>
                <c:pt idx="2">
                  <c:v>0.9</c:v>
                </c:pt>
                <c:pt idx="3">
                  <c:v>0.9</c:v>
                </c:pt>
                <c:pt idx="4">
                  <c:v>1</c:v>
                </c:pt>
                <c:pt idx="5">
                  <c:v>1.1000000000000001</c:v>
                </c:pt>
              </c:numCache>
            </c:numRef>
          </c:yVal>
          <c:smooth val="0"/>
          <c:extLst>
            <c:ext xmlns:c16="http://schemas.microsoft.com/office/drawing/2014/chart" uri="{C3380CC4-5D6E-409C-BE32-E72D297353CC}">
              <c16:uniqueId val="{0000000D-A80F-4747-8B0F-F8E2C56119FF}"/>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5"/>
          <c:min val="0.5"/>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0.5"/>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12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la 1ère STI2D (garçons) (%)</a:t>
            </a:r>
            <a:endParaRPr lang="fr-FR"/>
          </a:p>
        </c:rich>
      </c:tx>
      <c:layout>
        <c:manualLayout>
          <c:xMode val="edge"/>
          <c:yMode val="edge"/>
          <c:x val="0.11338188976377954"/>
          <c:y val="4.9751243781094526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1"/>
          <c:order val="0"/>
          <c:tx>
            <c:strRef>
              <c:f>STI2D!$A$20</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1111111111111112E-2"/>
                  <c:y val="6.4331100403494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31-4D4C-A8F9-B06529E63C04}"/>
                </c:ext>
              </c:extLst>
            </c:dLbl>
            <c:dLbl>
              <c:idx val="1"/>
              <c:delete val="1"/>
              <c:extLst>
                <c:ext xmlns:c15="http://schemas.microsoft.com/office/drawing/2012/chart" uri="{CE6537A1-D6FC-4f65-9D91-7224C49458BB}"/>
                <c:ext xmlns:c16="http://schemas.microsoft.com/office/drawing/2014/chart" uri="{C3380CC4-5D6E-409C-BE32-E72D297353CC}">
                  <c16:uniqueId val="{00000001-1A31-4D4C-A8F9-B06529E63C04}"/>
                </c:ext>
              </c:extLst>
            </c:dLbl>
            <c:dLbl>
              <c:idx val="2"/>
              <c:delete val="1"/>
              <c:extLst>
                <c:ext xmlns:c15="http://schemas.microsoft.com/office/drawing/2012/chart" uri="{CE6537A1-D6FC-4f65-9D91-7224C49458BB}"/>
                <c:ext xmlns:c16="http://schemas.microsoft.com/office/drawing/2014/chart" uri="{C3380CC4-5D6E-409C-BE32-E72D297353CC}">
                  <c16:uniqueId val="{00000002-1A31-4D4C-A8F9-B06529E63C04}"/>
                </c:ext>
              </c:extLst>
            </c:dLbl>
            <c:dLbl>
              <c:idx val="3"/>
              <c:delete val="1"/>
              <c:extLst>
                <c:ext xmlns:c15="http://schemas.microsoft.com/office/drawing/2012/chart" uri="{CE6537A1-D6FC-4f65-9D91-7224C49458BB}"/>
                <c:ext xmlns:c16="http://schemas.microsoft.com/office/drawing/2014/chart" uri="{C3380CC4-5D6E-409C-BE32-E72D297353CC}">
                  <c16:uniqueId val="{00000003-1A31-4D4C-A8F9-B06529E63C04}"/>
                </c:ext>
              </c:extLst>
            </c:dLbl>
            <c:dLbl>
              <c:idx val="4"/>
              <c:delete val="1"/>
              <c:extLst>
                <c:ext xmlns:c15="http://schemas.microsoft.com/office/drawing/2012/chart" uri="{CE6537A1-D6FC-4f65-9D91-7224C49458BB}"/>
                <c:ext xmlns:c16="http://schemas.microsoft.com/office/drawing/2014/chart" uri="{C3380CC4-5D6E-409C-BE32-E72D297353CC}">
                  <c16:uniqueId val="{00000004-1A31-4D4C-A8F9-B06529E63C04}"/>
                </c:ext>
              </c:extLst>
            </c:dLbl>
            <c:dLbl>
              <c:idx val="5"/>
              <c:layout>
                <c:manualLayout>
                  <c:x val="-6.6666666666666763E-2"/>
                  <c:y val="-5.4864653112390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31-4D4C-A8F9-B06529E63C04}"/>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STI2D!$C$20:$H$20</c:f>
              <c:numCache>
                <c:formatCode>General</c:formatCode>
                <c:ptCount val="6"/>
                <c:pt idx="0">
                  <c:v>12.5</c:v>
                </c:pt>
                <c:pt idx="1">
                  <c:v>10.7</c:v>
                </c:pt>
                <c:pt idx="2">
                  <c:v>10.4</c:v>
                </c:pt>
                <c:pt idx="3">
                  <c:v>9.5</c:v>
                </c:pt>
                <c:pt idx="4">
                  <c:v>10.7</c:v>
                </c:pt>
                <c:pt idx="5">
                  <c:v>11.2</c:v>
                </c:pt>
              </c:numCache>
            </c:numRef>
          </c:yVal>
          <c:smooth val="0"/>
          <c:extLst>
            <c:ext xmlns:c16="http://schemas.microsoft.com/office/drawing/2014/chart" uri="{C3380CC4-5D6E-409C-BE32-E72D297353CC}">
              <c16:uniqueId val="{00000006-1A31-4D4C-A8F9-B06529E63C04}"/>
            </c:ext>
          </c:extLst>
        </c:ser>
        <c:ser>
          <c:idx val="2"/>
          <c:order val="1"/>
          <c:tx>
            <c:strRef>
              <c:f>STI2D!$A$21</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905E-3"/>
                  <c:y val="-3.945547851294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A31-4D4C-A8F9-B06529E63C04}"/>
                </c:ext>
              </c:extLst>
            </c:dLbl>
            <c:dLbl>
              <c:idx val="1"/>
              <c:delete val="1"/>
              <c:extLst>
                <c:ext xmlns:c15="http://schemas.microsoft.com/office/drawing/2012/chart" uri="{CE6537A1-D6FC-4f65-9D91-7224C49458BB}"/>
                <c:ext xmlns:c16="http://schemas.microsoft.com/office/drawing/2014/chart" uri="{C3380CC4-5D6E-409C-BE32-E72D297353CC}">
                  <c16:uniqueId val="{00000008-1A31-4D4C-A8F9-B06529E63C04}"/>
                </c:ext>
              </c:extLst>
            </c:dLbl>
            <c:dLbl>
              <c:idx val="2"/>
              <c:delete val="1"/>
              <c:extLst>
                <c:ext xmlns:c15="http://schemas.microsoft.com/office/drawing/2012/chart" uri="{CE6537A1-D6FC-4f65-9D91-7224C49458BB}"/>
                <c:ext xmlns:c16="http://schemas.microsoft.com/office/drawing/2014/chart" uri="{C3380CC4-5D6E-409C-BE32-E72D297353CC}">
                  <c16:uniqueId val="{00000009-1A31-4D4C-A8F9-B06529E63C04}"/>
                </c:ext>
              </c:extLst>
            </c:dLbl>
            <c:dLbl>
              <c:idx val="3"/>
              <c:delete val="1"/>
              <c:extLst>
                <c:ext xmlns:c15="http://schemas.microsoft.com/office/drawing/2012/chart" uri="{CE6537A1-D6FC-4f65-9D91-7224C49458BB}"/>
                <c:ext xmlns:c16="http://schemas.microsoft.com/office/drawing/2014/chart" uri="{C3380CC4-5D6E-409C-BE32-E72D297353CC}">
                  <c16:uniqueId val="{0000000A-1A31-4D4C-A8F9-B06529E63C04}"/>
                </c:ext>
              </c:extLst>
            </c:dLbl>
            <c:dLbl>
              <c:idx val="4"/>
              <c:delete val="1"/>
              <c:extLst>
                <c:ext xmlns:c15="http://schemas.microsoft.com/office/drawing/2012/chart" uri="{CE6537A1-D6FC-4f65-9D91-7224C49458BB}"/>
                <c:ext xmlns:c16="http://schemas.microsoft.com/office/drawing/2014/chart" uri="{C3380CC4-5D6E-409C-BE32-E72D297353CC}">
                  <c16:uniqueId val="{0000000B-1A31-4D4C-A8F9-B06529E63C04}"/>
                </c:ext>
              </c:extLst>
            </c:dLbl>
            <c:dLbl>
              <c:idx val="5"/>
              <c:layout>
                <c:manualLayout>
                  <c:x val="-7.7777777777777987E-2"/>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A31-4D4C-A8F9-B06529E63C04}"/>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STI2D!$C$21:$H$21</c:f>
              <c:numCache>
                <c:formatCode>General</c:formatCode>
                <c:ptCount val="6"/>
                <c:pt idx="0">
                  <c:v>12.8</c:v>
                </c:pt>
                <c:pt idx="1">
                  <c:v>11.2</c:v>
                </c:pt>
                <c:pt idx="2">
                  <c:v>11.2</c:v>
                </c:pt>
                <c:pt idx="3">
                  <c:v>10.7</c:v>
                </c:pt>
                <c:pt idx="4">
                  <c:v>10.8</c:v>
                </c:pt>
                <c:pt idx="5">
                  <c:v>10.8</c:v>
                </c:pt>
              </c:numCache>
            </c:numRef>
          </c:yVal>
          <c:smooth val="0"/>
          <c:extLst>
            <c:ext xmlns:c16="http://schemas.microsoft.com/office/drawing/2014/chart" uri="{C3380CC4-5D6E-409C-BE32-E72D297353CC}">
              <c16:uniqueId val="{0000000D-1A31-4D4C-A8F9-B06529E63C04}"/>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4"/>
          <c:min val="8"/>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2"/>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584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spc="0">
                <a:solidFill>
                  <a:schemeClr val="tx1">
                    <a:lumMod val="65000"/>
                    <a:lumOff val="35000"/>
                  </a:schemeClr>
                </a:solidFill>
                <a:latin typeface="+mn-lt"/>
                <a:ea typeface="+mn-ea"/>
                <a:cs typeface="+mn-cs"/>
              </a:defRPr>
            </a:pPr>
            <a:r>
              <a:rPr lang="fr-FR"/>
              <a:t>Inscrits au concours</a:t>
            </a:r>
          </a:p>
        </c:rich>
      </c:tx>
      <c:overlay val="0"/>
      <c:spPr>
        <a:prstGeom prst="rect">
          <a:avLst/>
        </a:prstGeom>
        <a:noFill/>
        <a:ln>
          <a:noFill/>
        </a:ln>
      </c:spPr>
    </c:title>
    <c:autoTitleDeleted val="0"/>
    <c:plotArea>
      <c:layout/>
      <c:pieChart>
        <c:varyColors val="1"/>
        <c:ser>
          <c:idx val="0"/>
          <c:order val="0"/>
          <c:dPt>
            <c:idx val="0"/>
            <c:bubble3D val="0"/>
            <c:spPr>
              <a:prstGeom prst="rect">
                <a:avLst/>
              </a:prstGeom>
              <a:solidFill>
                <a:schemeClr val="accent1"/>
              </a:solidFill>
              <a:ln w="19050">
                <a:solidFill>
                  <a:schemeClr val="lt1"/>
                </a:solidFill>
              </a:ln>
            </c:spPr>
            <c:extLst>
              <c:ext xmlns:c16="http://schemas.microsoft.com/office/drawing/2014/chart" uri="{C3380CC4-5D6E-409C-BE32-E72D297353CC}">
                <c16:uniqueId val="{00000001-88B3-4800-BE06-B477EDB3A0E0}"/>
              </c:ext>
            </c:extLst>
          </c:dPt>
          <c:dPt>
            <c:idx val="1"/>
            <c:bubble3D val="0"/>
            <c:spPr>
              <a:prstGeom prst="rect">
                <a:avLst/>
              </a:prstGeom>
              <a:solidFill>
                <a:schemeClr val="accent2"/>
              </a:solidFill>
              <a:ln w="19050">
                <a:solidFill>
                  <a:schemeClr val="lt1"/>
                </a:solidFill>
              </a:ln>
            </c:spPr>
            <c:extLst>
              <c:ext xmlns:c16="http://schemas.microsoft.com/office/drawing/2014/chart" uri="{C3380CC4-5D6E-409C-BE32-E72D297353CC}">
                <c16:uniqueId val="{00000003-88B3-4800-BE06-B477EDB3A0E0}"/>
              </c:ext>
            </c:extLst>
          </c:dPt>
          <c:dPt>
            <c:idx val="2"/>
            <c:bubble3D val="0"/>
            <c:spPr>
              <a:prstGeom prst="rect">
                <a:avLst/>
              </a:prstGeom>
              <a:solidFill>
                <a:schemeClr val="accent3"/>
              </a:solidFill>
              <a:ln w="19050">
                <a:solidFill>
                  <a:schemeClr val="lt1"/>
                </a:solidFill>
              </a:ln>
            </c:spPr>
            <c:extLst>
              <c:ext xmlns:c16="http://schemas.microsoft.com/office/drawing/2014/chart" uri="{C3380CC4-5D6E-409C-BE32-E72D297353CC}">
                <c16:uniqueId val="{00000005-88B3-4800-BE06-B477EDB3A0E0}"/>
              </c:ext>
            </c:extLst>
          </c:dPt>
          <c:dPt>
            <c:idx val="3"/>
            <c:bubble3D val="0"/>
            <c:spPr>
              <a:prstGeom prst="rect">
                <a:avLst/>
              </a:prstGeom>
              <a:solidFill>
                <a:schemeClr val="accent4"/>
              </a:solidFill>
              <a:ln w="19050">
                <a:solidFill>
                  <a:schemeClr val="lt1"/>
                </a:solidFill>
              </a:ln>
            </c:spPr>
            <c:extLst>
              <c:ext xmlns:c16="http://schemas.microsoft.com/office/drawing/2014/chart" uri="{C3380CC4-5D6E-409C-BE32-E72D297353CC}">
                <c16:uniqueId val="{00000007-88B3-4800-BE06-B477EDB3A0E0}"/>
              </c:ext>
            </c:extLst>
          </c:dPt>
          <c:dPt>
            <c:idx val="4"/>
            <c:bubble3D val="0"/>
            <c:spPr>
              <a:prstGeom prst="rect">
                <a:avLst/>
              </a:prstGeom>
              <a:solidFill>
                <a:schemeClr val="accent5"/>
              </a:solidFill>
              <a:ln w="19050">
                <a:solidFill>
                  <a:schemeClr val="lt1"/>
                </a:solidFill>
              </a:ln>
            </c:spPr>
            <c:extLst>
              <c:ext xmlns:c16="http://schemas.microsoft.com/office/drawing/2014/chart" uri="{C3380CC4-5D6E-409C-BE32-E72D297353CC}">
                <c16:uniqueId val="{00000009-88B3-4800-BE06-B477EDB3A0E0}"/>
              </c:ext>
            </c:extLst>
          </c:dPt>
          <c:dPt>
            <c:idx val="5"/>
            <c:bubble3D val="0"/>
            <c:spPr>
              <a:prstGeom prst="rect">
                <a:avLst/>
              </a:prstGeom>
              <a:solidFill>
                <a:schemeClr val="accent6"/>
              </a:solidFill>
              <a:ln w="19050">
                <a:solidFill>
                  <a:schemeClr val="lt1"/>
                </a:solidFill>
              </a:ln>
            </c:spPr>
            <c:extLst>
              <c:ext xmlns:c16="http://schemas.microsoft.com/office/drawing/2014/chart" uri="{C3380CC4-5D6E-409C-BE32-E72D297353CC}">
                <c16:uniqueId val="{0000000B-88B3-4800-BE06-B477EDB3A0E0}"/>
              </c:ext>
            </c:extLst>
          </c:dPt>
          <c:dPt>
            <c:idx val="6"/>
            <c:bubble3D val="0"/>
            <c:spPr>
              <a:prstGeom prst="rect">
                <a:avLst/>
              </a:prstGeom>
              <a:solidFill>
                <a:schemeClr val="accent1">
                  <a:lumMod val="60000"/>
                </a:schemeClr>
              </a:solidFill>
              <a:ln w="19050">
                <a:solidFill>
                  <a:schemeClr val="lt1"/>
                </a:solidFill>
              </a:ln>
            </c:spPr>
            <c:extLst>
              <c:ext xmlns:c16="http://schemas.microsoft.com/office/drawing/2014/chart" uri="{C3380CC4-5D6E-409C-BE32-E72D297353CC}">
                <c16:uniqueId val="{0000000D-88B3-4800-BE06-B477EDB3A0E0}"/>
              </c:ext>
            </c:extLst>
          </c:dPt>
          <c:dPt>
            <c:idx val="7"/>
            <c:bubble3D val="0"/>
            <c:spPr>
              <a:prstGeom prst="rect">
                <a:avLst/>
              </a:prstGeom>
              <a:solidFill>
                <a:schemeClr val="accent2">
                  <a:lumMod val="60000"/>
                </a:schemeClr>
              </a:solidFill>
              <a:ln w="19050">
                <a:solidFill>
                  <a:schemeClr val="lt1"/>
                </a:solidFill>
              </a:ln>
            </c:spPr>
            <c:extLst>
              <c:ext xmlns:c16="http://schemas.microsoft.com/office/drawing/2014/chart" uri="{C3380CC4-5D6E-409C-BE32-E72D297353CC}">
                <c16:uniqueId val="{0000000F-88B3-4800-BE06-B477EDB3A0E0}"/>
              </c:ext>
            </c:extLst>
          </c:dPt>
          <c:cat>
            <c:strRef>
              <c:f>'Centrale  Supélec'!$B$6:$B$13</c:f>
              <c:strCache>
                <c:ptCount val="8"/>
                <c:pt idx="0">
                  <c:v>MP</c:v>
                </c:pt>
                <c:pt idx="1">
                  <c:v>PC</c:v>
                </c:pt>
                <c:pt idx="2">
                  <c:v>PSI</c:v>
                </c:pt>
                <c:pt idx="3">
                  <c:v>PT</c:v>
                </c:pt>
                <c:pt idx="4">
                  <c:v>TSI</c:v>
                </c:pt>
                <c:pt idx="5">
                  <c:v>BCPST</c:v>
                </c:pt>
                <c:pt idx="6">
                  <c:v>TB</c:v>
                </c:pt>
                <c:pt idx="7">
                  <c:v>TPC</c:v>
                </c:pt>
              </c:strCache>
            </c:strRef>
          </c:cat>
          <c:val>
            <c:numRef>
              <c:f>'Centrale  Supélec'!$C$6:$C$13</c:f>
              <c:numCache>
                <c:formatCode>General</c:formatCode>
                <c:ptCount val="8"/>
                <c:pt idx="0">
                  <c:v>8983</c:v>
                </c:pt>
                <c:pt idx="1">
                  <c:v>5169</c:v>
                </c:pt>
                <c:pt idx="2">
                  <c:v>5786</c:v>
                </c:pt>
                <c:pt idx="3">
                  <c:v>2508</c:v>
                </c:pt>
                <c:pt idx="4">
                  <c:v>1384</c:v>
                </c:pt>
                <c:pt idx="5">
                  <c:v>2991</c:v>
                </c:pt>
                <c:pt idx="6">
                  <c:v>149</c:v>
                </c:pt>
                <c:pt idx="7">
                  <c:v>65</c:v>
                </c:pt>
              </c:numCache>
            </c:numRef>
          </c:val>
          <c:extLst>
            <c:ext xmlns:c16="http://schemas.microsoft.com/office/drawing/2014/chart" uri="{C3380CC4-5D6E-409C-BE32-E72D297353CC}">
              <c16:uniqueId val="{00000010-88B3-4800-BE06-B477EDB3A0E0}"/>
            </c:ext>
          </c:extLst>
        </c:ser>
        <c:ser>
          <c:idx val="1"/>
          <c:order val="1"/>
          <c:dPt>
            <c:idx val="0"/>
            <c:bubble3D val="0"/>
            <c:spPr>
              <a:prstGeom prst="rect">
                <a:avLst/>
              </a:prstGeom>
              <a:solidFill>
                <a:schemeClr val="accent1"/>
              </a:solidFill>
              <a:ln w="19050">
                <a:solidFill>
                  <a:schemeClr val="lt1"/>
                </a:solidFill>
              </a:ln>
            </c:spPr>
            <c:extLst>
              <c:ext xmlns:c16="http://schemas.microsoft.com/office/drawing/2014/chart" uri="{C3380CC4-5D6E-409C-BE32-E72D297353CC}">
                <c16:uniqueId val="{00000012-88B3-4800-BE06-B477EDB3A0E0}"/>
              </c:ext>
            </c:extLst>
          </c:dPt>
          <c:dPt>
            <c:idx val="1"/>
            <c:bubble3D val="0"/>
            <c:spPr>
              <a:prstGeom prst="rect">
                <a:avLst/>
              </a:prstGeom>
              <a:solidFill>
                <a:schemeClr val="accent2"/>
              </a:solidFill>
              <a:ln w="19050">
                <a:solidFill>
                  <a:schemeClr val="lt1"/>
                </a:solidFill>
              </a:ln>
            </c:spPr>
            <c:extLst>
              <c:ext xmlns:c16="http://schemas.microsoft.com/office/drawing/2014/chart" uri="{C3380CC4-5D6E-409C-BE32-E72D297353CC}">
                <c16:uniqueId val="{00000014-88B3-4800-BE06-B477EDB3A0E0}"/>
              </c:ext>
            </c:extLst>
          </c:dPt>
          <c:dPt>
            <c:idx val="2"/>
            <c:bubble3D val="0"/>
            <c:spPr>
              <a:prstGeom prst="rect">
                <a:avLst/>
              </a:prstGeom>
              <a:solidFill>
                <a:schemeClr val="accent3"/>
              </a:solidFill>
              <a:ln w="19050">
                <a:solidFill>
                  <a:schemeClr val="lt1"/>
                </a:solidFill>
              </a:ln>
            </c:spPr>
            <c:extLst>
              <c:ext xmlns:c16="http://schemas.microsoft.com/office/drawing/2014/chart" uri="{C3380CC4-5D6E-409C-BE32-E72D297353CC}">
                <c16:uniqueId val="{00000016-88B3-4800-BE06-B477EDB3A0E0}"/>
              </c:ext>
            </c:extLst>
          </c:dPt>
          <c:dPt>
            <c:idx val="3"/>
            <c:bubble3D val="0"/>
            <c:spPr>
              <a:prstGeom prst="rect">
                <a:avLst/>
              </a:prstGeom>
              <a:solidFill>
                <a:schemeClr val="accent4"/>
              </a:solidFill>
              <a:ln w="19050">
                <a:solidFill>
                  <a:schemeClr val="lt1"/>
                </a:solidFill>
              </a:ln>
            </c:spPr>
            <c:extLst>
              <c:ext xmlns:c16="http://schemas.microsoft.com/office/drawing/2014/chart" uri="{C3380CC4-5D6E-409C-BE32-E72D297353CC}">
                <c16:uniqueId val="{00000018-88B3-4800-BE06-B477EDB3A0E0}"/>
              </c:ext>
            </c:extLst>
          </c:dPt>
          <c:dPt>
            <c:idx val="4"/>
            <c:bubble3D val="0"/>
            <c:spPr>
              <a:prstGeom prst="rect">
                <a:avLst/>
              </a:prstGeom>
              <a:solidFill>
                <a:schemeClr val="accent5"/>
              </a:solidFill>
              <a:ln w="19050">
                <a:solidFill>
                  <a:schemeClr val="lt1"/>
                </a:solidFill>
              </a:ln>
            </c:spPr>
            <c:extLst>
              <c:ext xmlns:c16="http://schemas.microsoft.com/office/drawing/2014/chart" uri="{C3380CC4-5D6E-409C-BE32-E72D297353CC}">
                <c16:uniqueId val="{0000001A-88B3-4800-BE06-B477EDB3A0E0}"/>
              </c:ext>
            </c:extLst>
          </c:dPt>
          <c:dPt>
            <c:idx val="5"/>
            <c:bubble3D val="0"/>
            <c:spPr>
              <a:prstGeom prst="rect">
                <a:avLst/>
              </a:prstGeom>
              <a:solidFill>
                <a:schemeClr val="accent6"/>
              </a:solidFill>
              <a:ln w="19050">
                <a:solidFill>
                  <a:schemeClr val="lt1"/>
                </a:solidFill>
              </a:ln>
            </c:spPr>
            <c:extLst>
              <c:ext xmlns:c16="http://schemas.microsoft.com/office/drawing/2014/chart" uri="{C3380CC4-5D6E-409C-BE32-E72D297353CC}">
                <c16:uniqueId val="{0000001C-88B3-4800-BE06-B477EDB3A0E0}"/>
              </c:ext>
            </c:extLst>
          </c:dPt>
          <c:dPt>
            <c:idx val="6"/>
            <c:bubble3D val="0"/>
            <c:spPr>
              <a:prstGeom prst="rect">
                <a:avLst/>
              </a:prstGeom>
              <a:solidFill>
                <a:schemeClr val="accent1">
                  <a:lumMod val="60000"/>
                </a:schemeClr>
              </a:solidFill>
              <a:ln w="19050">
                <a:solidFill>
                  <a:schemeClr val="lt1"/>
                </a:solidFill>
              </a:ln>
            </c:spPr>
            <c:extLst>
              <c:ext xmlns:c16="http://schemas.microsoft.com/office/drawing/2014/chart" uri="{C3380CC4-5D6E-409C-BE32-E72D297353CC}">
                <c16:uniqueId val="{0000001E-88B3-4800-BE06-B477EDB3A0E0}"/>
              </c:ext>
            </c:extLst>
          </c:dPt>
          <c:dPt>
            <c:idx val="7"/>
            <c:bubble3D val="0"/>
            <c:spPr>
              <a:prstGeom prst="rect">
                <a:avLst/>
              </a:prstGeom>
              <a:solidFill>
                <a:schemeClr val="accent2">
                  <a:lumMod val="60000"/>
                </a:schemeClr>
              </a:solidFill>
              <a:ln w="19050">
                <a:solidFill>
                  <a:schemeClr val="lt1"/>
                </a:solidFill>
              </a:ln>
            </c:spPr>
            <c:extLst>
              <c:ext xmlns:c16="http://schemas.microsoft.com/office/drawing/2014/chart" uri="{C3380CC4-5D6E-409C-BE32-E72D297353CC}">
                <c16:uniqueId val="{00000020-88B3-4800-BE06-B477EDB3A0E0}"/>
              </c:ext>
            </c:extLst>
          </c:dPt>
          <c:cat>
            <c:strRef>
              <c:f>'Centrale  Supélec'!$B$6:$B$13</c:f>
              <c:strCache>
                <c:ptCount val="8"/>
                <c:pt idx="0">
                  <c:v>MP</c:v>
                </c:pt>
                <c:pt idx="1">
                  <c:v>PC</c:v>
                </c:pt>
                <c:pt idx="2">
                  <c:v>PSI</c:v>
                </c:pt>
                <c:pt idx="3">
                  <c:v>PT</c:v>
                </c:pt>
                <c:pt idx="4">
                  <c:v>TSI</c:v>
                </c:pt>
                <c:pt idx="5">
                  <c:v>BCPST</c:v>
                </c:pt>
                <c:pt idx="6">
                  <c:v>TB</c:v>
                </c:pt>
                <c:pt idx="7">
                  <c:v>TPC</c:v>
                </c:pt>
              </c:strCache>
            </c:strRef>
          </c:cat>
          <c:val>
            <c:numRef>
              <c:f>'Centrale  Supélec'!$J$6:$J$13</c:f>
              <c:numCache>
                <c:formatCode>0%</c:formatCode>
                <c:ptCount val="8"/>
                <c:pt idx="0">
                  <c:v>0.55000000000000004</c:v>
                </c:pt>
                <c:pt idx="1">
                  <c:v>0.69</c:v>
                </c:pt>
                <c:pt idx="2">
                  <c:v>0.65</c:v>
                </c:pt>
                <c:pt idx="3">
                  <c:v>0.82</c:v>
                </c:pt>
                <c:pt idx="4">
                  <c:v>0.55000000000000004</c:v>
                </c:pt>
                <c:pt idx="5">
                  <c:v>0.64</c:v>
                </c:pt>
                <c:pt idx="6">
                  <c:v>0.65</c:v>
                </c:pt>
                <c:pt idx="7">
                  <c:v>0.72</c:v>
                </c:pt>
              </c:numCache>
            </c:numRef>
          </c:val>
          <c:extLst>
            <c:ext xmlns:c16="http://schemas.microsoft.com/office/drawing/2014/chart" uri="{C3380CC4-5D6E-409C-BE32-E72D297353CC}">
              <c16:uniqueId val="{00000021-88B3-4800-BE06-B477EDB3A0E0}"/>
            </c:ext>
          </c:extLst>
        </c:ser>
        <c:dLbls>
          <c:showLegendKey val="0"/>
          <c:showVal val="0"/>
          <c:showCatName val="0"/>
          <c:showSerName val="0"/>
          <c:showPercent val="0"/>
          <c:showBubbleSize val="0"/>
          <c:showLeaderLines val="1"/>
        </c:dLbls>
        <c:firstSliceAng val="0"/>
      </c:pieChart>
      <c:spPr>
        <a:prstGeom prst="rect">
          <a:avLst/>
        </a:prstGeom>
        <a:noFill/>
        <a:ln>
          <a:noFill/>
        </a:ln>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n-lt"/>
              <a:ea typeface="+mn-ea"/>
              <a:cs typeface="+mn-cs"/>
            </a:defRPr>
          </a:pPr>
          <a:endParaRPr lang="fr-FR"/>
        </a:p>
      </c:txPr>
    </c:legend>
    <c:plotVisOnly val="1"/>
    <c:dispBlanksAs val="gap"/>
    <c:showDLblsOverMax val="0"/>
  </c:chart>
  <c:spPr>
    <a:xfrm>
      <a:off x="-612575" y="1388863"/>
      <a:ext cx="5216526" cy="2606675"/>
    </a:xfrm>
    <a:prstGeom prst="rect">
      <a:avLst/>
    </a:prstGeom>
    <a:noFill/>
    <a:ln>
      <a:noFill/>
    </a:ln>
  </c:spPr>
  <c:txPr>
    <a:bodyPr/>
    <a:lstStyle/>
    <a:p>
      <a:pPr>
        <a:defRPr/>
      </a:pPr>
      <a:endParaRPr lang="fr-FR"/>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prstGeom prst="rect">
          <a:avLst/>
        </a:prstGeom>
        <a:noFill/>
        <a:ln>
          <a:noFill/>
        </a:ln>
      </c:spPr>
      <c:txPr>
        <a:bodyPr rot="0" spcFirstLastPara="1" vertOverflow="ellipsis" vert="horz" wrap="square" anchor="ctr" anchorCtr="1"/>
        <a:lstStyle/>
        <a:p>
          <a:pPr>
            <a:defRPr sz="2200" b="1" i="0" u="none" strike="noStrike" cap="all" spc="150">
              <a:solidFill>
                <a:schemeClr val="tx1">
                  <a:lumMod val="50000"/>
                  <a:lumOff val="50000"/>
                </a:schemeClr>
              </a:solidFill>
              <a:latin typeface="+mn-lt"/>
              <a:ea typeface="+mn-ea"/>
              <a:cs typeface="+mn-cs"/>
            </a:defRPr>
          </a:pPr>
          <a:endParaRPr lang="fr-FR"/>
        </a:p>
      </c:txPr>
    </c:title>
    <c:autoTitleDeleted val="0"/>
    <c:plotArea>
      <c:layout>
        <c:manualLayout>
          <c:layoutTarget val="inner"/>
          <c:xMode val="edge"/>
          <c:yMode val="edge"/>
          <c:x val="7.5649597298280108E-2"/>
          <c:y val="0.15415627597672485"/>
          <c:w val="0.89920179730620087"/>
          <c:h val="0.68292490558380958"/>
        </c:manualLayout>
      </c:layout>
      <c:barChart>
        <c:barDir val="col"/>
        <c:grouping val="clustered"/>
        <c:varyColors val="0"/>
        <c:ser>
          <c:idx val="0"/>
          <c:order val="0"/>
          <c:tx>
            <c:strRef>
              <c:f>'effectifs Académie (Pu+PR)'!$B$22</c:f>
              <c:strCache>
                <c:ptCount val="1"/>
                <c:pt idx="0">
                  <c:v>1ère STI/STI2D</c:v>
                </c:pt>
              </c:strCache>
            </c:strRef>
          </c:tx>
          <c:spPr>
            <a:prstGeom prst="rect">
              <a:avLst/>
            </a:prstGeom>
            <a:pattFill prst="narHorz">
              <a:fgClr>
                <a:schemeClr val="accent2"/>
              </a:fgClr>
              <a:bgClr>
                <a:schemeClr val="accent2">
                  <a:lumMod val="20000"/>
                  <a:lumOff val="80000"/>
                </a:schemeClr>
              </a:bgClr>
            </a:pattFill>
            <a:ln>
              <a:noFill/>
            </a:ln>
            <a:effectLst>
              <a:innerShdw blurRad="114300">
                <a:schemeClr val="accent2"/>
              </a:innerShdw>
            </a:effectLst>
          </c:spPr>
          <c:invertIfNegative val="0"/>
          <c:cat>
            <c:strRef>
              <c:f>'effectifs Académie (Pu+PR)'!$E$4:$X$4</c:f>
              <c:strCache>
                <c:ptCount val="20"/>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pt idx="15">
                  <c:v>2019</c:v>
                </c:pt>
                <c:pt idx="16">
                  <c:v>2020</c:v>
                </c:pt>
                <c:pt idx="17">
                  <c:v>2021</c:v>
                </c:pt>
                <c:pt idx="18">
                  <c:v>2022</c:v>
                </c:pt>
                <c:pt idx="19">
                  <c:v>2023</c:v>
                </c:pt>
              </c:strCache>
            </c:strRef>
          </c:cat>
          <c:val>
            <c:numRef>
              <c:f>'effectifs Académie (Pu+PR)'!$E$22:$X$22</c:f>
              <c:numCache>
                <c:formatCode>0</c:formatCode>
                <c:ptCount val="20"/>
                <c:pt idx="0">
                  <c:v>2222</c:v>
                </c:pt>
                <c:pt idx="1">
                  <c:v>2159</c:v>
                </c:pt>
                <c:pt idx="2">
                  <c:v>2050</c:v>
                </c:pt>
                <c:pt idx="3">
                  <c:v>1988</c:v>
                </c:pt>
                <c:pt idx="4">
                  <c:v>1959</c:v>
                </c:pt>
                <c:pt idx="5">
                  <c:v>1828</c:v>
                </c:pt>
                <c:pt idx="6">
                  <c:v>1651</c:v>
                </c:pt>
                <c:pt idx="7">
                  <c:v>1364</c:v>
                </c:pt>
                <c:pt idx="8">
                  <c:v>1491</c:v>
                </c:pt>
                <c:pt idx="9">
                  <c:v>1529</c:v>
                </c:pt>
                <c:pt idx="10">
                  <c:v>1655</c:v>
                </c:pt>
                <c:pt idx="11">
                  <c:v>1855</c:v>
                </c:pt>
                <c:pt idx="12">
                  <c:v>1968</c:v>
                </c:pt>
                <c:pt idx="13">
                  <c:v>1859</c:v>
                </c:pt>
                <c:pt idx="14">
                  <c:v>1837</c:v>
                </c:pt>
                <c:pt idx="15">
                  <c:v>1641</c:v>
                </c:pt>
                <c:pt idx="16">
                  <c:v>1573</c:v>
                </c:pt>
                <c:pt idx="17">
                  <c:v>1524</c:v>
                </c:pt>
                <c:pt idx="18">
                  <c:v>1643</c:v>
                </c:pt>
                <c:pt idx="19" formatCode="General">
                  <c:v>1628</c:v>
                </c:pt>
              </c:numCache>
            </c:numRef>
          </c:val>
          <c:extLst>
            <c:ext xmlns:c16="http://schemas.microsoft.com/office/drawing/2014/chart" uri="{C3380CC4-5D6E-409C-BE32-E72D297353CC}">
              <c16:uniqueId val="{00000000-5D62-4286-950B-96F14C84EF7A}"/>
            </c:ext>
          </c:extLst>
        </c:ser>
        <c:dLbls>
          <c:showLegendKey val="0"/>
          <c:showVal val="0"/>
          <c:showCatName val="0"/>
          <c:showSerName val="0"/>
          <c:showPercent val="0"/>
          <c:showBubbleSize val="0"/>
        </c:dLbls>
        <c:gapWidth val="164"/>
        <c:overlap val="-22"/>
        <c:axId val="1155624864"/>
        <c:axId val="1155626528"/>
      </c:barChart>
      <c:catAx>
        <c:axId val="1155624864"/>
        <c:scaling>
          <c:orientation val="minMax"/>
        </c:scaling>
        <c:delete val="0"/>
        <c:axPos val="b"/>
        <c:numFmt formatCode="General" sourceLinked="1"/>
        <c:majorTickMark val="none"/>
        <c:minorTickMark val="none"/>
        <c:tickLblPos val="nextTo"/>
        <c:spPr>
          <a:prstGeom prst="rect">
            <a:avLst/>
          </a:prstGeom>
          <a:noFill/>
          <a:ln w="19050" cap="flat" cmpd="sng" algn="ctr">
            <a:solidFill>
              <a:schemeClr val="tx1">
                <a:lumMod val="25000"/>
                <a:lumOff val="75000"/>
              </a:schemeClr>
            </a:solidFill>
            <a:round/>
          </a:ln>
        </c:spPr>
        <c:txPr>
          <a:bodyPr rot="-60000000" spcFirstLastPara="1" vertOverflow="ellipsis" vert="horz" wrap="square" anchor="ctr" anchorCtr="1"/>
          <a:lstStyle/>
          <a:p>
            <a:pPr>
              <a:defRPr sz="1200" b="0" i="0" u="none" strike="noStrike">
                <a:solidFill>
                  <a:schemeClr val="tx1">
                    <a:lumMod val="65000"/>
                    <a:lumOff val="35000"/>
                  </a:schemeClr>
                </a:solidFill>
                <a:latin typeface="+mn-lt"/>
                <a:ea typeface="+mn-ea"/>
                <a:cs typeface="+mn-cs"/>
              </a:defRPr>
            </a:pPr>
            <a:endParaRPr lang="fr-FR"/>
          </a:p>
        </c:txPr>
        <c:crossAx val="1155626528"/>
        <c:crosses val="autoZero"/>
        <c:auto val="1"/>
        <c:lblAlgn val="ctr"/>
        <c:lblOffset val="100"/>
        <c:noMultiLvlLbl val="0"/>
      </c:catAx>
      <c:valAx>
        <c:axId val="1155626528"/>
        <c:scaling>
          <c:orientation val="minMax"/>
        </c:scaling>
        <c:delete val="0"/>
        <c:axPos val="l"/>
        <c:numFmt formatCode="0" sourceLinked="1"/>
        <c:majorTickMark val="none"/>
        <c:minorTickMark val="none"/>
        <c:tickLblPos val="nextTo"/>
        <c:spPr>
          <a:prstGeom prst="rect">
            <a:avLst/>
          </a:prstGeom>
          <a:noFill/>
          <a:ln>
            <a:noFill/>
          </a:ln>
        </c:spPr>
        <c:txPr>
          <a:bodyPr rot="-60000000" spcFirstLastPara="1" vertOverflow="ellipsis" vert="horz" wrap="square" anchor="ctr" anchorCtr="1"/>
          <a:lstStyle/>
          <a:p>
            <a:pPr>
              <a:defRPr sz="1200" b="0" i="0" u="none" strike="noStrike">
                <a:solidFill>
                  <a:schemeClr val="tx1">
                    <a:lumMod val="65000"/>
                    <a:lumOff val="35000"/>
                  </a:schemeClr>
                </a:solidFill>
                <a:latin typeface="+mn-lt"/>
                <a:ea typeface="+mn-ea"/>
                <a:cs typeface="+mn-cs"/>
              </a:defRPr>
            </a:pPr>
            <a:endParaRPr lang="fr-FR"/>
          </a:p>
        </c:txPr>
        <c:crossAx val="1155624864"/>
        <c:crosses val="autoZero"/>
        <c:crossBetween val="between"/>
      </c:valAx>
      <c:spPr>
        <a:prstGeom prst="rect">
          <a:avLst/>
        </a:prstGeom>
        <a:noFill/>
        <a:ln>
          <a:noFill/>
        </a:ln>
      </c:spPr>
    </c:plotArea>
    <c:plotVisOnly val="1"/>
    <c:dispBlanksAs val="gap"/>
    <c:showDLblsOverMax val="0"/>
  </c:chart>
  <c:spPr>
    <a:xfrm>
      <a:off x="1619672" y="1516680"/>
      <a:ext cx="6886089" cy="3046055"/>
    </a:xfrm>
    <a:prstGeom prst="rect">
      <a:avLst/>
    </a:prstGeom>
    <a:noFill/>
    <a:ln>
      <a:noFill/>
    </a:ln>
  </c:spPr>
  <c:txPr>
    <a:bodyPr/>
    <a:lstStyle/>
    <a:p>
      <a:pPr>
        <a:defRPr/>
      </a:pPr>
      <a:endParaRPr lang="fr-F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1ère STI2D (filles) (%)</a:t>
            </a:r>
            <a:endParaRPr lang="fr-FR"/>
          </a:p>
        </c:rich>
      </c:tx>
      <c:layout>
        <c:manualLayout>
          <c:xMode val="edge"/>
          <c:yMode val="edge"/>
          <c:x val="0.13037489063867017"/>
          <c:y val="9.9502487562189053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STI2D!$A$6</c:f>
              <c:strCache>
                <c:ptCount val="1"/>
                <c:pt idx="0">
                  <c:v>Décisions Cotes d'armor</c:v>
                </c:pt>
              </c:strCache>
            </c:strRef>
          </c:tx>
          <c:spPr>
            <a:prstGeom prst="rect">
              <a:avLst/>
            </a:prstGeom>
            <a:ln w="19050" cap="rnd">
              <a:solidFill>
                <a:srgbClr val="FFC000"/>
              </a:solidFill>
              <a:prstDash val="solid"/>
              <a:round/>
            </a:ln>
          </c:spPr>
          <c:marker>
            <c:symbol val="circle"/>
            <c:size val="7"/>
            <c:spPr>
              <a:prstGeom prst="rect">
                <a:avLst/>
              </a:prstGeom>
              <a:solidFill>
                <a:srgbClr val="FFC000"/>
              </a:solidFill>
              <a:ln w="9525" cap="sq">
                <a:noFill/>
                <a:bevel/>
              </a:ln>
            </c:spPr>
          </c:marker>
          <c:dLbls>
            <c:dLbl>
              <c:idx val="0"/>
              <c:layout>
                <c:manualLayout>
                  <c:x val="-1.9444444444444445E-2"/>
                  <c:y val="8.872292082892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901-430F-B9D2-2348B2A40034}"/>
                </c:ext>
              </c:extLst>
            </c:dLbl>
            <c:dLbl>
              <c:idx val="1"/>
              <c:delete val="1"/>
              <c:extLst>
                <c:ext xmlns:c15="http://schemas.microsoft.com/office/drawing/2012/chart" uri="{CE6537A1-D6FC-4f65-9D91-7224C49458BB}"/>
                <c:ext xmlns:c16="http://schemas.microsoft.com/office/drawing/2014/chart" uri="{C3380CC4-5D6E-409C-BE32-E72D297353CC}">
                  <c16:uniqueId val="{00000001-5901-430F-B9D2-2348B2A40034}"/>
                </c:ext>
              </c:extLst>
            </c:dLbl>
            <c:dLbl>
              <c:idx val="2"/>
              <c:delete val="1"/>
              <c:extLst>
                <c:ext xmlns:c15="http://schemas.microsoft.com/office/drawing/2012/chart" uri="{CE6537A1-D6FC-4f65-9D91-7224C49458BB}"/>
                <c:ext xmlns:c16="http://schemas.microsoft.com/office/drawing/2014/chart" uri="{C3380CC4-5D6E-409C-BE32-E72D297353CC}">
                  <c16:uniqueId val="{00000002-5901-430F-B9D2-2348B2A40034}"/>
                </c:ext>
              </c:extLst>
            </c:dLbl>
            <c:dLbl>
              <c:idx val="3"/>
              <c:delete val="1"/>
              <c:extLst>
                <c:ext xmlns:c15="http://schemas.microsoft.com/office/drawing/2012/chart" uri="{CE6537A1-D6FC-4f65-9D91-7224C49458BB}"/>
                <c:ext xmlns:c16="http://schemas.microsoft.com/office/drawing/2014/chart" uri="{C3380CC4-5D6E-409C-BE32-E72D297353CC}">
                  <c16:uniqueId val="{00000003-5901-430F-B9D2-2348B2A40034}"/>
                </c:ext>
              </c:extLst>
            </c:dLbl>
            <c:dLbl>
              <c:idx val="4"/>
              <c:delete val="1"/>
              <c:extLst>
                <c:ext xmlns:c15="http://schemas.microsoft.com/office/drawing/2012/chart" uri="{CE6537A1-D6FC-4f65-9D91-7224C49458BB}"/>
                <c:ext xmlns:c16="http://schemas.microsoft.com/office/drawing/2014/chart" uri="{C3380CC4-5D6E-409C-BE32-E72D297353CC}">
                  <c16:uniqueId val="{00000004-5901-430F-B9D2-2348B2A40034}"/>
                </c:ext>
              </c:extLst>
            </c:dLbl>
            <c:dLbl>
              <c:idx val="5"/>
              <c:layout>
                <c:manualLayout>
                  <c:x val="-5.00000000000001E-2"/>
                  <c:y val="-5.59012026481764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901-430F-B9D2-2348B2A40034}"/>
                </c:ext>
              </c:extLst>
            </c:dLbl>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STI2D!$C$6:$H$6</c:f>
              <c:numCache>
                <c:formatCode>General</c:formatCode>
                <c:ptCount val="6"/>
                <c:pt idx="0">
                  <c:v>0.9</c:v>
                </c:pt>
                <c:pt idx="1">
                  <c:v>1.1399999999999999</c:v>
                </c:pt>
                <c:pt idx="2">
                  <c:v>0.8</c:v>
                </c:pt>
                <c:pt idx="3">
                  <c:v>0.7</c:v>
                </c:pt>
                <c:pt idx="4">
                  <c:v>1.2</c:v>
                </c:pt>
                <c:pt idx="5">
                  <c:v>1.54</c:v>
                </c:pt>
              </c:numCache>
            </c:numRef>
          </c:yVal>
          <c:smooth val="0"/>
          <c:extLst>
            <c:ext xmlns:c16="http://schemas.microsoft.com/office/drawing/2014/chart" uri="{C3380CC4-5D6E-409C-BE32-E72D297353CC}">
              <c16:uniqueId val="{00000006-5901-430F-B9D2-2348B2A40034}"/>
            </c:ext>
          </c:extLst>
        </c:ser>
        <c:ser>
          <c:idx val="1"/>
          <c:order val="1"/>
          <c:tx>
            <c:strRef>
              <c:f>STI2D!$A$7</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8.3333333333333592E-3"/>
                  <c:y val="-5.0096760293023075E-2"/>
                </c:manualLayout>
              </c:layout>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5901-430F-B9D2-2348B2A40034}"/>
                </c:ext>
              </c:extLst>
            </c:dLbl>
            <c:dLbl>
              <c:idx val="1"/>
              <c:delete val="1"/>
              <c:extLst>
                <c:ext xmlns:c15="http://schemas.microsoft.com/office/drawing/2012/chart" uri="{CE6537A1-D6FC-4f65-9D91-7224C49458BB}"/>
                <c:ext xmlns:c16="http://schemas.microsoft.com/office/drawing/2014/chart" uri="{C3380CC4-5D6E-409C-BE32-E72D297353CC}">
                  <c16:uniqueId val="{00000008-5901-430F-B9D2-2348B2A40034}"/>
                </c:ext>
              </c:extLst>
            </c:dLbl>
            <c:dLbl>
              <c:idx val="2"/>
              <c:delete val="1"/>
              <c:extLst>
                <c:ext xmlns:c15="http://schemas.microsoft.com/office/drawing/2012/chart" uri="{CE6537A1-D6FC-4f65-9D91-7224C49458BB}"/>
                <c:ext xmlns:c16="http://schemas.microsoft.com/office/drawing/2014/chart" uri="{C3380CC4-5D6E-409C-BE32-E72D297353CC}">
                  <c16:uniqueId val="{00000009-5901-430F-B9D2-2348B2A40034}"/>
                </c:ext>
              </c:extLst>
            </c:dLbl>
            <c:dLbl>
              <c:idx val="3"/>
              <c:delete val="1"/>
              <c:extLst>
                <c:ext xmlns:c15="http://schemas.microsoft.com/office/drawing/2012/chart" uri="{CE6537A1-D6FC-4f65-9D91-7224C49458BB}"/>
                <c:ext xmlns:c16="http://schemas.microsoft.com/office/drawing/2014/chart" uri="{C3380CC4-5D6E-409C-BE32-E72D297353CC}">
                  <c16:uniqueId val="{0000000A-5901-430F-B9D2-2348B2A40034}"/>
                </c:ext>
              </c:extLst>
            </c:dLbl>
            <c:dLbl>
              <c:idx val="4"/>
              <c:delete val="1"/>
              <c:extLst>
                <c:ext xmlns:c15="http://schemas.microsoft.com/office/drawing/2012/chart" uri="{CE6537A1-D6FC-4f65-9D91-7224C49458BB}"/>
                <c:ext xmlns:c16="http://schemas.microsoft.com/office/drawing/2014/chart" uri="{C3380CC4-5D6E-409C-BE32-E72D297353CC}">
                  <c16:uniqueId val="{0000000B-5901-430F-B9D2-2348B2A40034}"/>
                </c:ext>
              </c:extLst>
            </c:dLbl>
            <c:dLbl>
              <c:idx val="5"/>
              <c:layout>
                <c:manualLayout>
                  <c:x val="-0.12500000000000011"/>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901-430F-B9D2-2348B2A40034}"/>
                </c:ext>
              </c:extLst>
            </c:dLbl>
            <c:spPr>
              <a:solidFill>
                <a:schemeClr val="accent1">
                  <a:lumMod val="20000"/>
                  <a:lumOff val="8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STI2D!$C$7:$H$7</c:f>
              <c:numCache>
                <c:formatCode>General</c:formatCode>
                <c:ptCount val="6"/>
                <c:pt idx="0">
                  <c:v>0.9</c:v>
                </c:pt>
                <c:pt idx="1">
                  <c:v>0.9</c:v>
                </c:pt>
                <c:pt idx="2">
                  <c:v>0.9</c:v>
                </c:pt>
                <c:pt idx="3">
                  <c:v>0.7</c:v>
                </c:pt>
                <c:pt idx="4">
                  <c:v>1.1000000000000001</c:v>
                </c:pt>
                <c:pt idx="5">
                  <c:v>1.2</c:v>
                </c:pt>
              </c:numCache>
            </c:numRef>
          </c:yVal>
          <c:smooth val="0"/>
          <c:extLst>
            <c:ext xmlns:c16="http://schemas.microsoft.com/office/drawing/2014/chart" uri="{C3380CC4-5D6E-409C-BE32-E72D297353CC}">
              <c16:uniqueId val="{0000000D-5901-430F-B9D2-2348B2A40034}"/>
            </c:ext>
          </c:extLst>
        </c:ser>
        <c:ser>
          <c:idx val="2"/>
          <c:order val="2"/>
          <c:tx>
            <c:strRef>
              <c:f>STI2D!$A$8</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779E-3"/>
                  <c:y val="-5.93559760253848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5901-430F-B9D2-2348B2A40034}"/>
                </c:ext>
              </c:extLst>
            </c:dLbl>
            <c:dLbl>
              <c:idx val="1"/>
              <c:delete val="1"/>
              <c:extLst>
                <c:ext xmlns:c15="http://schemas.microsoft.com/office/drawing/2012/chart" uri="{CE6537A1-D6FC-4f65-9D91-7224C49458BB}"/>
                <c:ext xmlns:c16="http://schemas.microsoft.com/office/drawing/2014/chart" uri="{C3380CC4-5D6E-409C-BE32-E72D297353CC}">
                  <c16:uniqueId val="{0000000F-5901-430F-B9D2-2348B2A40034}"/>
                </c:ext>
              </c:extLst>
            </c:dLbl>
            <c:dLbl>
              <c:idx val="2"/>
              <c:delete val="1"/>
              <c:extLst>
                <c:ext xmlns:c15="http://schemas.microsoft.com/office/drawing/2012/chart" uri="{CE6537A1-D6FC-4f65-9D91-7224C49458BB}"/>
                <c:ext xmlns:c16="http://schemas.microsoft.com/office/drawing/2014/chart" uri="{C3380CC4-5D6E-409C-BE32-E72D297353CC}">
                  <c16:uniqueId val="{00000010-5901-430F-B9D2-2348B2A40034}"/>
                </c:ext>
              </c:extLst>
            </c:dLbl>
            <c:dLbl>
              <c:idx val="3"/>
              <c:delete val="1"/>
              <c:extLst>
                <c:ext xmlns:c15="http://schemas.microsoft.com/office/drawing/2012/chart" uri="{CE6537A1-D6FC-4f65-9D91-7224C49458BB}"/>
                <c:ext xmlns:c16="http://schemas.microsoft.com/office/drawing/2014/chart" uri="{C3380CC4-5D6E-409C-BE32-E72D297353CC}">
                  <c16:uniqueId val="{00000011-5901-430F-B9D2-2348B2A40034}"/>
                </c:ext>
              </c:extLst>
            </c:dLbl>
            <c:dLbl>
              <c:idx val="4"/>
              <c:delete val="1"/>
              <c:extLst>
                <c:ext xmlns:c15="http://schemas.microsoft.com/office/drawing/2012/chart" uri="{CE6537A1-D6FC-4f65-9D91-7224C49458BB}"/>
                <c:ext xmlns:c16="http://schemas.microsoft.com/office/drawing/2014/chart" uri="{C3380CC4-5D6E-409C-BE32-E72D297353CC}">
                  <c16:uniqueId val="{00000012-5901-430F-B9D2-2348B2A40034}"/>
                </c:ext>
              </c:extLst>
            </c:dLbl>
            <c:dLbl>
              <c:idx val="5"/>
              <c:layout>
                <c:manualLayout>
                  <c:x val="-5.2777777777777778E-2"/>
                  <c:y val="7.97402750029380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5901-430F-B9D2-2348B2A40034}"/>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STI2D!$C$5:$H$5</c:f>
              <c:numCache>
                <c:formatCode>General</c:formatCode>
                <c:ptCount val="6"/>
                <c:pt idx="0">
                  <c:v>2018</c:v>
                </c:pt>
                <c:pt idx="1">
                  <c:v>2019</c:v>
                </c:pt>
                <c:pt idx="2">
                  <c:v>2020</c:v>
                </c:pt>
                <c:pt idx="3">
                  <c:v>2021</c:v>
                </c:pt>
                <c:pt idx="4">
                  <c:v>2022</c:v>
                </c:pt>
                <c:pt idx="5">
                  <c:v>2023</c:v>
                </c:pt>
              </c:numCache>
            </c:numRef>
          </c:xVal>
          <c:yVal>
            <c:numRef>
              <c:f>STI2D!$C$8:$H$8</c:f>
              <c:numCache>
                <c:formatCode>General</c:formatCode>
                <c:ptCount val="6"/>
                <c:pt idx="0">
                  <c:v>1</c:v>
                </c:pt>
                <c:pt idx="1">
                  <c:v>0.9</c:v>
                </c:pt>
                <c:pt idx="2">
                  <c:v>0.9</c:v>
                </c:pt>
                <c:pt idx="3">
                  <c:v>0.9</c:v>
                </c:pt>
                <c:pt idx="4">
                  <c:v>1</c:v>
                </c:pt>
                <c:pt idx="5">
                  <c:v>1.1000000000000001</c:v>
                </c:pt>
              </c:numCache>
            </c:numRef>
          </c:yVal>
          <c:smooth val="0"/>
          <c:extLst>
            <c:ext xmlns:c16="http://schemas.microsoft.com/office/drawing/2014/chart" uri="{C3380CC4-5D6E-409C-BE32-E72D297353CC}">
              <c16:uniqueId val="{00000014-5901-430F-B9D2-2348B2A40034}"/>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6"/>
          <c:min val="0.5"/>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0.5"/>
        <c:minorUnit val="0.1"/>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12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0" i="0" u="none" strike="noStrike" spc="0">
                <a:solidFill>
                  <a:schemeClr val="tx1">
                    <a:lumMod val="65000"/>
                    <a:lumOff val="35000"/>
                  </a:schemeClr>
                </a:solidFill>
                <a:latin typeface="Marianne"/>
                <a:ea typeface="+mn-ea"/>
                <a:cs typeface="+mn-cs"/>
              </a:defRPr>
            </a:pPr>
            <a:r>
              <a:rPr lang="fr-FR" sz="1000"/>
              <a:t>Evolution des décisions vers la 1ère STI2D (garçons) (%)</a:t>
            </a:r>
            <a:endParaRPr lang="fr-FR"/>
          </a:p>
        </c:rich>
      </c:tx>
      <c:layout>
        <c:manualLayout>
          <c:xMode val="edge"/>
          <c:yMode val="edge"/>
          <c:x val="0.11338188976377954"/>
          <c:y val="4.9751243781094526E-3"/>
        </c:manualLayout>
      </c:layout>
      <c:overlay val="0"/>
      <c:spPr>
        <a:prstGeom prst="rect">
          <a:avLst/>
        </a:prstGeom>
        <a:solidFill>
          <a:schemeClr val="bg1">
            <a:lumMod val="85000"/>
          </a:schemeClr>
        </a:solidFill>
        <a:ln>
          <a:noFill/>
        </a:ln>
      </c:spPr>
    </c:title>
    <c:autoTitleDeleted val="0"/>
    <c:plotArea>
      <c:layout>
        <c:manualLayout>
          <c:layoutTarget val="inner"/>
          <c:xMode val="edge"/>
          <c:yMode val="edge"/>
          <c:x val="6.6580927384076991E-2"/>
          <c:y val="0.15476851851851853"/>
          <c:w val="0.87753018372703417"/>
          <c:h val="0.56074766695829692"/>
        </c:manualLayout>
      </c:layout>
      <c:scatterChart>
        <c:scatterStyle val="lineMarker"/>
        <c:varyColors val="0"/>
        <c:ser>
          <c:idx val="0"/>
          <c:order val="0"/>
          <c:tx>
            <c:strRef>
              <c:f>STI2D!$A$19</c:f>
              <c:strCache>
                <c:ptCount val="1"/>
                <c:pt idx="0">
                  <c:v>Décisions Cotes d'Armor</c:v>
                </c:pt>
              </c:strCache>
            </c:strRef>
          </c:tx>
          <c:spPr>
            <a:prstGeom prst="rect">
              <a:avLst/>
            </a:prstGeom>
            <a:ln w="19050" cap="rnd">
              <a:solidFill>
                <a:srgbClr val="FFC000"/>
              </a:solidFill>
              <a:prstDash val="solid"/>
              <a:round/>
            </a:ln>
          </c:spPr>
          <c:marker>
            <c:symbol val="circle"/>
            <c:size val="5"/>
            <c:spPr>
              <a:prstGeom prst="rect">
                <a:avLst/>
              </a:prstGeom>
              <a:solidFill>
                <a:srgbClr val="FFC000"/>
              </a:solidFill>
              <a:ln w="9525" cap="sq">
                <a:noFill/>
                <a:bevel/>
              </a:ln>
            </c:spPr>
          </c:marker>
          <c:dLbls>
            <c:dLbl>
              <c:idx val="0"/>
              <c:layout>
                <c:manualLayout>
                  <c:x val="-2.5000000000000005E-2"/>
                  <c:y val="7.8772672072707287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0-6B3D-4EA6-B56E-367B842C9105}"/>
                </c:ext>
              </c:extLst>
            </c:dLbl>
            <c:dLbl>
              <c:idx val="1"/>
              <c:delete val="1"/>
              <c:extLst>
                <c:ext xmlns:c15="http://schemas.microsoft.com/office/drawing/2012/chart" uri="{CE6537A1-D6FC-4f65-9D91-7224C49458BB}"/>
                <c:ext xmlns:c16="http://schemas.microsoft.com/office/drawing/2014/chart" uri="{C3380CC4-5D6E-409C-BE32-E72D297353CC}">
                  <c16:uniqueId val="{00000001-6B3D-4EA6-B56E-367B842C9105}"/>
                </c:ext>
              </c:extLst>
            </c:dLbl>
            <c:dLbl>
              <c:idx val="2"/>
              <c:delete val="1"/>
              <c:extLst>
                <c:ext xmlns:c15="http://schemas.microsoft.com/office/drawing/2012/chart" uri="{CE6537A1-D6FC-4f65-9D91-7224C49458BB}"/>
                <c:ext xmlns:c16="http://schemas.microsoft.com/office/drawing/2014/chart" uri="{C3380CC4-5D6E-409C-BE32-E72D297353CC}">
                  <c16:uniqueId val="{00000002-6B3D-4EA6-B56E-367B842C9105}"/>
                </c:ext>
              </c:extLst>
            </c:dLbl>
            <c:dLbl>
              <c:idx val="3"/>
              <c:delete val="1"/>
              <c:extLst>
                <c:ext xmlns:c15="http://schemas.microsoft.com/office/drawing/2012/chart" uri="{CE6537A1-D6FC-4f65-9D91-7224C49458BB}"/>
                <c:ext xmlns:c16="http://schemas.microsoft.com/office/drawing/2014/chart" uri="{C3380CC4-5D6E-409C-BE32-E72D297353CC}">
                  <c16:uniqueId val="{00000003-6B3D-4EA6-B56E-367B842C9105}"/>
                </c:ext>
              </c:extLst>
            </c:dLbl>
            <c:dLbl>
              <c:idx val="4"/>
              <c:delete val="1"/>
              <c:extLst>
                <c:ext xmlns:c15="http://schemas.microsoft.com/office/drawing/2012/chart" uri="{CE6537A1-D6FC-4f65-9D91-7224C49458BB}"/>
                <c:ext xmlns:c16="http://schemas.microsoft.com/office/drawing/2014/chart" uri="{C3380CC4-5D6E-409C-BE32-E72D297353CC}">
                  <c16:uniqueId val="{00000004-6B3D-4EA6-B56E-367B842C9105}"/>
                </c:ext>
              </c:extLst>
            </c:dLbl>
            <c:dLbl>
              <c:idx val="5"/>
              <c:layout>
                <c:manualLayout>
                  <c:x val="-5.5555555555555657E-2"/>
                  <c:y val="7.3452031182669325E-2"/>
                </c:manualLayout>
              </c:layout>
              <c:spPr>
                <a:solidFill>
                  <a:srgbClr val="FFFF99"/>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6B3D-4EA6-B56E-367B842C9105}"/>
                </c:ext>
              </c:extLst>
            </c:dLbl>
            <c:spPr>
              <a:gradFill>
                <a:gsLst>
                  <a:gs pos="0">
                    <a:schemeClr val="tx1">
                      <a:lumMod val="50000"/>
                      <a:lumOff val="5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STI2D!$C$19:$H$19</c:f>
              <c:numCache>
                <c:formatCode>General</c:formatCode>
                <c:ptCount val="6"/>
                <c:pt idx="0">
                  <c:v>10.3</c:v>
                </c:pt>
                <c:pt idx="1">
                  <c:v>10.1</c:v>
                </c:pt>
                <c:pt idx="2">
                  <c:v>8.5</c:v>
                </c:pt>
                <c:pt idx="3">
                  <c:v>8.5</c:v>
                </c:pt>
                <c:pt idx="4">
                  <c:v>9.1999999999999993</c:v>
                </c:pt>
                <c:pt idx="5">
                  <c:v>9.6999999999999993</c:v>
                </c:pt>
              </c:numCache>
            </c:numRef>
          </c:yVal>
          <c:smooth val="0"/>
          <c:extLst>
            <c:ext xmlns:c16="http://schemas.microsoft.com/office/drawing/2014/chart" uri="{C3380CC4-5D6E-409C-BE32-E72D297353CC}">
              <c16:uniqueId val="{00000006-6B3D-4EA6-B56E-367B842C9105}"/>
            </c:ext>
          </c:extLst>
        </c:ser>
        <c:ser>
          <c:idx val="1"/>
          <c:order val="1"/>
          <c:tx>
            <c:strRef>
              <c:f>STI2D!$A$20</c:f>
              <c:strCache>
                <c:ptCount val="1"/>
                <c:pt idx="0">
                  <c:v>Décisions académie</c:v>
                </c:pt>
              </c:strCache>
            </c:strRef>
          </c:tx>
          <c:spPr>
            <a:prstGeom prst="rect">
              <a:avLst/>
            </a:prstGeom>
            <a:ln w="19050" cap="rnd">
              <a:solidFill>
                <a:srgbClr val="002060"/>
              </a:solidFill>
              <a:round/>
            </a:ln>
          </c:spPr>
          <c:marker>
            <c:symbol val="circle"/>
            <c:size val="5"/>
            <c:spPr>
              <a:prstGeom prst="rect">
                <a:avLst/>
              </a:prstGeom>
              <a:solidFill>
                <a:srgbClr val="002060"/>
              </a:solidFill>
              <a:ln w="9525">
                <a:solidFill>
                  <a:srgbClr val="002060"/>
                </a:solidFill>
              </a:ln>
            </c:spPr>
          </c:marker>
          <c:dLbls>
            <c:dLbl>
              <c:idx val="0"/>
              <c:layout>
                <c:manualLayout>
                  <c:x val="-1.1111111111111112E-2"/>
                  <c:y val="6.4331100403494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B3D-4EA6-B56E-367B842C9105}"/>
                </c:ext>
              </c:extLst>
            </c:dLbl>
            <c:dLbl>
              <c:idx val="1"/>
              <c:delete val="1"/>
              <c:extLst>
                <c:ext xmlns:c15="http://schemas.microsoft.com/office/drawing/2012/chart" uri="{CE6537A1-D6FC-4f65-9D91-7224C49458BB}"/>
                <c:ext xmlns:c16="http://schemas.microsoft.com/office/drawing/2014/chart" uri="{C3380CC4-5D6E-409C-BE32-E72D297353CC}">
                  <c16:uniqueId val="{00000008-6B3D-4EA6-B56E-367B842C9105}"/>
                </c:ext>
              </c:extLst>
            </c:dLbl>
            <c:dLbl>
              <c:idx val="2"/>
              <c:delete val="1"/>
              <c:extLst>
                <c:ext xmlns:c15="http://schemas.microsoft.com/office/drawing/2012/chart" uri="{CE6537A1-D6FC-4f65-9D91-7224C49458BB}"/>
                <c:ext xmlns:c16="http://schemas.microsoft.com/office/drawing/2014/chart" uri="{C3380CC4-5D6E-409C-BE32-E72D297353CC}">
                  <c16:uniqueId val="{00000009-6B3D-4EA6-B56E-367B842C9105}"/>
                </c:ext>
              </c:extLst>
            </c:dLbl>
            <c:dLbl>
              <c:idx val="3"/>
              <c:delete val="1"/>
              <c:extLst>
                <c:ext xmlns:c15="http://schemas.microsoft.com/office/drawing/2012/chart" uri="{CE6537A1-D6FC-4f65-9D91-7224C49458BB}"/>
                <c:ext xmlns:c16="http://schemas.microsoft.com/office/drawing/2014/chart" uri="{C3380CC4-5D6E-409C-BE32-E72D297353CC}">
                  <c16:uniqueId val="{0000000A-6B3D-4EA6-B56E-367B842C9105}"/>
                </c:ext>
              </c:extLst>
            </c:dLbl>
            <c:dLbl>
              <c:idx val="4"/>
              <c:delete val="1"/>
              <c:extLst>
                <c:ext xmlns:c15="http://schemas.microsoft.com/office/drawing/2012/chart" uri="{CE6537A1-D6FC-4f65-9D91-7224C49458BB}"/>
                <c:ext xmlns:c16="http://schemas.microsoft.com/office/drawing/2014/chart" uri="{C3380CC4-5D6E-409C-BE32-E72D297353CC}">
                  <c16:uniqueId val="{0000000B-6B3D-4EA6-B56E-367B842C9105}"/>
                </c:ext>
              </c:extLst>
            </c:dLbl>
            <c:dLbl>
              <c:idx val="5"/>
              <c:layout>
                <c:manualLayout>
                  <c:x val="-6.6666666666666763E-2"/>
                  <c:y val="-5.48646531123908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B3D-4EA6-B56E-367B842C9105}"/>
                </c:ext>
              </c:extLst>
            </c:dLbl>
            <c:spPr>
              <a:solidFill>
                <a:schemeClr val="accent1">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STI2D!$C$20:$H$20</c:f>
              <c:numCache>
                <c:formatCode>General</c:formatCode>
                <c:ptCount val="6"/>
                <c:pt idx="0">
                  <c:v>12.5</c:v>
                </c:pt>
                <c:pt idx="1">
                  <c:v>10.7</c:v>
                </c:pt>
                <c:pt idx="2">
                  <c:v>10.4</c:v>
                </c:pt>
                <c:pt idx="3">
                  <c:v>9.5</c:v>
                </c:pt>
                <c:pt idx="4">
                  <c:v>10.7</c:v>
                </c:pt>
                <c:pt idx="5">
                  <c:v>11.2</c:v>
                </c:pt>
              </c:numCache>
            </c:numRef>
          </c:yVal>
          <c:smooth val="0"/>
          <c:extLst>
            <c:ext xmlns:c16="http://schemas.microsoft.com/office/drawing/2014/chart" uri="{C3380CC4-5D6E-409C-BE32-E72D297353CC}">
              <c16:uniqueId val="{0000000D-6B3D-4EA6-B56E-367B842C9105}"/>
            </c:ext>
          </c:extLst>
        </c:ser>
        <c:ser>
          <c:idx val="2"/>
          <c:order val="2"/>
          <c:tx>
            <c:strRef>
              <c:f>STI2D!$A$21</c:f>
              <c:strCache>
                <c:ptCount val="1"/>
                <c:pt idx="0">
                  <c:v>Décisions France</c:v>
                </c:pt>
              </c:strCache>
            </c:strRef>
          </c:tx>
          <c:spPr>
            <a:prstGeom prst="rect">
              <a:avLst/>
            </a:prstGeom>
            <a:ln w="19050" cap="rnd">
              <a:solidFill>
                <a:schemeClr val="accent2"/>
              </a:solidFill>
              <a:prstDash val="sysDot"/>
              <a:round/>
            </a:ln>
          </c:spPr>
          <c:marker>
            <c:symbol val="x"/>
            <c:size val="7"/>
            <c:spPr>
              <a:prstGeom prst="rect">
                <a:avLst/>
              </a:prstGeom>
              <a:noFill/>
              <a:ln w="9525">
                <a:solidFill>
                  <a:schemeClr val="accent2"/>
                </a:solidFill>
              </a:ln>
            </c:spPr>
          </c:marker>
          <c:dLbls>
            <c:dLbl>
              <c:idx val="0"/>
              <c:layout>
                <c:manualLayout>
                  <c:x val="2.7777777777777905E-3"/>
                  <c:y val="-3.94554785129470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B3D-4EA6-B56E-367B842C9105}"/>
                </c:ext>
              </c:extLst>
            </c:dLbl>
            <c:dLbl>
              <c:idx val="1"/>
              <c:delete val="1"/>
              <c:extLst>
                <c:ext xmlns:c15="http://schemas.microsoft.com/office/drawing/2012/chart" uri="{CE6537A1-D6FC-4f65-9D91-7224C49458BB}"/>
                <c:ext xmlns:c16="http://schemas.microsoft.com/office/drawing/2014/chart" uri="{C3380CC4-5D6E-409C-BE32-E72D297353CC}">
                  <c16:uniqueId val="{0000000F-6B3D-4EA6-B56E-367B842C9105}"/>
                </c:ext>
              </c:extLst>
            </c:dLbl>
            <c:dLbl>
              <c:idx val="2"/>
              <c:delete val="1"/>
              <c:extLst>
                <c:ext xmlns:c15="http://schemas.microsoft.com/office/drawing/2012/chart" uri="{CE6537A1-D6FC-4f65-9D91-7224C49458BB}"/>
                <c:ext xmlns:c16="http://schemas.microsoft.com/office/drawing/2014/chart" uri="{C3380CC4-5D6E-409C-BE32-E72D297353CC}">
                  <c16:uniqueId val="{00000010-6B3D-4EA6-B56E-367B842C9105}"/>
                </c:ext>
              </c:extLst>
            </c:dLbl>
            <c:dLbl>
              <c:idx val="3"/>
              <c:delete val="1"/>
              <c:extLst>
                <c:ext xmlns:c15="http://schemas.microsoft.com/office/drawing/2012/chart" uri="{CE6537A1-D6FC-4f65-9D91-7224C49458BB}"/>
                <c:ext xmlns:c16="http://schemas.microsoft.com/office/drawing/2014/chart" uri="{C3380CC4-5D6E-409C-BE32-E72D297353CC}">
                  <c16:uniqueId val="{00000011-6B3D-4EA6-B56E-367B842C9105}"/>
                </c:ext>
              </c:extLst>
            </c:dLbl>
            <c:dLbl>
              <c:idx val="4"/>
              <c:delete val="1"/>
              <c:extLst>
                <c:ext xmlns:c15="http://schemas.microsoft.com/office/drawing/2012/chart" uri="{CE6537A1-D6FC-4f65-9D91-7224C49458BB}"/>
                <c:ext xmlns:c16="http://schemas.microsoft.com/office/drawing/2014/chart" uri="{C3380CC4-5D6E-409C-BE32-E72D297353CC}">
                  <c16:uniqueId val="{00000012-6B3D-4EA6-B56E-367B842C9105}"/>
                </c:ext>
              </c:extLst>
            </c:dLbl>
            <c:dLbl>
              <c:idx val="5"/>
              <c:layout>
                <c:manualLayout>
                  <c:x val="-7.7777777777777987E-2"/>
                  <c:y val="5.9839777490500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B3D-4EA6-B56E-367B842C9105}"/>
                </c:ext>
              </c:extLst>
            </c:dLbl>
            <c:spPr>
              <a:solidFill>
                <a:schemeClr val="accent2">
                  <a:lumMod val="40000"/>
                  <a:lumOff val="60000"/>
                </a:schemeClr>
              </a:solidFill>
              <a:ln>
                <a:noFill/>
              </a:ln>
            </c:spPr>
            <c:txPr>
              <a:bodyPr rot="0" spcFirstLastPara="1" vertOverflow="ellipsis" vert="horz" wrap="square" anchor="ctr" anchorCtr="1"/>
              <a:lstStyle/>
              <a:p>
                <a:pPr>
                  <a:defRPr sz="900" b="0" i="0" u="none" strike="noStrike">
                    <a:solidFill>
                      <a:schemeClr val="tx1">
                        <a:lumMod val="75000"/>
                        <a:lumOff val="25000"/>
                      </a:schemeClr>
                    </a:solidFill>
                    <a:latin typeface="Marianne"/>
                    <a:ea typeface="+mn-ea"/>
                    <a:cs typeface="+mn-cs"/>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xVal>
            <c:numRef>
              <c:f>STI2D!$C$18:$H$18</c:f>
              <c:numCache>
                <c:formatCode>General</c:formatCode>
                <c:ptCount val="6"/>
                <c:pt idx="0">
                  <c:v>2018</c:v>
                </c:pt>
                <c:pt idx="1">
                  <c:v>2019</c:v>
                </c:pt>
                <c:pt idx="2">
                  <c:v>2020</c:v>
                </c:pt>
                <c:pt idx="3">
                  <c:v>2021</c:v>
                </c:pt>
                <c:pt idx="4">
                  <c:v>2022</c:v>
                </c:pt>
                <c:pt idx="5">
                  <c:v>2023</c:v>
                </c:pt>
              </c:numCache>
            </c:numRef>
          </c:xVal>
          <c:yVal>
            <c:numRef>
              <c:f>STI2D!$C$21:$H$21</c:f>
              <c:numCache>
                <c:formatCode>General</c:formatCode>
                <c:ptCount val="6"/>
                <c:pt idx="0">
                  <c:v>12.8</c:v>
                </c:pt>
                <c:pt idx="1">
                  <c:v>11.2</c:v>
                </c:pt>
                <c:pt idx="2">
                  <c:v>11.2</c:v>
                </c:pt>
                <c:pt idx="3">
                  <c:v>10.7</c:v>
                </c:pt>
                <c:pt idx="4">
                  <c:v>10.8</c:v>
                </c:pt>
                <c:pt idx="5">
                  <c:v>10.8</c:v>
                </c:pt>
              </c:numCache>
            </c:numRef>
          </c:yVal>
          <c:smooth val="0"/>
          <c:extLst>
            <c:ext xmlns:c16="http://schemas.microsoft.com/office/drawing/2014/chart" uri="{C3380CC4-5D6E-409C-BE32-E72D297353CC}">
              <c16:uniqueId val="{00000014-6B3D-4EA6-B56E-367B842C9105}"/>
            </c:ext>
          </c:extLst>
        </c:ser>
        <c:dLbls>
          <c:showLegendKey val="0"/>
          <c:showVal val="0"/>
          <c:showCatName val="0"/>
          <c:showSerName val="0"/>
          <c:showPercent val="0"/>
          <c:showBubbleSize val="0"/>
        </c:dLbls>
        <c:axId val="426282544"/>
        <c:axId val="426282216"/>
      </c:scatterChart>
      <c:valAx>
        <c:axId val="426282544"/>
        <c:scaling>
          <c:orientation val="minMax"/>
          <c:max val="2023"/>
          <c:min val="2018"/>
        </c:scaling>
        <c:delete val="0"/>
        <c:axPos val="b"/>
        <c:majorGridlines>
          <c:spPr>
            <a:prstGeom prst="rect">
              <a:avLst/>
            </a:prstGeom>
            <a:ln w="9525" cap="flat" cmpd="sng" algn="ctr">
              <a:noFill/>
              <a:round/>
            </a:ln>
            <a:effectLst>
              <a:outerShdw blurRad="50800" dist="38100" dir="8100000" rotWithShape="0">
                <a:prstClr val="black">
                  <a:alpha val="40000"/>
                </a:prstClr>
              </a:outerShdw>
            </a:effectLst>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216"/>
        <c:crosses val="autoZero"/>
        <c:crossBetween val="midCat"/>
      </c:valAx>
      <c:valAx>
        <c:axId val="426282216"/>
        <c:scaling>
          <c:orientation val="minMax"/>
          <c:max val="14"/>
          <c:min val="8"/>
        </c:scaling>
        <c:delete val="0"/>
        <c:axPos val="l"/>
        <c:majorGridlines>
          <c:spPr>
            <a:prstGeom prst="rect">
              <a:avLst/>
            </a:prstGeom>
            <a:ln w="9525" cap="flat" cmpd="sng" algn="ctr">
              <a:noFill/>
              <a:round/>
            </a:ln>
          </c:spPr>
        </c:majorGridlines>
        <c:numFmt formatCode="General" sourceLinked="1"/>
        <c:majorTickMark val="none"/>
        <c:minorTickMark val="none"/>
        <c:tickLblPos val="nextTo"/>
        <c:spPr>
          <a:prstGeom prst="rect">
            <a:avLst/>
          </a:prstGeom>
          <a:noFill/>
          <a:ln w="9525" cap="flat" cmpd="sng" algn="ctr">
            <a:solidFill>
              <a:schemeClr val="tx1">
                <a:lumMod val="25000"/>
                <a:lumOff val="75000"/>
              </a:schemeClr>
            </a:solidFill>
            <a:round/>
          </a:ln>
        </c:spPr>
        <c:txPr>
          <a:bodyPr rot="-60000000" spcFirstLastPara="1" vertOverflow="ellipsis" vert="horz" wrap="square" anchor="ctr" anchorCtr="1"/>
          <a:lstStyle/>
          <a:p>
            <a:pPr>
              <a:defRPr sz="800" b="0" i="0" u="none" strike="noStrike">
                <a:solidFill>
                  <a:schemeClr val="tx1">
                    <a:lumMod val="65000"/>
                    <a:lumOff val="35000"/>
                  </a:schemeClr>
                </a:solidFill>
                <a:latin typeface="Marianne"/>
                <a:ea typeface="+mn-ea"/>
                <a:cs typeface="+mn-cs"/>
              </a:defRPr>
            </a:pPr>
            <a:endParaRPr lang="fr-FR"/>
          </a:p>
        </c:txPr>
        <c:crossAx val="426282544"/>
        <c:crosses val="autoZero"/>
        <c:crossBetween val="midCat"/>
        <c:majorUnit val="2"/>
      </c:valAx>
      <c:spPr>
        <a:prstGeom prst="rect">
          <a:avLst/>
        </a:prstGeom>
        <a:solidFill>
          <a:schemeClr val="bg1">
            <a:lumMod val="95000"/>
          </a:schemeClr>
        </a:solidFill>
        <a:ln>
          <a:noFill/>
        </a:ln>
        <a:effectLst>
          <a:outerShdw blurRad="50800" dist="38100" dir="8100000" rotWithShape="0">
            <a:prstClr val="black">
              <a:alpha val="40000"/>
            </a:prstClr>
          </a:outerShdw>
        </a:effectLst>
      </c:spPr>
    </c:plotArea>
    <c:legend>
      <c:legendPos val="b"/>
      <c:overlay val="0"/>
      <c:spPr>
        <a:prstGeom prst="rect">
          <a:avLst/>
        </a:prstGeom>
        <a:noFill/>
        <a:ln>
          <a:noFill/>
        </a:ln>
      </c:spPr>
      <c:txPr>
        <a:bodyPr rot="0" spcFirstLastPara="1" vertOverflow="ellipsis" vert="horz" wrap="square" anchor="ctr" anchorCtr="1"/>
        <a:lstStyle/>
        <a:p>
          <a:pPr>
            <a:defRPr sz="9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4584584" y="971364"/>
      <a:ext cx="4572000" cy="2552700"/>
    </a:xfrm>
    <a:prstGeom prst="rect">
      <a:avLst/>
    </a:prstGeom>
    <a:noFill/>
    <a:ln w="9525" cap="flat" cmpd="sng" algn="ctr">
      <a:noFill/>
      <a:round/>
    </a:ln>
  </c:spPr>
  <c:txPr>
    <a:bodyPr/>
    <a:lstStyle/>
    <a:p>
      <a:pPr>
        <a:defRPr>
          <a:latin typeface="Marianne"/>
        </a:defRPr>
      </a:pPr>
      <a:endParaRPr lang="fr-FR"/>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spc="0">
                <a:solidFill>
                  <a:schemeClr val="tx1"/>
                </a:solidFill>
                <a:latin typeface="Marianne"/>
                <a:ea typeface="+mn-ea"/>
                <a:cs typeface="+mn-cs"/>
              </a:defRPr>
            </a:pPr>
            <a:r>
              <a:rPr lang="fr-FR" sz="1050" b="1">
                <a:solidFill>
                  <a:schemeClr val="tx1"/>
                </a:solidFill>
                <a:latin typeface="Marianne"/>
              </a:rPr>
              <a:t>Répartition des admis en voie technologique (2023)</a:t>
            </a:r>
          </a:p>
        </c:rich>
      </c:tx>
      <c:overlay val="1"/>
      <c:spPr>
        <a:prstGeom prst="rect">
          <a:avLst/>
        </a:prstGeom>
        <a:noFill/>
        <a:ln>
          <a:noFill/>
        </a:ln>
      </c:spPr>
    </c:title>
    <c:autoTitleDeleted val="0"/>
    <c:view3D>
      <c:rotX val="30"/>
      <c:rotY val="0"/>
      <c:depthPercent val="100"/>
      <c:rAngAx val="0"/>
    </c:view3D>
    <c:floor>
      <c:thickness val="0"/>
      <c:spPr>
        <a:prstGeom prst="rect">
          <a:avLst/>
        </a:prstGeom>
        <a:noFill/>
        <a:ln>
          <a:noFill/>
        </a:ln>
      </c:spPr>
    </c:floor>
    <c:sideWall>
      <c:thickness val="0"/>
      <c:spPr>
        <a:prstGeom prst="rect">
          <a:avLst/>
        </a:prstGeom>
        <a:noFill/>
        <a:ln>
          <a:noFill/>
        </a:ln>
      </c:spPr>
    </c:sideWall>
    <c:backWall>
      <c:thickness val="0"/>
      <c:spPr>
        <a:prstGeom prst="rect">
          <a:avLst/>
        </a:prstGeom>
        <a:noFill/>
        <a:ln>
          <a:noFill/>
        </a:ln>
      </c:spPr>
    </c:backWall>
    <c:plotArea>
      <c:layout>
        <c:manualLayout>
          <c:layoutTarget val="inner"/>
          <c:xMode val="edge"/>
          <c:yMode val="edge"/>
          <c:x val="4.294735784376244E-2"/>
          <c:y val="0.28882792262847989"/>
          <c:w val="0.93251129481694472"/>
          <c:h val="0.6087938328489817"/>
        </c:manualLayout>
      </c:layout>
      <c:pie3DChart>
        <c:varyColors val="1"/>
        <c:ser>
          <c:idx val="0"/>
          <c:order val="0"/>
          <c:dPt>
            <c:idx val="0"/>
            <c:bubble3D val="0"/>
            <c:spPr>
              <a:prstGeom prst="rect">
                <a:avLst/>
              </a:prstGeom>
              <a:solidFill>
                <a:srgbClr val="FFC000"/>
              </a:solidFill>
              <a:ln w="25400">
                <a:solidFill>
                  <a:schemeClr val="lt1"/>
                </a:solidFill>
              </a:ln>
            </c:spPr>
            <c:extLst>
              <c:ext xmlns:c16="http://schemas.microsoft.com/office/drawing/2014/chart" uri="{C3380CC4-5D6E-409C-BE32-E72D297353CC}">
                <c16:uniqueId val="{00000001-2FD7-43C7-9F7F-83144E5DF252}"/>
              </c:ext>
            </c:extLst>
          </c:dPt>
          <c:dPt>
            <c:idx val="1"/>
            <c:bubble3D val="0"/>
            <c:explosion val="29"/>
            <c:spPr>
              <a:prstGeom prst="rect">
                <a:avLst/>
              </a:prstGeom>
              <a:solidFill>
                <a:schemeClr val="accent2"/>
              </a:solidFill>
              <a:ln w="25400">
                <a:solidFill>
                  <a:schemeClr val="lt1"/>
                </a:solidFill>
              </a:ln>
            </c:spPr>
            <c:extLst>
              <c:ext xmlns:c16="http://schemas.microsoft.com/office/drawing/2014/chart" uri="{C3380CC4-5D6E-409C-BE32-E72D297353CC}">
                <c16:uniqueId val="{00000003-2FD7-43C7-9F7F-83144E5DF252}"/>
              </c:ext>
            </c:extLst>
          </c:dPt>
          <c:dPt>
            <c:idx val="2"/>
            <c:bubble3D val="0"/>
            <c:spPr>
              <a:prstGeom prst="rect">
                <a:avLst/>
              </a:prstGeom>
              <a:solidFill>
                <a:schemeClr val="accent3"/>
              </a:solidFill>
              <a:ln w="25400">
                <a:solidFill>
                  <a:schemeClr val="lt1"/>
                </a:solidFill>
              </a:ln>
            </c:spPr>
            <c:extLst>
              <c:ext xmlns:c16="http://schemas.microsoft.com/office/drawing/2014/chart" uri="{C3380CC4-5D6E-409C-BE32-E72D297353CC}">
                <c16:uniqueId val="{00000005-2FD7-43C7-9F7F-83144E5DF252}"/>
              </c:ext>
            </c:extLst>
          </c:dPt>
          <c:dPt>
            <c:idx val="3"/>
            <c:bubble3D val="0"/>
            <c:spPr>
              <a:prstGeom prst="rect">
                <a:avLst/>
              </a:prstGeom>
              <a:solidFill>
                <a:schemeClr val="accent4"/>
              </a:solidFill>
              <a:ln w="25400">
                <a:solidFill>
                  <a:schemeClr val="lt1"/>
                </a:solidFill>
              </a:ln>
            </c:spPr>
            <c:extLst>
              <c:ext xmlns:c16="http://schemas.microsoft.com/office/drawing/2014/chart" uri="{C3380CC4-5D6E-409C-BE32-E72D297353CC}">
                <c16:uniqueId val="{00000007-2FD7-43C7-9F7F-83144E5DF252}"/>
              </c:ext>
            </c:extLst>
          </c:dPt>
          <c:dPt>
            <c:idx val="4"/>
            <c:bubble3D val="0"/>
            <c:spPr>
              <a:prstGeom prst="rect">
                <a:avLst/>
              </a:prstGeom>
              <a:solidFill>
                <a:schemeClr val="accent5"/>
              </a:solidFill>
              <a:ln w="25400">
                <a:solidFill>
                  <a:schemeClr val="lt1"/>
                </a:solidFill>
              </a:ln>
            </c:spPr>
            <c:extLst>
              <c:ext xmlns:c16="http://schemas.microsoft.com/office/drawing/2014/chart" uri="{C3380CC4-5D6E-409C-BE32-E72D297353CC}">
                <c16:uniqueId val="{00000009-2FD7-43C7-9F7F-83144E5DF252}"/>
              </c:ext>
            </c:extLst>
          </c:dPt>
          <c:dPt>
            <c:idx val="5"/>
            <c:bubble3D val="0"/>
            <c:spPr>
              <a:prstGeom prst="rect">
                <a:avLst/>
              </a:prstGeom>
              <a:solidFill>
                <a:schemeClr val="accent6"/>
              </a:solidFill>
              <a:ln w="25400">
                <a:solidFill>
                  <a:schemeClr val="lt1"/>
                </a:solidFill>
              </a:ln>
            </c:spPr>
            <c:extLst>
              <c:ext xmlns:c16="http://schemas.microsoft.com/office/drawing/2014/chart" uri="{C3380CC4-5D6E-409C-BE32-E72D297353CC}">
                <c16:uniqueId val="{0000000B-2FD7-43C7-9F7F-83144E5DF252}"/>
              </c:ext>
            </c:extLst>
          </c:dPt>
          <c:dLbls>
            <c:dLbl>
              <c:idx val="0"/>
              <c:layout>
                <c:manualLayout>
                  <c:x val="2.314755139593316E-2"/>
                  <c:y val="6.5757226206596686E-3"/>
                </c:manualLayout>
              </c:layout>
              <c:tx>
                <c:rich>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fld id="{6C91DD22-6858-4433-82BB-58E6B5BA1A37}" type="CATEGORYNAME">
                      <a:rPr lang="en-US"/>
                      <a:pPr>
                        <a:defRPr sz="900" b="0" i="0" u="none" strike="noStrike">
                          <a:solidFill>
                            <a:schemeClr val="tx1">
                              <a:lumMod val="75000"/>
                              <a:lumOff val="25000"/>
                            </a:schemeClr>
                          </a:solidFill>
                          <a:latin typeface="Marianne"/>
                          <a:ea typeface="+mn-ea"/>
                          <a:cs typeface="+mn-cs"/>
                        </a:defRPr>
                      </a:pPr>
                      <a:t>[NOM DE CATÉGORIE]</a:t>
                    </a:fld>
                    <a:r>
                      <a:rPr lang="en-US"/>
                      <a:t/>
                    </a:r>
                    <a:br>
                      <a:rPr lang="en-US"/>
                    </a:br>
                    <a:r>
                      <a:rPr lang="en-US"/>
                      <a:t>10,5%</a:t>
                    </a:r>
                  </a:p>
                </c:rich>
              </c:tx>
              <c:numFmt formatCode="0.0%" sourceLinked="0"/>
              <c:spPr>
                <a:noFill/>
                <a:ln>
                  <a:noFill/>
                </a:ln>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1-2FD7-43C7-9F7F-83144E5DF252}"/>
                </c:ext>
              </c:extLst>
            </c:dLbl>
            <c:dLbl>
              <c:idx val="1"/>
              <c:layout>
                <c:manualLayout>
                  <c:x val="-0.20193446687304586"/>
                  <c:y val="-0.19921141802957565"/>
                </c:manualLayout>
              </c:layout>
              <c:tx>
                <c:rich>
                  <a:bodyPr rot="0" spcFirstLastPara="1" vertOverflow="ellipsis" vert="horz" wrap="square" lIns="38100" tIns="19050" rIns="38100" bIns="19050" anchor="ctr" anchorCtr="1">
                    <a:spAutoFit/>
                  </a:bodyPr>
                  <a:lstStyle/>
                  <a:p>
                    <a:pPr>
                      <a:defRPr sz="1000" b="1" i="0" u="none" strike="noStrike">
                        <a:solidFill>
                          <a:schemeClr val="bg1"/>
                        </a:solidFill>
                        <a:latin typeface="Marianne"/>
                        <a:ea typeface="+mn-ea"/>
                        <a:cs typeface="+mn-cs"/>
                      </a:defRPr>
                    </a:pPr>
                    <a:fld id="{CA9BB704-A8F9-42A8-941A-C63F7803FFA7}" type="CATEGORYNAME">
                      <a:rPr lang="en-US"/>
                      <a:pPr>
                        <a:defRPr sz="1000" b="1" i="0" u="none" strike="noStrike">
                          <a:solidFill>
                            <a:schemeClr val="bg1"/>
                          </a:solidFill>
                          <a:latin typeface="Marianne"/>
                          <a:ea typeface="+mn-ea"/>
                          <a:cs typeface="+mn-cs"/>
                        </a:defRPr>
                      </a:pPr>
                      <a:t>[NOM DE CATÉGORIE]</a:t>
                    </a:fld>
                    <a:r>
                      <a:rPr lang="en-US"/>
                      <a:t/>
                    </a:r>
                    <a:br>
                      <a:rPr lang="en-US"/>
                    </a:br>
                    <a:r>
                      <a:rPr lang="en-US"/>
                      <a:t>61,7%</a:t>
                    </a:r>
                  </a:p>
                </c:rich>
              </c:tx>
              <c:numFmt formatCode="0.0%" sourceLinked="0"/>
              <c:spPr>
                <a:noFill/>
                <a:ln>
                  <a:noFill/>
                </a:ln>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15:dlblFieldTable/>
                  <c15:showDataLabelsRange val="0"/>
                </c:ext>
                <c:ext xmlns:c16="http://schemas.microsoft.com/office/drawing/2014/chart" uri="{C3380CC4-5D6E-409C-BE32-E72D297353CC}">
                  <c16:uniqueId val="{00000003-2FD7-43C7-9F7F-83144E5DF252}"/>
                </c:ext>
              </c:extLst>
            </c:dLbl>
            <c:dLbl>
              <c:idx val="2"/>
              <c:layout>
                <c:manualLayout>
                  <c:x val="-1.3050503918326978E-2"/>
                  <c:y val="-2.8683654126567513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2FD7-43C7-9F7F-83144E5DF252}"/>
                </c:ext>
              </c:extLst>
            </c:dLbl>
            <c:dLbl>
              <c:idx val="3"/>
              <c:layout>
                <c:manualLayout>
                  <c:x val="1.5567760435639452E-2"/>
                  <c:y val="-1.4647874897990692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2FD7-43C7-9F7F-83144E5DF252}"/>
                </c:ext>
              </c:extLst>
            </c:dLbl>
            <c:dLbl>
              <c:idx val="4"/>
              <c:layout>
                <c:manualLayout>
                  <c:x val="3.5247382333436078E-2"/>
                  <c:y val="-9.160031466654903E-3"/>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2FD7-43C7-9F7F-83144E5DF252}"/>
                </c:ext>
              </c:extLst>
            </c:dLbl>
            <c:dLbl>
              <c:idx val="5"/>
              <c:layout>
                <c:manualLayout>
                  <c:x val="7.127263896283427E-2"/>
                  <c:y val="-1.5348081489813774E-2"/>
                </c:manualLayout>
              </c:layout>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arianne"/>
                      <a:ea typeface="+mn-ea"/>
                      <a:cs typeface="+mn-cs"/>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2FD7-43C7-9F7F-83144E5DF252}"/>
                </c:ext>
              </c:extLst>
            </c:dLbl>
            <c:numFmt formatCode="0.0%" sourceLinked="0"/>
            <c:spPr>
              <a:noFill/>
              <a:ln>
                <a:noFill/>
              </a:ln>
            </c:spPr>
            <c:txPr>
              <a:bodyPr rot="0" spcFirstLastPara="1" vertOverflow="ellipsis" vert="horz" wrap="square" lIns="38100" tIns="19050" rIns="38100" bIns="19050" anchor="ctr" anchorCtr="1">
                <a:spAutoFit/>
              </a:bodyPr>
              <a:lstStyle/>
              <a:p>
                <a:pPr>
                  <a:defRPr sz="900" b="0" i="0" u="none" strike="noStrike">
                    <a:solidFill>
                      <a:schemeClr val="tx1">
                        <a:lumMod val="75000"/>
                        <a:lumOff val="25000"/>
                      </a:schemeClr>
                    </a:solidFill>
                    <a:latin typeface="+mn-lt"/>
                    <a:ea typeface="+mn-ea"/>
                    <a:cs typeface="+mn-cs"/>
                  </a:defRPr>
                </a:pPr>
                <a:endParaRPr lang="fr-FR"/>
              </a:p>
            </c:txPr>
            <c:dLblPos val="ctr"/>
            <c:showLegendKey val="0"/>
            <c:showVal val="0"/>
            <c:showCatName val="1"/>
            <c:showSerName val="0"/>
            <c:showPercent val="1"/>
            <c:showBubbleSize val="0"/>
            <c:showLeaderLines val="1"/>
            <c:leaderLines>
              <c:spPr>
                <a:prstGeom prst="rect">
                  <a:avLst/>
                </a:prstGeom>
                <a:ln w="9525" cap="flat" cmpd="sng" algn="ctr">
                  <a:solidFill>
                    <a:schemeClr val="tx1">
                      <a:lumMod val="35000"/>
                      <a:lumOff val="65000"/>
                    </a:schemeClr>
                  </a:solidFill>
                  <a:round/>
                </a:ln>
              </c:spPr>
            </c:leaderLines>
            <c:extLst>
              <c:ext xmlns:c15="http://schemas.microsoft.com/office/drawing/2012/chart" uri="{CE6537A1-D6FC-4f65-9D91-7224C49458BB}">
                <c15:spPr xmlns:c15="http://schemas.microsoft.com/office/drawing/2012/chart">
                  <a:prstGeom prst="rect">
                    <a:avLst/>
                  </a:prstGeom>
                </c15:spPr>
              </c:ext>
            </c:extLst>
          </c:dLbls>
          <c:cat>
            <c:strRef>
              <c:f>'Post 2nde'!$A$47:$A$51</c:f>
              <c:strCache>
                <c:ptCount val="5"/>
                <c:pt idx="0">
                  <c:v>ST2S</c:v>
                </c:pt>
                <c:pt idx="1">
                  <c:v>STMG</c:v>
                </c:pt>
                <c:pt idx="2">
                  <c:v>STI2D</c:v>
                </c:pt>
                <c:pt idx="3">
                  <c:v>STL</c:v>
                </c:pt>
                <c:pt idx="4">
                  <c:v>STAV</c:v>
                </c:pt>
              </c:strCache>
            </c:strRef>
          </c:cat>
          <c:val>
            <c:numRef>
              <c:f>'Post 2nde'!$G$47:$G$51</c:f>
              <c:numCache>
                <c:formatCode>0.0%</c:formatCode>
                <c:ptCount val="5"/>
                <c:pt idx="0">
                  <c:v>0.105</c:v>
                </c:pt>
                <c:pt idx="1">
                  <c:v>0.61699999999999999</c:v>
                </c:pt>
                <c:pt idx="2">
                  <c:v>0.22500000000000001</c:v>
                </c:pt>
                <c:pt idx="3">
                  <c:v>2.3E-2</c:v>
                </c:pt>
                <c:pt idx="4">
                  <c:v>2.9000000000000001E-2</c:v>
                </c:pt>
              </c:numCache>
            </c:numRef>
          </c:val>
          <c:extLst>
            <c:ext xmlns:c16="http://schemas.microsoft.com/office/drawing/2014/chart" uri="{C3380CC4-5D6E-409C-BE32-E72D297353CC}">
              <c16:uniqueId val="{0000000C-2FD7-43C7-9F7F-83144E5DF252}"/>
            </c:ext>
          </c:extLst>
        </c:ser>
        <c:dLbls>
          <c:dLblPos val="ctr"/>
          <c:showLegendKey val="0"/>
          <c:showVal val="0"/>
          <c:showCatName val="1"/>
          <c:showSerName val="0"/>
          <c:showPercent val="0"/>
          <c:showBubbleSize val="0"/>
          <c:showLeaderLines val="1"/>
        </c:dLbls>
      </c:pie3DChart>
      <c:spPr>
        <a:prstGeom prst="rect">
          <a:avLst/>
        </a:prstGeom>
        <a:noFill/>
        <a:ln>
          <a:noFill/>
        </a:ln>
      </c:spPr>
    </c:plotArea>
    <c:legend>
      <c:legendPos val="b"/>
      <c:overlay val="0"/>
      <c:spPr>
        <a:prstGeom prst="rect">
          <a:avLst/>
        </a:prstGeom>
        <a:noFill/>
        <a:ln>
          <a:noFill/>
        </a:ln>
      </c:spPr>
      <c:txPr>
        <a:bodyPr rot="0" spcFirstLastPara="1" vertOverflow="ellipsis" vert="horz" wrap="square" anchor="ctr" anchorCtr="1"/>
        <a:lstStyle/>
        <a:p>
          <a:pPr>
            <a:defRPr sz="1000" b="0" i="0" u="none" strike="noStrike">
              <a:solidFill>
                <a:schemeClr val="tx1">
                  <a:lumMod val="65000"/>
                  <a:lumOff val="35000"/>
                </a:schemeClr>
              </a:solidFill>
              <a:latin typeface="Marianne"/>
              <a:ea typeface="+mn-ea"/>
              <a:cs typeface="+mn-cs"/>
            </a:defRPr>
          </a:pPr>
          <a:endParaRPr lang="fr-FR"/>
        </a:p>
      </c:txPr>
    </c:legend>
    <c:plotVisOnly val="1"/>
    <c:dispBlanksAs val="gap"/>
    <c:showDLblsOverMax val="0"/>
  </c:chart>
  <c:spPr>
    <a:xfrm>
      <a:off x="5148064" y="976238"/>
      <a:ext cx="4139952" cy="2736304"/>
    </a:xfrm>
    <a:prstGeom prst="rect">
      <a:avLst/>
    </a:prstGeom>
    <a:noFill/>
    <a:ln>
      <a:noFill/>
    </a:ln>
  </c:spPr>
  <c:txPr>
    <a:bodyPr/>
    <a:lstStyle/>
    <a:p>
      <a:pPr>
        <a:defRPr/>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prstGeom prst="rect">
          <a:avLst/>
        </a:prstGeom>
        <a:noFill/>
        <a:ln>
          <a:noFill/>
        </a:ln>
      </c:spPr>
      <c:txPr>
        <a:bodyPr rot="0" spcFirstLastPara="1" vertOverflow="ellipsis" vert="horz" wrap="square" anchor="ctr" anchorCtr="1"/>
        <a:lstStyle/>
        <a:p>
          <a:pPr>
            <a:defRPr sz="1800" b="1" i="0" u="none" strike="noStrike">
              <a:solidFill>
                <a:schemeClr val="dk1">
                  <a:lumMod val="75000"/>
                  <a:lumOff val="25000"/>
                </a:schemeClr>
              </a:solidFill>
              <a:latin typeface="+mn-lt"/>
              <a:ea typeface="+mn-ea"/>
              <a:cs typeface="+mn-cs"/>
            </a:defRPr>
          </a:pPr>
          <a:endParaRPr lang="fr-FR"/>
        </a:p>
      </c:txPr>
    </c:title>
    <c:autoTitleDeleted val="0"/>
    <c:view3D>
      <c:rotX val="50"/>
      <c:rotY val="0"/>
      <c:depthPercent val="100"/>
      <c:rAngAx val="0"/>
    </c:view3D>
    <c:floor>
      <c:thickness val="0"/>
      <c:spPr>
        <a:prstGeom prst="rect">
          <a:avLst/>
        </a:prstGeom>
        <a:noFill/>
        <a:ln>
          <a:noFill/>
        </a:ln>
      </c:spPr>
    </c:floor>
    <c:sideWall>
      <c:thickness val="0"/>
      <c:spPr>
        <a:prstGeom prst="rect">
          <a:avLst/>
        </a:prstGeom>
        <a:noFill/>
        <a:ln>
          <a:noFill/>
        </a:ln>
      </c:spPr>
    </c:sideWall>
    <c:backWall>
      <c:thickness val="0"/>
      <c:spPr>
        <a:prstGeom prst="rect">
          <a:avLst/>
        </a:prstGeom>
        <a:noFill/>
        <a:ln>
          <a:noFill/>
        </a:ln>
      </c:spPr>
    </c:backWall>
    <c:plotArea>
      <c:layout>
        <c:manualLayout>
          <c:layoutTarget val="inner"/>
          <c:xMode val="edge"/>
          <c:yMode val="edge"/>
          <c:x val="2.6265881021990185E-2"/>
          <c:y val="0.20666353855752231"/>
          <c:w val="0.7900255910968802"/>
          <c:h val="0.75104047211734548"/>
        </c:manualLayout>
      </c:layout>
      <c:pie3DChart>
        <c:varyColors val="1"/>
        <c:ser>
          <c:idx val="0"/>
          <c:order val="0"/>
          <c:tx>
            <c:strRef>
              <c:f>'POST 2D'!$B$38</c:f>
              <c:strCache>
                <c:ptCount val="1"/>
                <c:pt idx="0">
                  <c:v>Filles</c:v>
                </c:pt>
              </c:strCache>
            </c:strRef>
          </c:tx>
          <c:dPt>
            <c:idx val="0"/>
            <c:bubble3D val="0"/>
            <c:spPr>
              <a:prstGeom prst="rect">
                <a:avLst/>
              </a:prstGeom>
              <a:solidFill>
                <a:schemeClr val="accent1"/>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1-F608-42B0-B705-5A64954C3063}"/>
              </c:ext>
            </c:extLst>
          </c:dPt>
          <c:dPt>
            <c:idx val="1"/>
            <c:bubble3D val="0"/>
            <c:spPr>
              <a:prstGeom prst="rect">
                <a:avLst/>
              </a:prstGeom>
              <a:solidFill>
                <a:schemeClr val="accent2"/>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3-F608-42B0-B705-5A64954C3063}"/>
              </c:ext>
            </c:extLst>
          </c:dPt>
          <c:dPt>
            <c:idx val="2"/>
            <c:bubble3D val="0"/>
            <c:spPr>
              <a:prstGeom prst="rect">
                <a:avLst/>
              </a:prstGeom>
              <a:solidFill>
                <a:schemeClr val="accent3"/>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5-F608-42B0-B705-5A64954C306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'POST 2D'!$A$39:$A$41</c:f>
              <c:strCache>
                <c:ptCount val="3"/>
                <c:pt idx="0">
                  <c:v>2023-1GT</c:v>
                </c:pt>
                <c:pt idx="1">
                  <c:v>2023-1TECH</c:v>
                </c:pt>
                <c:pt idx="2">
                  <c:v>2023-1PRO</c:v>
                </c:pt>
              </c:strCache>
            </c:strRef>
          </c:cat>
          <c:val>
            <c:numRef>
              <c:f>'POST 2D'!$B$39:$B$41</c:f>
              <c:numCache>
                <c:formatCode>General</c:formatCode>
                <c:ptCount val="3"/>
                <c:pt idx="0">
                  <c:v>66.209999999999994</c:v>
                </c:pt>
                <c:pt idx="1">
                  <c:v>29.4</c:v>
                </c:pt>
                <c:pt idx="2">
                  <c:v>4.4000000000000004</c:v>
                </c:pt>
              </c:numCache>
            </c:numRef>
          </c:val>
          <c:extLst>
            <c:ext xmlns:c16="http://schemas.microsoft.com/office/drawing/2014/chart" uri="{C3380CC4-5D6E-409C-BE32-E72D297353CC}">
              <c16:uniqueId val="{00000006-F608-42B0-B705-5A64954C3063}"/>
            </c:ext>
          </c:extLst>
        </c:ser>
        <c:ser>
          <c:idx val="1"/>
          <c:order val="1"/>
          <c:tx>
            <c:strRef>
              <c:f>'POST 2D'!$C$43</c:f>
              <c:strCache>
                <c:ptCount val="1"/>
                <c:pt idx="0">
                  <c:v>Garçons</c:v>
                </c:pt>
              </c:strCache>
            </c:strRef>
          </c:tx>
          <c:dPt>
            <c:idx val="0"/>
            <c:bubble3D val="0"/>
            <c:spPr>
              <a:prstGeom prst="rect">
                <a:avLst/>
              </a:prstGeom>
              <a:solidFill>
                <a:schemeClr val="accent1"/>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8-F608-42B0-B705-5A64954C3063}"/>
              </c:ext>
            </c:extLst>
          </c:dPt>
          <c:dPt>
            <c:idx val="1"/>
            <c:bubble3D val="0"/>
            <c:spPr>
              <a:prstGeom prst="rect">
                <a:avLst/>
              </a:prstGeom>
              <a:solidFill>
                <a:schemeClr val="accent2"/>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A-F608-42B0-B705-5A64954C3063}"/>
              </c:ext>
            </c:extLst>
          </c:dPt>
          <c:dPt>
            <c:idx val="2"/>
            <c:bubble3D val="0"/>
            <c:spPr>
              <a:prstGeom prst="rect">
                <a:avLst/>
              </a:prstGeom>
              <a:solidFill>
                <a:schemeClr val="accent3"/>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C-F608-42B0-B705-5A64954C3063}"/>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'POST 2D'!$A$39:$A$41</c:f>
              <c:strCache>
                <c:ptCount val="3"/>
                <c:pt idx="0">
                  <c:v>2023-1GT</c:v>
                </c:pt>
                <c:pt idx="1">
                  <c:v>2023-1TECH</c:v>
                </c:pt>
                <c:pt idx="2">
                  <c:v>2023-1PRO</c:v>
                </c:pt>
              </c:strCache>
            </c:strRef>
          </c:cat>
          <c:val>
            <c:numRef>
              <c:f>'POST 2D'!$C$44:$C$46</c:f>
              <c:numCache>
                <c:formatCode>General</c:formatCode>
                <c:ptCount val="3"/>
                <c:pt idx="0">
                  <c:v>62.86</c:v>
                </c:pt>
                <c:pt idx="1">
                  <c:v>30.19</c:v>
                </c:pt>
                <c:pt idx="2">
                  <c:v>6.96</c:v>
                </c:pt>
              </c:numCache>
            </c:numRef>
          </c:val>
          <c:extLst>
            <c:ext xmlns:c16="http://schemas.microsoft.com/office/drawing/2014/chart" uri="{C3380CC4-5D6E-409C-BE32-E72D297353CC}">
              <c16:uniqueId val="{0000000D-F608-42B0-B705-5A64954C3063}"/>
            </c:ext>
          </c:extLst>
        </c:ser>
        <c:dLbls>
          <c:dLblPos val="ctr"/>
          <c:showLegendKey val="0"/>
          <c:showVal val="0"/>
          <c:showCatName val="0"/>
          <c:showSerName val="0"/>
          <c:showPercent val="1"/>
          <c:showBubbleSize val="0"/>
          <c:showLeaderLines val="1"/>
        </c:dLbls>
      </c:pie3DChart>
      <c:spPr>
        <a:prstGeom prst="rect">
          <a:avLst/>
        </a:prstGeom>
        <a:noFill/>
        <a:ln>
          <a:noFill/>
        </a:ln>
      </c:spPr>
    </c:plotArea>
    <c:legend>
      <c:legendPos val="r"/>
      <c:overlay val="0"/>
      <c:spPr>
        <a:prstGeom prst="rect">
          <a:avLst/>
        </a:prstGeom>
        <a:solidFill>
          <a:schemeClr val="lt1">
            <a:lumMod val="95000"/>
            <a:alpha val="39000"/>
          </a:schemeClr>
        </a:solidFill>
        <a:ln>
          <a:noFill/>
        </a:ln>
      </c:spPr>
      <c:txPr>
        <a:bodyPr rot="0" spcFirstLastPara="1" vertOverflow="ellipsis" vert="horz" wrap="square" anchor="ctr" anchorCtr="1"/>
        <a:lstStyle/>
        <a:p>
          <a:pPr>
            <a:defRPr sz="900" b="0" i="0" u="none" strike="noStrike">
              <a:solidFill>
                <a:schemeClr val="dk1">
                  <a:lumMod val="75000"/>
                  <a:lumOff val="25000"/>
                </a:schemeClr>
              </a:solidFill>
              <a:latin typeface="+mn-lt"/>
              <a:ea typeface="+mn-ea"/>
              <a:cs typeface="+mn-cs"/>
            </a:defRPr>
          </a:pPr>
          <a:endParaRPr lang="fr-FR"/>
        </a:p>
      </c:txPr>
    </c:legend>
    <c:plotVisOnly val="1"/>
    <c:dispBlanksAs val="gap"/>
    <c:showDLblsOverMax val="0"/>
  </c:chart>
  <c:spPr>
    <a:xfrm>
      <a:off x="323529" y="1220560"/>
      <a:ext cx="4335936" cy="3367414"/>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c:spPr>
  <c:txPr>
    <a:bodyPr/>
    <a:lstStyle/>
    <a:p>
      <a:pPr>
        <a:defRPr/>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prstGeom prst="rect">
          <a:avLst/>
        </a:prstGeom>
        <a:noFill/>
        <a:ln>
          <a:noFill/>
        </a:ln>
      </c:spPr>
      <c:txPr>
        <a:bodyPr rot="0" spcFirstLastPara="1" vertOverflow="ellipsis" vert="horz" wrap="square" anchor="ctr" anchorCtr="1"/>
        <a:lstStyle/>
        <a:p>
          <a:pPr>
            <a:defRPr sz="1800" b="1" i="0" u="none" strike="noStrike">
              <a:solidFill>
                <a:schemeClr val="dk1">
                  <a:lumMod val="75000"/>
                  <a:lumOff val="25000"/>
                </a:schemeClr>
              </a:solidFill>
              <a:latin typeface="+mn-lt"/>
              <a:ea typeface="+mn-ea"/>
              <a:cs typeface="+mn-cs"/>
            </a:defRPr>
          </a:pPr>
          <a:endParaRPr lang="fr-FR"/>
        </a:p>
      </c:txPr>
    </c:title>
    <c:autoTitleDeleted val="0"/>
    <c:plotArea>
      <c:layout/>
      <c:pieChart>
        <c:varyColors val="1"/>
        <c:ser>
          <c:idx val="0"/>
          <c:order val="0"/>
          <c:tx>
            <c:strRef>
              <c:f>'POST 2D'!$C$43</c:f>
              <c:strCache>
                <c:ptCount val="1"/>
                <c:pt idx="0">
                  <c:v>Garçons</c:v>
                </c:pt>
              </c:strCache>
            </c:strRef>
          </c:tx>
          <c:dPt>
            <c:idx val="0"/>
            <c:bubble3D val="0"/>
            <c:spPr>
              <a:prstGeom prst="rect">
                <a:avLst/>
              </a:prstGeom>
              <a:solidFill>
                <a:schemeClr val="accent1"/>
              </a:solidFill>
              <a:ln>
                <a:noFill/>
                <a:round/>
              </a:ln>
              <a:effectLst>
                <a:outerShdw blurRad="254000" sx="102000" sy="102000" rotWithShape="0">
                  <a:prstClr val="black">
                    <a:alpha val="20000"/>
                  </a:prstClr>
                </a:outerShdw>
              </a:effectLst>
            </c:spPr>
            <c:extLst>
              <c:ext xmlns:c16="http://schemas.microsoft.com/office/drawing/2014/chart" uri="{C3380CC4-5D6E-409C-BE32-E72D297353CC}">
                <c16:uniqueId val="{00000001-F3CF-4F17-9A0E-84A5555949A1}"/>
              </c:ext>
            </c:extLst>
          </c:dPt>
          <c:dPt>
            <c:idx val="1"/>
            <c:bubble3D val="0"/>
            <c:spPr>
              <a:prstGeom prst="rect">
                <a:avLst/>
              </a:prstGeom>
              <a:solidFill>
                <a:schemeClr val="accent2"/>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3-F3CF-4F17-9A0E-84A5555949A1}"/>
              </c:ext>
            </c:extLst>
          </c:dPt>
          <c:dPt>
            <c:idx val="2"/>
            <c:bubble3D val="0"/>
            <c:spPr>
              <a:prstGeom prst="rect">
                <a:avLst/>
              </a:prstGeom>
              <a:solidFill>
                <a:schemeClr val="accent3"/>
              </a:solidFill>
              <a:ln>
                <a:noFill/>
              </a:ln>
              <a:effectLst>
                <a:outerShdw blurRad="254000" sx="102000" sy="102000" rotWithShape="0">
                  <a:prstClr val="black">
                    <a:alpha val="20000"/>
                  </a:prstClr>
                </a:outerShdw>
              </a:effectLst>
            </c:spPr>
            <c:extLst>
              <c:ext xmlns:c16="http://schemas.microsoft.com/office/drawing/2014/chart" uri="{C3380CC4-5D6E-409C-BE32-E72D297353CC}">
                <c16:uniqueId val="{00000005-F3CF-4F17-9A0E-84A5555949A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a:solidFill>
                      <a:schemeClr val="lt1"/>
                    </a:solidFill>
                    <a:latin typeface="+mn-lt"/>
                    <a:ea typeface="+mn-ea"/>
                    <a:cs typeface="+mn-cs"/>
                  </a:defRPr>
                </a:pPr>
                <a:endParaRPr lang="fr-FR"/>
              </a:p>
            </c:txPr>
            <c:dLblPos val="ctr"/>
            <c:showLegendKey val="0"/>
            <c:showVal val="0"/>
            <c:showCatName val="0"/>
            <c:showSerName val="0"/>
            <c:showPercent val="1"/>
            <c:showBubbleSize val="0"/>
            <c:showLeaderLines val="1"/>
            <c:leaderLines>
              <c:spPr>
                <a:prstGeom prst="rect">
                  <a:avLst/>
                </a:prstGeom>
                <a:ln w="9525">
                  <a:solidFill>
                    <a:schemeClr val="dk1">
                      <a:lumMod val="50000"/>
                      <a:lumOff val="50000"/>
                    </a:schemeClr>
                  </a:solidFill>
                </a:ln>
              </c:spPr>
            </c:leaderLines>
            <c:extLst>
              <c:ext xmlns:c15="http://schemas.microsoft.com/office/drawing/2012/chart" uri="{CE6537A1-D6FC-4f65-9D91-7224C49458BB}">
                <c15:spPr xmlns:c15="http://schemas.microsoft.com/office/drawing/2012/chart">
                  <a:prstGeom prst="rect">
                    <a:avLst/>
                  </a:prstGeom>
                </c15:spPr>
              </c:ext>
            </c:extLst>
          </c:dLbls>
          <c:cat>
            <c:strRef>
              <c:f>'POST 2D'!$B$44:$B$46</c:f>
              <c:strCache>
                <c:ptCount val="3"/>
                <c:pt idx="0">
                  <c:v>2023-1GT</c:v>
                </c:pt>
                <c:pt idx="1">
                  <c:v>2023-1TECH</c:v>
                </c:pt>
                <c:pt idx="2">
                  <c:v>2023-1PRO</c:v>
                </c:pt>
              </c:strCache>
            </c:strRef>
          </c:cat>
          <c:val>
            <c:numRef>
              <c:f>'POST 2D'!$C$44:$C$46</c:f>
              <c:numCache>
                <c:formatCode>General</c:formatCode>
                <c:ptCount val="3"/>
                <c:pt idx="0">
                  <c:v>62.86</c:v>
                </c:pt>
                <c:pt idx="1">
                  <c:v>30.19</c:v>
                </c:pt>
                <c:pt idx="2">
                  <c:v>6.96</c:v>
                </c:pt>
              </c:numCache>
            </c:numRef>
          </c:val>
          <c:extLst>
            <c:ext xmlns:c16="http://schemas.microsoft.com/office/drawing/2014/chart" uri="{C3380CC4-5D6E-409C-BE32-E72D297353CC}">
              <c16:uniqueId val="{00000006-F3CF-4F17-9A0E-84A5555949A1}"/>
            </c:ext>
          </c:extLst>
        </c:ser>
        <c:dLbls>
          <c:dLblPos val="ctr"/>
          <c:showLegendKey val="0"/>
          <c:showVal val="0"/>
          <c:showCatName val="0"/>
          <c:showSerName val="0"/>
          <c:showPercent val="1"/>
          <c:showBubbleSize val="0"/>
          <c:showLeaderLines val="1"/>
        </c:dLbls>
        <c:firstSliceAng val="0"/>
      </c:pieChart>
      <c:spPr>
        <a:prstGeom prst="rect">
          <a:avLst/>
        </a:prstGeom>
        <a:noFill/>
        <a:ln>
          <a:noFill/>
        </a:ln>
      </c:spPr>
    </c:plotArea>
    <c:plotVisOnly val="1"/>
    <c:dispBlanksAs val="gap"/>
    <c:showDLblsOverMax val="0"/>
  </c:chart>
  <c:spPr>
    <a:xfrm>
      <a:off x="4659465" y="1220559"/>
      <a:ext cx="4151138" cy="3367415"/>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c:spPr>
  <c:txPr>
    <a:bodyPr/>
    <a:lstStyle/>
    <a:p>
      <a:pPr>
        <a:defRPr/>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24838979020597"/>
          <c:y val="9.0158461596588246E-2"/>
          <c:w val="0.36981761462155271"/>
          <c:h val="0.90391679142718162"/>
        </c:manualLayout>
      </c:layout>
      <c:pieChart>
        <c:varyColors val="1"/>
        <c:ser>
          <c:idx val="0"/>
          <c:order val="0"/>
          <c:dPt>
            <c:idx val="0"/>
            <c:bubble3D val="0"/>
            <c:spPr>
              <a:prstGeom prst="rect">
                <a:avLst/>
              </a:prstGeom>
              <a:gradFill>
                <a:gsLst>
                  <a:gs pos="0">
                    <a:schemeClr val="accent1"/>
                  </a:gs>
                  <a:gs pos="100000">
                    <a:schemeClr val="accent1">
                      <a:lumMod val="60000"/>
                      <a:lumOff val="40000"/>
                    </a:schemeClr>
                  </a:gs>
                </a:gsLst>
                <a:lin ang="5400000" scaled="0"/>
              </a:gradFill>
              <a:ln w="19050">
                <a:solidFill>
                  <a:schemeClr val="lt1"/>
                </a:solidFill>
              </a:ln>
            </c:spPr>
            <c:extLst>
              <c:ext xmlns:c16="http://schemas.microsoft.com/office/drawing/2014/chart" uri="{C3380CC4-5D6E-409C-BE32-E72D297353CC}">
                <c16:uniqueId val="{00000001-50AB-4B71-95FC-C4DE7C4F0369}"/>
              </c:ext>
            </c:extLst>
          </c:dPt>
          <c:dPt>
            <c:idx val="1"/>
            <c:bubble3D val="0"/>
            <c:spPr>
              <a:prstGeom prst="rect">
                <a:avLst/>
              </a:prstGeom>
              <a:gradFill>
                <a:gsLst>
                  <a:gs pos="0">
                    <a:schemeClr val="accent2"/>
                  </a:gs>
                  <a:gs pos="100000">
                    <a:schemeClr val="accent2">
                      <a:lumMod val="60000"/>
                      <a:lumOff val="40000"/>
                    </a:schemeClr>
                  </a:gs>
                </a:gsLst>
                <a:lin ang="5400000" scaled="0"/>
              </a:gradFill>
              <a:ln w="19050">
                <a:solidFill>
                  <a:schemeClr val="lt1"/>
                </a:solidFill>
              </a:ln>
            </c:spPr>
            <c:extLst>
              <c:ext xmlns:c16="http://schemas.microsoft.com/office/drawing/2014/chart" uri="{C3380CC4-5D6E-409C-BE32-E72D297353CC}">
                <c16:uniqueId val="{00000003-50AB-4B71-95FC-C4DE7C4F0369}"/>
              </c:ext>
            </c:extLst>
          </c:dPt>
          <c:dPt>
            <c:idx val="2"/>
            <c:bubble3D val="0"/>
            <c:spPr>
              <a:prstGeom prst="rect">
                <a:avLst/>
              </a:prstGeom>
              <a:gradFill>
                <a:gsLst>
                  <a:gs pos="0">
                    <a:schemeClr val="accent3"/>
                  </a:gs>
                  <a:gs pos="100000">
                    <a:schemeClr val="accent3">
                      <a:lumMod val="60000"/>
                      <a:lumOff val="40000"/>
                    </a:schemeClr>
                  </a:gs>
                </a:gsLst>
                <a:lin ang="5400000" scaled="0"/>
              </a:gradFill>
              <a:ln w="19050">
                <a:solidFill>
                  <a:schemeClr val="lt1"/>
                </a:solidFill>
              </a:ln>
            </c:spPr>
            <c:extLst>
              <c:ext xmlns:c16="http://schemas.microsoft.com/office/drawing/2014/chart" uri="{C3380CC4-5D6E-409C-BE32-E72D297353CC}">
                <c16:uniqueId val="{00000005-50AB-4B71-95FC-C4DE7C4F0369}"/>
              </c:ext>
            </c:extLst>
          </c:dPt>
          <c:dPt>
            <c:idx val="3"/>
            <c:bubble3D val="0"/>
            <c:spPr>
              <a:prstGeom prst="rect">
                <a:avLst/>
              </a:prstGeom>
              <a:gradFill>
                <a:gsLst>
                  <a:gs pos="0">
                    <a:schemeClr val="accent4"/>
                  </a:gs>
                  <a:gs pos="100000">
                    <a:schemeClr val="accent4">
                      <a:lumMod val="60000"/>
                      <a:lumOff val="40000"/>
                    </a:schemeClr>
                  </a:gs>
                </a:gsLst>
                <a:lin ang="5400000" scaled="0"/>
              </a:gradFill>
              <a:ln w="19050">
                <a:solidFill>
                  <a:schemeClr val="lt1"/>
                </a:solidFill>
              </a:ln>
            </c:spPr>
            <c:extLst>
              <c:ext xmlns:c16="http://schemas.microsoft.com/office/drawing/2014/chart" uri="{C3380CC4-5D6E-409C-BE32-E72D297353CC}">
                <c16:uniqueId val="{00000007-50AB-4B71-95FC-C4DE7C4F0369}"/>
              </c:ext>
            </c:extLst>
          </c:dPt>
          <c:dPt>
            <c:idx val="4"/>
            <c:bubble3D val="0"/>
            <c:spPr>
              <a:prstGeom prst="rect">
                <a:avLst/>
              </a:prstGeom>
              <a:gradFill>
                <a:gsLst>
                  <a:gs pos="0">
                    <a:schemeClr val="accent5"/>
                  </a:gs>
                  <a:gs pos="100000">
                    <a:schemeClr val="accent5">
                      <a:lumMod val="60000"/>
                      <a:lumOff val="40000"/>
                    </a:schemeClr>
                  </a:gs>
                </a:gsLst>
                <a:lin ang="5400000" scaled="0"/>
              </a:gradFill>
              <a:ln w="19050">
                <a:solidFill>
                  <a:schemeClr val="lt1"/>
                </a:solidFill>
              </a:ln>
            </c:spPr>
            <c:extLst>
              <c:ext xmlns:c16="http://schemas.microsoft.com/office/drawing/2014/chart" uri="{C3380CC4-5D6E-409C-BE32-E72D297353CC}">
                <c16:uniqueId val="{00000009-50AB-4B71-95FC-C4DE7C4F0369}"/>
              </c:ext>
            </c:extLst>
          </c:dPt>
          <c:dPt>
            <c:idx val="5"/>
            <c:bubble3D val="0"/>
            <c:spPr>
              <a:prstGeom prst="rect">
                <a:avLst/>
              </a:prstGeom>
              <a:gradFill>
                <a:gsLst>
                  <a:gs pos="0">
                    <a:schemeClr val="accent6"/>
                  </a:gs>
                  <a:gs pos="100000">
                    <a:schemeClr val="accent6">
                      <a:lumMod val="60000"/>
                      <a:lumOff val="40000"/>
                    </a:schemeClr>
                  </a:gs>
                </a:gsLst>
                <a:lin ang="5400000" scaled="0"/>
              </a:gradFill>
              <a:ln w="19050">
                <a:solidFill>
                  <a:schemeClr val="lt1"/>
                </a:solidFill>
                <a:miter/>
              </a:ln>
            </c:spPr>
            <c:extLst>
              <c:ext xmlns:c16="http://schemas.microsoft.com/office/drawing/2014/chart" uri="{C3380CC4-5D6E-409C-BE32-E72D297353CC}">
                <c16:uniqueId val="{0000000B-50AB-4B71-95FC-C4DE7C4F0369}"/>
              </c:ext>
            </c:extLst>
          </c:dPt>
          <c:dPt>
            <c:idx val="6"/>
            <c:bubble3D val="0"/>
            <c:spPr>
              <a:prstGeom prst="rect">
                <a:avLst/>
              </a:prstGeom>
              <a:gradFill>
                <a:gsLst>
                  <a:gs pos="0">
                    <a:schemeClr val="accent1">
                      <a:lumMod val="60000"/>
                    </a:schemeClr>
                  </a:gs>
                  <a:gs pos="100000">
                    <a:schemeClr val="accent1">
                      <a:lumMod val="60000"/>
                      <a:lumMod val="60000"/>
                      <a:lumOff val="40000"/>
                    </a:schemeClr>
                  </a:gs>
                </a:gsLst>
                <a:lin ang="5400000" scaled="0"/>
              </a:gradFill>
              <a:ln w="19050">
                <a:solidFill>
                  <a:schemeClr val="lt1"/>
                </a:solidFill>
              </a:ln>
            </c:spPr>
            <c:extLst>
              <c:ext xmlns:c16="http://schemas.microsoft.com/office/drawing/2014/chart" uri="{C3380CC4-5D6E-409C-BE32-E72D297353CC}">
                <c16:uniqueId val="{0000000D-50AB-4B71-95FC-C4DE7C4F0369}"/>
              </c:ext>
            </c:extLst>
          </c:dPt>
          <c:dPt>
            <c:idx val="7"/>
            <c:bubble3D val="0"/>
            <c:spPr>
              <a:prstGeom prst="rect">
                <a:avLst/>
              </a:prstGeom>
              <a:gradFill>
                <a:gsLst>
                  <a:gs pos="0">
                    <a:schemeClr val="accent2">
                      <a:lumMod val="60000"/>
                    </a:schemeClr>
                  </a:gs>
                  <a:gs pos="100000">
                    <a:schemeClr val="accent2">
                      <a:lumMod val="60000"/>
                      <a:lumMod val="60000"/>
                      <a:lumOff val="40000"/>
                    </a:schemeClr>
                  </a:gs>
                </a:gsLst>
                <a:lin ang="5400000" scaled="0"/>
              </a:gradFill>
              <a:ln w="19050">
                <a:solidFill>
                  <a:schemeClr val="lt1"/>
                </a:solidFill>
              </a:ln>
            </c:spPr>
            <c:extLst>
              <c:ext xmlns:c16="http://schemas.microsoft.com/office/drawing/2014/chart" uri="{C3380CC4-5D6E-409C-BE32-E72D297353CC}">
                <c16:uniqueId val="{0000000F-50AB-4B71-95FC-C4DE7C4F0369}"/>
              </c:ext>
            </c:extLst>
          </c:dPt>
          <c:dLbls>
            <c:spPr>
              <a:noFill/>
              <a:ln>
                <a:noFill/>
              </a:ln>
            </c:spPr>
            <c:txPr>
              <a:bodyPr rot="0" spcFirstLastPara="1" vertOverflow="ellipsis" vert="horz" wrap="square" lIns="38100" tIns="19050" rIns="38100" bIns="19050" anchor="ctr" anchorCtr="1">
                <a:spAutoFit/>
              </a:bodyPr>
              <a:lstStyle/>
              <a:p>
                <a:pPr>
                  <a:defRPr sz="1200" b="0" i="0" u="none" strike="noStrike">
                    <a:solidFill>
                      <a:schemeClr val="dk1">
                        <a:lumMod val="75000"/>
                        <a:lumOff val="25000"/>
                      </a:schemeClr>
                    </a:solidFill>
                    <a:latin typeface="+mn-lt"/>
                    <a:ea typeface="+mn-ea"/>
                    <a:cs typeface="+mn-cs"/>
                  </a:defRPr>
                </a:pPr>
                <a:endParaRPr lang="fr-FR"/>
              </a:p>
            </c:txPr>
            <c:dLblPos val="bestFit"/>
            <c:showLegendKey val="0"/>
            <c:showVal val="1"/>
            <c:showCatName val="0"/>
            <c:showSerName val="0"/>
            <c:showPercent val="0"/>
            <c:showBubbleSize val="0"/>
            <c:showLeaderLines val="1"/>
            <c:leaderLines>
              <c:spPr>
                <a:prstGeom prst="rect">
                  <a:avLst/>
                </a:prstGeom>
                <a:ln w="9525" cap="flat" cmpd="sng" algn="ctr">
                  <a:solidFill>
                    <a:schemeClr val="dk1">
                      <a:lumMod val="35000"/>
                      <a:lumOff val="65000"/>
                    </a:schemeClr>
                  </a:solidFill>
                  <a:round/>
                </a:ln>
              </c:spPr>
            </c:leaderLines>
            <c:extLst>
              <c:ext xmlns:c15="http://schemas.microsoft.com/office/drawing/2012/chart" uri="{CE6537A1-D6FC-4f65-9D91-7224C49458BB}">
                <c15:spPr xmlns:c15="http://schemas.microsoft.com/office/drawing/2012/chart">
                  <a:prstGeom prst="rect">
                    <a:avLst/>
                  </a:prstGeom>
                </c15:spPr>
              </c:ext>
            </c:extLst>
          </c:dLbls>
          <c:cat>
            <c:strRef>
              <c:f>'POST 2D'!$A$132:$H$132</c:f>
              <c:strCache>
                <c:ptCount val="8"/>
                <c:pt idx="0">
                  <c:v>STAV </c:v>
                </c:pt>
                <c:pt idx="1">
                  <c:v>STD2A </c:v>
                </c:pt>
                <c:pt idx="2">
                  <c:v>STI2D </c:v>
                </c:pt>
                <c:pt idx="3">
                  <c:v>STHR </c:v>
                </c:pt>
                <c:pt idx="4">
                  <c:v>STL</c:v>
                </c:pt>
                <c:pt idx="5">
                  <c:v>STMG </c:v>
                </c:pt>
                <c:pt idx="6">
                  <c:v>ST2S</c:v>
                </c:pt>
                <c:pt idx="7">
                  <c:v>S2TMD </c:v>
                </c:pt>
              </c:strCache>
            </c:strRef>
          </c:cat>
          <c:val>
            <c:numRef>
              <c:f>'POST 2D'!$A$133:$H$133</c:f>
              <c:numCache>
                <c:formatCode>0.00%</c:formatCode>
                <c:ptCount val="8"/>
                <c:pt idx="0">
                  <c:v>3.8986354775828458E-3</c:v>
                </c:pt>
                <c:pt idx="1">
                  <c:v>1.086048454469507E-2</c:v>
                </c:pt>
                <c:pt idx="2">
                  <c:v>6.2378167641325533E-2</c:v>
                </c:pt>
                <c:pt idx="3">
                  <c:v>2.7847396268448898E-3</c:v>
                </c:pt>
                <c:pt idx="4">
                  <c:v>1.364522417153996E-2</c:v>
                </c:pt>
                <c:pt idx="5">
                  <c:v>0.15622389306599832</c:v>
                </c:pt>
                <c:pt idx="6">
                  <c:v>4.5669729880256194E-2</c:v>
                </c:pt>
                <c:pt idx="7">
                  <c:v>2.7847396268448898E-4</c:v>
                </c:pt>
              </c:numCache>
            </c:numRef>
          </c:val>
          <c:extLst>
            <c:ext xmlns:c16="http://schemas.microsoft.com/office/drawing/2014/chart" uri="{C3380CC4-5D6E-409C-BE32-E72D297353CC}">
              <c16:uniqueId val="{00000010-50AB-4B71-95FC-C4DE7C4F0369}"/>
            </c:ext>
          </c:extLst>
        </c:ser>
        <c:dLbls>
          <c:dLblPos val="bestFit"/>
          <c:showLegendKey val="0"/>
          <c:showVal val="1"/>
          <c:showCatName val="0"/>
          <c:showSerName val="0"/>
          <c:showPercent val="0"/>
          <c:showBubbleSize val="0"/>
          <c:showLeaderLines val="1"/>
        </c:dLbls>
        <c:firstSliceAng val="0"/>
      </c:pieChart>
      <c:spPr>
        <a:prstGeom prst="rect">
          <a:avLst/>
        </a:prstGeom>
        <a:noFill/>
        <a:ln>
          <a:noFill/>
        </a:ln>
      </c:spPr>
    </c:plotArea>
    <c:legend>
      <c:legendPos val="r"/>
      <c:overlay val="0"/>
      <c:spPr>
        <a:prstGeom prst="rect">
          <a:avLst/>
        </a:prstGeom>
        <a:solidFill>
          <a:schemeClr val="lt1">
            <a:alpha val="50000"/>
          </a:schemeClr>
        </a:solidFill>
        <a:ln>
          <a:noFill/>
        </a:ln>
      </c:spPr>
      <c:txPr>
        <a:bodyPr rot="0" spcFirstLastPara="1" vertOverflow="ellipsis" vert="horz" wrap="square" anchor="ctr" anchorCtr="1"/>
        <a:lstStyle/>
        <a:p>
          <a:pPr>
            <a:defRPr sz="1200" b="0" i="0" u="none" strike="noStrike">
              <a:solidFill>
                <a:schemeClr val="dk1">
                  <a:lumMod val="65000"/>
                  <a:lumOff val="35000"/>
                </a:schemeClr>
              </a:solidFill>
              <a:latin typeface="+mn-lt"/>
              <a:ea typeface="+mn-ea"/>
              <a:cs typeface="+mn-cs"/>
            </a:defRPr>
          </a:pPr>
          <a:endParaRPr lang="fr-FR"/>
        </a:p>
      </c:txPr>
    </c:legend>
    <c:plotVisOnly val="1"/>
    <c:dispBlanksAs val="gap"/>
    <c:showDLblsOverMax val="0"/>
  </c:chart>
  <c:spPr>
    <a:xfrm>
      <a:off x="337768" y="1290848"/>
      <a:ext cx="8280598" cy="3387824"/>
    </a:xfrm>
    <a:prstGeom prst="rect">
      <a:avLst/>
    </a:prstGeom>
    <a:pattFill prst="dkDnDiag">
      <a:fgClr>
        <a:schemeClr val="lt1"/>
      </a:fgClr>
      <a:bgClr>
        <a:schemeClr val="dk1">
          <a:lumMod val="10000"/>
          <a:lumOff val="90000"/>
        </a:schemeClr>
      </a:bgClr>
    </a:pattFill>
    <a:ln w="9525" cap="flat" cmpd="sng" algn="ctr">
      <a:solidFill>
        <a:schemeClr val="dk1">
          <a:lumMod val="15000"/>
          <a:lumOff val="85000"/>
        </a:schemeClr>
      </a:solidFill>
      <a:round/>
    </a:ln>
  </c:spPr>
  <c:txPr>
    <a:bodyPr/>
    <a:lstStyle/>
    <a:p>
      <a:pPr>
        <a:defRPr/>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a:solidFill>
                  <a:schemeClr val="dk1">
                    <a:lumMod val="75000"/>
                    <a:lumOff val="25000"/>
                  </a:schemeClr>
                </a:solidFill>
                <a:latin typeface="+mn-lt"/>
                <a:ea typeface="+mn-ea"/>
                <a:cs typeface="+mn-cs"/>
              </a:defRPr>
            </a:pPr>
            <a:r>
              <a:rPr lang="fr-FR"/>
              <a:t>Evolution de l'affectation en 1ère technologique depuis 2020</a:t>
            </a:r>
          </a:p>
        </c:rich>
      </c:tx>
      <c:overlay val="0"/>
      <c:spPr>
        <a:prstGeom prst="rect">
          <a:avLst/>
        </a:prstGeom>
        <a:noFill/>
        <a:ln>
          <a:noFill/>
        </a:ln>
      </c:spPr>
    </c:title>
    <c:autoTitleDeleted val="0"/>
    <c:plotArea>
      <c:layout/>
      <c:lineChart>
        <c:grouping val="standard"/>
        <c:varyColors val="0"/>
        <c:ser>
          <c:idx val="0"/>
          <c:order val="0"/>
          <c:tx>
            <c:strRef>
              <c:f>'POST 2D'!$B$117</c:f>
              <c:strCache>
                <c:ptCount val="1"/>
                <c:pt idx="0">
                  <c:v>STMG</c:v>
                </c:pt>
              </c:strCache>
            </c:strRef>
          </c:tx>
          <c:spPr>
            <a:prstGeom prst="rect">
              <a:avLst/>
            </a:prstGeom>
            <a:ln w="31750" cap="rnd">
              <a:solidFill>
                <a:schemeClr val="accent1"/>
              </a:solidFill>
              <a:round/>
            </a:ln>
          </c:spPr>
          <c:marker>
            <c:symbol val="circle"/>
            <c:size val="17"/>
            <c:spPr>
              <a:prstGeom prst="rect">
                <a:avLst/>
              </a:prstGeom>
              <a:solidFill>
                <a:schemeClr val="accent1"/>
              </a:solidFill>
              <a:ln>
                <a:noFill/>
              </a:ln>
            </c:spPr>
          </c:marker>
          <c:dLbls>
            <c:spPr>
              <a:noFill/>
              <a:ln>
                <a:noFill/>
              </a:ln>
            </c:spPr>
            <c:txPr>
              <a:bodyPr rot="0" spcFirstLastPara="1" vertOverflow="ellipsis" vert="horz" wrap="square" lIns="38100" tIns="19050" rIns="38100" bIns="19050" anchor="ctr" anchorCtr="1">
                <a:spAutoFit/>
              </a:bodyPr>
              <a:lstStyle/>
              <a:p>
                <a:pPr>
                  <a:defRPr sz="900" b="1" i="0" u="none" strike="noStrike">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'POST 2D'!$A$118:$A$121</c:f>
              <c:numCache>
                <c:formatCode>General</c:formatCode>
                <c:ptCount val="4"/>
                <c:pt idx="0">
                  <c:v>2020</c:v>
                </c:pt>
                <c:pt idx="1">
                  <c:v>2021</c:v>
                </c:pt>
                <c:pt idx="2">
                  <c:v>2022</c:v>
                </c:pt>
                <c:pt idx="3">
                  <c:v>2023</c:v>
                </c:pt>
              </c:numCache>
            </c:numRef>
          </c:cat>
          <c:val>
            <c:numRef>
              <c:f>'POST 2D'!$B$118:$B$121</c:f>
              <c:numCache>
                <c:formatCode>General</c:formatCode>
                <c:ptCount val="4"/>
                <c:pt idx="0">
                  <c:v>599</c:v>
                </c:pt>
                <c:pt idx="1">
                  <c:v>702</c:v>
                </c:pt>
                <c:pt idx="2">
                  <c:v>732</c:v>
                </c:pt>
                <c:pt idx="3">
                  <c:v>561</c:v>
                </c:pt>
              </c:numCache>
            </c:numRef>
          </c:val>
          <c:smooth val="0"/>
          <c:extLst>
            <c:ext xmlns:c16="http://schemas.microsoft.com/office/drawing/2014/chart" uri="{C3380CC4-5D6E-409C-BE32-E72D297353CC}">
              <c16:uniqueId val="{00000000-B328-4F60-BB46-C7A1A00FD8C2}"/>
            </c:ext>
          </c:extLst>
        </c:ser>
        <c:ser>
          <c:idx val="1"/>
          <c:order val="1"/>
          <c:tx>
            <c:strRef>
              <c:f>'POST 2D'!$C$117</c:f>
              <c:strCache>
                <c:ptCount val="1"/>
                <c:pt idx="0">
                  <c:v>STI2D</c:v>
                </c:pt>
              </c:strCache>
            </c:strRef>
          </c:tx>
          <c:spPr>
            <a:prstGeom prst="rect">
              <a:avLst/>
            </a:prstGeom>
            <a:ln w="31750" cap="rnd">
              <a:solidFill>
                <a:schemeClr val="accent2"/>
              </a:solidFill>
              <a:round/>
            </a:ln>
          </c:spPr>
          <c:marker>
            <c:symbol val="circle"/>
            <c:size val="17"/>
            <c:spPr>
              <a:prstGeom prst="rect">
                <a:avLst/>
              </a:prstGeom>
              <a:solidFill>
                <a:schemeClr val="accent2"/>
              </a:solidFill>
              <a:ln>
                <a:noFill/>
              </a:ln>
            </c:spPr>
          </c:marker>
          <c:dLbls>
            <c:spPr>
              <a:noFill/>
              <a:ln>
                <a:noFill/>
              </a:ln>
            </c:spPr>
            <c:txPr>
              <a:bodyPr rot="0" spcFirstLastPara="1" vertOverflow="ellipsis" vert="horz" wrap="square" lIns="38100" tIns="19050" rIns="38100" bIns="19050" anchor="ctr" anchorCtr="1">
                <a:spAutoFit/>
              </a:bodyPr>
              <a:lstStyle/>
              <a:p>
                <a:pPr>
                  <a:defRPr sz="900" b="1" i="0" u="none" strike="noStrike">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'POST 2D'!$A$118:$A$121</c:f>
              <c:numCache>
                <c:formatCode>General</c:formatCode>
                <c:ptCount val="4"/>
                <c:pt idx="0">
                  <c:v>2020</c:v>
                </c:pt>
                <c:pt idx="1">
                  <c:v>2021</c:v>
                </c:pt>
                <c:pt idx="2">
                  <c:v>2022</c:v>
                </c:pt>
                <c:pt idx="3">
                  <c:v>2023</c:v>
                </c:pt>
              </c:numCache>
            </c:numRef>
          </c:cat>
          <c:val>
            <c:numRef>
              <c:f>'POST 2D'!$C$118:$C$121</c:f>
              <c:numCache>
                <c:formatCode>General</c:formatCode>
                <c:ptCount val="4"/>
                <c:pt idx="0">
                  <c:v>269</c:v>
                </c:pt>
                <c:pt idx="1">
                  <c:v>261</c:v>
                </c:pt>
                <c:pt idx="2">
                  <c:v>286</c:v>
                </c:pt>
                <c:pt idx="3">
                  <c:v>224</c:v>
                </c:pt>
              </c:numCache>
            </c:numRef>
          </c:val>
          <c:smooth val="0"/>
          <c:extLst>
            <c:ext xmlns:c16="http://schemas.microsoft.com/office/drawing/2014/chart" uri="{C3380CC4-5D6E-409C-BE32-E72D297353CC}">
              <c16:uniqueId val="{00000001-B328-4F60-BB46-C7A1A00FD8C2}"/>
            </c:ext>
          </c:extLst>
        </c:ser>
        <c:ser>
          <c:idx val="2"/>
          <c:order val="2"/>
          <c:tx>
            <c:strRef>
              <c:f>'POST 2D'!$D$117</c:f>
              <c:strCache>
                <c:ptCount val="1"/>
                <c:pt idx="0">
                  <c:v>STL</c:v>
                </c:pt>
              </c:strCache>
            </c:strRef>
          </c:tx>
          <c:spPr>
            <a:prstGeom prst="rect">
              <a:avLst/>
            </a:prstGeom>
            <a:ln w="31750" cap="rnd">
              <a:solidFill>
                <a:schemeClr val="accent3"/>
              </a:solidFill>
              <a:round/>
            </a:ln>
          </c:spPr>
          <c:marker>
            <c:symbol val="circle"/>
            <c:size val="17"/>
            <c:spPr>
              <a:prstGeom prst="rect">
                <a:avLst/>
              </a:prstGeom>
              <a:solidFill>
                <a:schemeClr val="accent3"/>
              </a:solidFill>
              <a:ln>
                <a:noFill/>
              </a:ln>
            </c:spPr>
          </c:marker>
          <c:dLbls>
            <c:spPr>
              <a:noFill/>
              <a:ln>
                <a:noFill/>
              </a:ln>
            </c:spPr>
            <c:txPr>
              <a:bodyPr rot="0" spcFirstLastPara="1" vertOverflow="ellipsis" vert="horz" wrap="square" lIns="38100" tIns="19050" rIns="38100" bIns="19050" anchor="ctr" anchorCtr="1">
                <a:spAutoFit/>
              </a:bodyPr>
              <a:lstStyle/>
              <a:p>
                <a:pPr>
                  <a:defRPr sz="900" b="1" i="0" u="none" strike="noStrike">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'POST 2D'!$A$118:$A$121</c:f>
              <c:numCache>
                <c:formatCode>General</c:formatCode>
                <c:ptCount val="4"/>
                <c:pt idx="0">
                  <c:v>2020</c:v>
                </c:pt>
                <c:pt idx="1">
                  <c:v>2021</c:v>
                </c:pt>
                <c:pt idx="2">
                  <c:v>2022</c:v>
                </c:pt>
                <c:pt idx="3">
                  <c:v>2023</c:v>
                </c:pt>
              </c:numCache>
            </c:numRef>
          </c:cat>
          <c:val>
            <c:numRef>
              <c:f>'POST 2D'!$D$118:$D$121</c:f>
              <c:numCache>
                <c:formatCode>General</c:formatCode>
                <c:ptCount val="4"/>
                <c:pt idx="0">
                  <c:v>57</c:v>
                </c:pt>
                <c:pt idx="1">
                  <c:v>43</c:v>
                </c:pt>
                <c:pt idx="2">
                  <c:v>70</c:v>
                </c:pt>
                <c:pt idx="3">
                  <c:v>49</c:v>
                </c:pt>
              </c:numCache>
            </c:numRef>
          </c:val>
          <c:smooth val="0"/>
          <c:extLst>
            <c:ext xmlns:c16="http://schemas.microsoft.com/office/drawing/2014/chart" uri="{C3380CC4-5D6E-409C-BE32-E72D297353CC}">
              <c16:uniqueId val="{00000002-B328-4F60-BB46-C7A1A00FD8C2}"/>
            </c:ext>
          </c:extLst>
        </c:ser>
        <c:ser>
          <c:idx val="3"/>
          <c:order val="3"/>
          <c:tx>
            <c:strRef>
              <c:f>'POST 2D'!$E$117</c:f>
              <c:strCache>
                <c:ptCount val="1"/>
                <c:pt idx="0">
                  <c:v>ST2S</c:v>
                </c:pt>
              </c:strCache>
            </c:strRef>
          </c:tx>
          <c:spPr>
            <a:prstGeom prst="rect">
              <a:avLst/>
            </a:prstGeom>
            <a:ln w="31750" cap="rnd">
              <a:solidFill>
                <a:schemeClr val="accent4"/>
              </a:solidFill>
              <a:round/>
            </a:ln>
          </c:spPr>
          <c:marker>
            <c:symbol val="circle"/>
            <c:size val="17"/>
            <c:spPr>
              <a:prstGeom prst="rect">
                <a:avLst/>
              </a:prstGeom>
              <a:solidFill>
                <a:schemeClr val="accent4"/>
              </a:solidFill>
              <a:ln>
                <a:noFill/>
              </a:ln>
            </c:spPr>
          </c:marker>
          <c:dLbls>
            <c:spPr>
              <a:noFill/>
              <a:ln>
                <a:noFill/>
              </a:ln>
            </c:spPr>
            <c:txPr>
              <a:bodyPr rot="0" spcFirstLastPara="1" vertOverflow="ellipsis" vert="horz" wrap="square" lIns="38100" tIns="19050" rIns="38100" bIns="19050" anchor="ctr" anchorCtr="1">
                <a:spAutoFit/>
              </a:bodyPr>
              <a:lstStyle/>
              <a:p>
                <a:pPr>
                  <a:defRPr sz="900" b="1" i="0" u="none" strike="noStrike">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'POST 2D'!$A$118:$A$121</c:f>
              <c:numCache>
                <c:formatCode>General</c:formatCode>
                <c:ptCount val="4"/>
                <c:pt idx="0">
                  <c:v>2020</c:v>
                </c:pt>
                <c:pt idx="1">
                  <c:v>2021</c:v>
                </c:pt>
                <c:pt idx="2">
                  <c:v>2022</c:v>
                </c:pt>
                <c:pt idx="3">
                  <c:v>2023</c:v>
                </c:pt>
              </c:numCache>
            </c:numRef>
          </c:cat>
          <c:val>
            <c:numRef>
              <c:f>'POST 2D'!$E$118:$E$121</c:f>
              <c:numCache>
                <c:formatCode>General</c:formatCode>
                <c:ptCount val="4"/>
                <c:pt idx="0">
                  <c:v>194</c:v>
                </c:pt>
                <c:pt idx="1">
                  <c:v>214</c:v>
                </c:pt>
                <c:pt idx="2">
                  <c:v>186</c:v>
                </c:pt>
                <c:pt idx="3">
                  <c:v>164</c:v>
                </c:pt>
              </c:numCache>
            </c:numRef>
          </c:val>
          <c:smooth val="0"/>
          <c:extLst>
            <c:ext xmlns:c16="http://schemas.microsoft.com/office/drawing/2014/chart" uri="{C3380CC4-5D6E-409C-BE32-E72D297353CC}">
              <c16:uniqueId val="{00000003-B328-4F60-BB46-C7A1A00FD8C2}"/>
            </c:ext>
          </c:extLst>
        </c:ser>
        <c:ser>
          <c:idx val="4"/>
          <c:order val="4"/>
          <c:tx>
            <c:strRef>
              <c:f>'POST 2D'!$F$117</c:f>
              <c:strCache>
                <c:ptCount val="1"/>
                <c:pt idx="0">
                  <c:v>STAV</c:v>
                </c:pt>
              </c:strCache>
            </c:strRef>
          </c:tx>
          <c:spPr>
            <a:prstGeom prst="rect">
              <a:avLst/>
            </a:prstGeom>
            <a:ln w="31750" cap="rnd">
              <a:solidFill>
                <a:schemeClr val="accent5"/>
              </a:solidFill>
              <a:round/>
            </a:ln>
          </c:spPr>
          <c:marker>
            <c:symbol val="circle"/>
            <c:size val="17"/>
            <c:spPr>
              <a:prstGeom prst="rect">
                <a:avLst/>
              </a:prstGeom>
              <a:solidFill>
                <a:schemeClr val="accent5"/>
              </a:solidFill>
              <a:ln>
                <a:noFill/>
              </a:ln>
            </c:spPr>
          </c:marker>
          <c:dLbls>
            <c:spPr>
              <a:noFill/>
              <a:ln>
                <a:noFill/>
              </a:ln>
            </c:spPr>
            <c:txPr>
              <a:bodyPr rot="0" spcFirstLastPara="1" vertOverflow="ellipsis" vert="horz" wrap="square" lIns="38100" tIns="19050" rIns="38100" bIns="19050" anchor="ctr" anchorCtr="1">
                <a:spAutoFit/>
              </a:bodyPr>
              <a:lstStyle/>
              <a:p>
                <a:pPr>
                  <a:defRPr sz="900" b="1" i="0" u="none" strike="noStrike">
                    <a:solidFill>
                      <a:schemeClr val="lt1"/>
                    </a:solidFill>
                    <a:latin typeface="+mn-lt"/>
                    <a:ea typeface="+mn-ea"/>
                    <a:cs typeface="+mn-cs"/>
                  </a:defRPr>
                </a:pPr>
                <a:endParaRPr lang="fr-FR"/>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0"/>
              </c:ext>
            </c:extLst>
          </c:dLbls>
          <c:cat>
            <c:numRef>
              <c:f>'POST 2D'!$A$118:$A$121</c:f>
              <c:numCache>
                <c:formatCode>General</c:formatCode>
                <c:ptCount val="4"/>
                <c:pt idx="0">
                  <c:v>2020</c:v>
                </c:pt>
                <c:pt idx="1">
                  <c:v>2021</c:v>
                </c:pt>
                <c:pt idx="2">
                  <c:v>2022</c:v>
                </c:pt>
                <c:pt idx="3">
                  <c:v>2023</c:v>
                </c:pt>
              </c:numCache>
            </c:numRef>
          </c:cat>
          <c:val>
            <c:numRef>
              <c:f>'POST 2D'!$F$118:$F$121</c:f>
              <c:numCache>
                <c:formatCode>General</c:formatCode>
                <c:ptCount val="4"/>
                <c:pt idx="0">
                  <c:v>37</c:v>
                </c:pt>
                <c:pt idx="1">
                  <c:v>43</c:v>
                </c:pt>
                <c:pt idx="2">
                  <c:v>52</c:v>
                </c:pt>
                <c:pt idx="3">
                  <c:v>14</c:v>
                </c:pt>
              </c:numCache>
            </c:numRef>
          </c:val>
          <c:smooth val="0"/>
          <c:extLst>
            <c:ext xmlns:c16="http://schemas.microsoft.com/office/drawing/2014/chart" uri="{C3380CC4-5D6E-409C-BE32-E72D297353CC}">
              <c16:uniqueId val="{00000004-B328-4F60-BB46-C7A1A00FD8C2}"/>
            </c:ext>
          </c:extLst>
        </c:ser>
        <c:dLbls>
          <c:dLblPos val="ctr"/>
          <c:showLegendKey val="0"/>
          <c:showVal val="1"/>
          <c:showCatName val="0"/>
          <c:showSerName val="0"/>
          <c:showPercent val="0"/>
          <c:showBubbleSize val="0"/>
        </c:dLbls>
        <c:marker val="1"/>
        <c:smooth val="0"/>
        <c:axId val="1100147423"/>
        <c:axId val="1916775167"/>
      </c:lineChart>
      <c:catAx>
        <c:axId val="1100147423"/>
        <c:scaling>
          <c:orientation val="minMax"/>
        </c:scaling>
        <c:delete val="0"/>
        <c:axPos val="b"/>
        <c:numFmt formatCode="General" sourceLinked="1"/>
        <c:majorTickMark val="none"/>
        <c:minorTickMark val="none"/>
        <c:tickLblPos val="nextTo"/>
        <c:spPr>
          <a:prstGeom prst="rect">
            <a:avLst/>
          </a:prstGeom>
          <a:noFill/>
          <a:ln w="19050" cap="flat" cmpd="sng" algn="ctr">
            <a:solidFill>
              <a:schemeClr val="dk1">
                <a:lumMod val="75000"/>
                <a:lumOff val="25000"/>
              </a:schemeClr>
            </a:solidFill>
            <a:round/>
          </a:ln>
        </c:spPr>
        <c:txPr>
          <a:bodyPr rot="-60000000" spcFirstLastPara="1" vertOverflow="ellipsis" vert="horz" wrap="square" anchor="ctr" anchorCtr="1"/>
          <a:lstStyle/>
          <a:p>
            <a:pPr>
              <a:defRPr sz="900" b="0" i="0" u="none" strike="noStrike" cap="all">
                <a:solidFill>
                  <a:schemeClr val="dk1">
                    <a:lumMod val="75000"/>
                    <a:lumOff val="25000"/>
                  </a:schemeClr>
                </a:solidFill>
                <a:latin typeface="+mn-lt"/>
                <a:ea typeface="+mn-ea"/>
                <a:cs typeface="+mn-cs"/>
              </a:defRPr>
            </a:pPr>
            <a:endParaRPr lang="fr-FR"/>
          </a:p>
        </c:txPr>
        <c:crossAx val="1916775167"/>
        <c:crosses val="autoZero"/>
        <c:auto val="1"/>
        <c:lblAlgn val="ctr"/>
        <c:lblOffset val="100"/>
        <c:noMultiLvlLbl val="0"/>
      </c:catAx>
      <c:valAx>
        <c:axId val="1916775167"/>
        <c:scaling>
          <c:orientation val="minMax"/>
        </c:scaling>
        <c:delete val="1"/>
        <c:axPos val="l"/>
        <c:majorGridlines>
          <c:spPr>
            <a:prstGeom prst="rect">
              <a:avLst/>
            </a:prstGeom>
            <a:ln w="9525" cap="flat" cmpd="sng" algn="ctr">
              <a:gradFill>
                <a:gsLst>
                  <a:gs pos="0">
                    <a:schemeClr val="lt1">
                      <a:lumMod val="75000"/>
                      <a:alpha val="36000"/>
                    </a:schemeClr>
                  </a:gs>
                  <a:gs pos="100000">
                    <a:schemeClr val="dk1">
                      <a:lumMod val="95000"/>
                      <a:lumOff val="5000"/>
                      <a:alpha val="42000"/>
                    </a:schemeClr>
                  </a:gs>
                </a:gsLst>
                <a:lin ang="5400000" scaled="0"/>
              </a:gradFill>
              <a:round/>
            </a:ln>
          </c:spPr>
        </c:majorGridlines>
        <c:numFmt formatCode="General" sourceLinked="1"/>
        <c:majorTickMark val="none"/>
        <c:minorTickMark val="none"/>
        <c:tickLblPos val="nextTo"/>
        <c:crossAx val="1100147423"/>
        <c:crosses val="autoZero"/>
        <c:crossBetween val="between"/>
      </c:valAx>
      <c:spPr>
        <a:prstGeom prst="rect">
          <a:avLst/>
        </a:prstGeom>
        <a:noFill/>
        <a:ln>
          <a:noFill/>
        </a:ln>
      </c:spPr>
    </c:plotArea>
    <c:legend>
      <c:legendPos val="b"/>
      <c:overlay val="0"/>
      <c:spPr>
        <a:prstGeom prst="rect">
          <a:avLst/>
        </a:prstGeom>
        <a:solidFill>
          <a:schemeClr val="lt1">
            <a:lumMod val="95000"/>
            <a:alpha val="39000"/>
          </a:schemeClr>
        </a:solidFill>
        <a:ln>
          <a:noFill/>
        </a:ln>
      </c:spPr>
      <c:txPr>
        <a:bodyPr rot="0" spcFirstLastPara="1" vertOverflow="ellipsis" vert="horz" wrap="square" anchor="ctr" anchorCtr="1"/>
        <a:lstStyle/>
        <a:p>
          <a:pPr>
            <a:defRPr sz="900" b="0" i="0" u="none" strike="noStrike">
              <a:solidFill>
                <a:schemeClr val="dk1">
                  <a:lumMod val="75000"/>
                  <a:lumOff val="25000"/>
                </a:schemeClr>
              </a:solidFill>
              <a:latin typeface="+mn-lt"/>
              <a:ea typeface="+mn-ea"/>
              <a:cs typeface="+mn-cs"/>
            </a:defRPr>
          </a:pPr>
          <a:endParaRPr lang="fr-FR"/>
        </a:p>
      </c:txPr>
    </c:legend>
    <c:plotVisOnly val="1"/>
    <c:dispBlanksAs val="gap"/>
    <c:showDLblsOverMax val="0"/>
  </c:chart>
  <c:spPr>
    <a:xfrm>
      <a:off x="323850" y="1707653"/>
      <a:ext cx="8424334" cy="3024336"/>
    </a:xfrm>
    <a:prstGeom prst="rect">
      <a:avLst/>
    </a:prstGeom>
    <a:gradFill>
      <a:gsLst>
        <a:gs pos="0">
          <a:schemeClr val="lt1"/>
        </a:gs>
        <a:gs pos="39000">
          <a:schemeClr val="lt1"/>
        </a:gs>
        <a:gs pos="100000">
          <a:schemeClr val="lt1">
            <a:lumMod val="75000"/>
          </a:schemeClr>
        </a:gs>
      </a:gsLst>
      <a:path path="circle"/>
    </a:gradFill>
    <a:ln w="9525" cap="flat" cmpd="sng" algn="ctr">
      <a:solidFill>
        <a:schemeClr val="dk1">
          <a:lumMod val="25000"/>
          <a:lumOff val="75000"/>
        </a:schemeClr>
      </a:solidFill>
      <a:round/>
    </a:ln>
  </c:spPr>
  <c:txPr>
    <a:bodyPr/>
    <a:lstStyle/>
    <a:p>
      <a:pPr>
        <a:defRPr/>
      </a:pPr>
      <a:endParaRPr lang="fr-FR"/>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0.01326</cdr:x>
      <cdr:y>0.90939</cdr:y>
    </cdr:from>
    <cdr:to>
      <cdr:x>0.56196</cdr:x>
      <cdr:y>0.99597</cdr:y>
    </cdr:to>
    <cdr:sp macro="" textlink="">
      <cdr:nvSpPr>
        <cdr:cNvPr id="4" name="ZoneTexte 4"/>
        <cdr:cNvSpPr>
          <a:spLocks xmlns:a="http://schemas.openxmlformats.org/drawingml/2006/main"/>
        </cdr:cNvSpPr>
      </cdr:nvSpPr>
      <cdr:spPr bwMode="auto">
        <a:xfrm xmlns:a="http://schemas.openxmlformats.org/drawingml/2006/main">
          <a:off x="73660" y="2778760"/>
          <a:ext cx="3048014" cy="264560"/>
        </a:xfrm>
        <a:prstGeom xmlns:a="http://schemas.openxmlformats.org/drawingml/2006/main" prst="rect">
          <a:avLst/>
        </a:prstGeom>
        <a:noFill xmlns:a="http://schemas.openxmlformats.org/drawingml/2006/main"/>
      </cdr:spPr>
      <cdr:style>
        <a:lnRef xmlns:a="http://schemas.openxmlformats.org/drawingml/2006/main" idx="0">
          <a:srgbClr val="000000"/>
        </a:lnRef>
        <a:fillRef xmlns:a="http://schemas.openxmlformats.org/drawingml/2006/main" idx="0">
          <a:srgbClr val="000000"/>
        </a:fillRef>
        <a:effectRef xmlns:a="http://schemas.openxmlformats.org/drawingml/2006/main" idx="0">
          <a:srgbClr val="000000"/>
        </a:effectRef>
        <a:fontRef xmlns:a="http://schemas.openxmlformats.org/drawingml/2006/main" idx="minor">
          <a:schemeClr val="tx1"/>
        </a:fontRef>
      </cdr:style>
      <cdr:txBody>
        <a:bodyPr xmlns:a="http://schemas.openxmlformats.org/drawingml/2006/main" wrap="none" rtlCol="0" anchor="t">
          <a:spAutoFit/>
        </a:bodyPr>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pPr>
            <a:defRPr/>
          </a:pPr>
          <a:r>
            <a:rPr lang="fr-FR" sz="1100">
              <a:solidFill>
                <a:schemeClr val="bg1">
                  <a:lumMod val="65000"/>
                </a:schemeClr>
              </a:solidFill>
            </a:rPr>
            <a:t>source : BCP, académie de Rennes MENJS, PU+ PR</a:t>
          </a:r>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sp>
        <p:nvSpPr>
          <p:cNvPr id="4" name="Espace réservé de l'en-tête 1"/>
          <p:cNvSpPr>
            <a:spLocks noGrp="1"/>
          </p:cNvSpPr>
          <p:nvPr>
            <p:ph type="hdr" sz="quarter"/>
          </p:nvPr>
        </p:nvSpPr>
        <p:spPr bwMode="auto">
          <a:xfrm>
            <a:off x="0" y="0"/>
            <a:ext cx="3962400" cy="497284"/>
          </a:xfrm>
          <a:prstGeom prst="rect">
            <a:avLst/>
          </a:prstGeom>
        </p:spPr>
        <p:txBody>
          <a:bodyPr vert="horz" lIns="107543" tIns="53771" rIns="107543" bIns="53771" rtlCol="0"/>
          <a:lstStyle>
            <a:lvl1pPr algn="l">
              <a:defRPr sz="1400">
                <a:latin typeface="Arial"/>
              </a:defRPr>
            </a:lvl1pPr>
          </a:lstStyle>
          <a:p>
            <a:pPr>
              <a:defRPr/>
            </a:pPr>
            <a:endParaRPr lang="fr-FR"/>
          </a:p>
        </p:txBody>
      </p:sp>
      <p:sp>
        <p:nvSpPr>
          <p:cNvPr id="5" name="Espace réservé de la date 2"/>
          <p:cNvSpPr>
            <a:spLocks noGrp="1"/>
          </p:cNvSpPr>
          <p:nvPr>
            <p:ph type="dt" idx="1"/>
          </p:nvPr>
        </p:nvSpPr>
        <p:spPr bwMode="auto">
          <a:xfrm>
            <a:off x="5179484" y="0"/>
            <a:ext cx="3962400" cy="497284"/>
          </a:xfrm>
          <a:prstGeom prst="rect">
            <a:avLst/>
          </a:prstGeom>
        </p:spPr>
        <p:txBody>
          <a:bodyPr vert="horz" lIns="107543" tIns="53771" rIns="107543" bIns="53771" rtlCol="0"/>
          <a:lstStyle>
            <a:lvl1pPr algn="r">
              <a:defRPr sz="1400">
                <a:latin typeface="Arial"/>
              </a:defRPr>
            </a:lvl1pPr>
          </a:lstStyle>
          <a:p>
            <a:pPr>
              <a:defRPr/>
            </a:pPr>
            <a:fld id="{D680E798-53FF-4C51-A981-953463752515}" type="datetimeFigureOut">
              <a:rPr lang="fr-FR"/>
              <a:t>13/12/2023</a:t>
            </a:fld>
            <a:endParaRPr lang="fr-FR"/>
          </a:p>
        </p:txBody>
      </p:sp>
      <p:sp>
        <p:nvSpPr>
          <p:cNvPr id="6" name="Espace réservé de l'image des diapositives 3"/>
          <p:cNvSpPr>
            <a:spLocks noGrp="1" noRot="1" noChangeAspect="1"/>
          </p:cNvSpPr>
          <p:nvPr>
            <p:ph type="sldImg" idx="2"/>
          </p:nvPr>
        </p:nvSpPr>
        <p:spPr bwMode="auto">
          <a:xfrm>
            <a:off x="1257300" y="746125"/>
            <a:ext cx="6629400" cy="3729038"/>
          </a:xfrm>
          <a:prstGeom prst="rect">
            <a:avLst/>
          </a:prstGeom>
          <a:noFill/>
          <a:ln w="12700">
            <a:solidFill>
              <a:prstClr val="black"/>
            </a:solidFill>
          </a:ln>
        </p:spPr>
        <p:txBody>
          <a:bodyPr vert="horz" lIns="107543" tIns="53771" rIns="107543" bIns="53771" rtlCol="0" anchor="ctr"/>
          <a:lstStyle/>
          <a:p>
            <a:pPr>
              <a:defRPr/>
            </a:pPr>
            <a:endParaRPr lang="fr-FR"/>
          </a:p>
        </p:txBody>
      </p:sp>
      <p:sp>
        <p:nvSpPr>
          <p:cNvPr id="7" name="Espace réservé des commentaires 4"/>
          <p:cNvSpPr>
            <a:spLocks noGrp="1"/>
          </p:cNvSpPr>
          <p:nvPr>
            <p:ph type="body" sz="quarter" idx="3"/>
          </p:nvPr>
        </p:nvSpPr>
        <p:spPr bwMode="auto">
          <a:xfrm>
            <a:off x="914400" y="4724202"/>
            <a:ext cx="7315200" cy="4475560"/>
          </a:xfrm>
          <a:prstGeom prst="rect">
            <a:avLst/>
          </a:prstGeom>
        </p:spPr>
        <p:txBody>
          <a:bodyPr vert="horz" lIns="107543" tIns="53771" rIns="107543" bIns="53771" rtlCol="0">
            <a:normAutofit/>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8" name="Espace réservé du pied de page 5"/>
          <p:cNvSpPr>
            <a:spLocks noGrp="1"/>
          </p:cNvSpPr>
          <p:nvPr>
            <p:ph type="ftr" sz="quarter" idx="4"/>
          </p:nvPr>
        </p:nvSpPr>
        <p:spPr bwMode="auto">
          <a:xfrm>
            <a:off x="0" y="9446678"/>
            <a:ext cx="3962400" cy="497284"/>
          </a:xfrm>
          <a:prstGeom prst="rect">
            <a:avLst/>
          </a:prstGeom>
        </p:spPr>
        <p:txBody>
          <a:bodyPr vert="horz" lIns="107543" tIns="53771" rIns="107543" bIns="53771" rtlCol="0" anchor="b"/>
          <a:lstStyle>
            <a:lvl1pPr algn="l">
              <a:defRPr sz="1400">
                <a:latin typeface="Arial"/>
              </a:defRPr>
            </a:lvl1pPr>
          </a:lstStyle>
          <a:p>
            <a:pPr>
              <a:defRPr/>
            </a:pPr>
            <a:endParaRPr lang="fr-FR"/>
          </a:p>
        </p:txBody>
      </p:sp>
      <p:sp>
        <p:nvSpPr>
          <p:cNvPr id="9" name="Espace réservé du numéro de diapositive 6"/>
          <p:cNvSpPr>
            <a:spLocks noGrp="1"/>
          </p:cNvSpPr>
          <p:nvPr>
            <p:ph type="sldNum" sz="quarter" idx="5"/>
          </p:nvPr>
        </p:nvSpPr>
        <p:spPr bwMode="auto">
          <a:xfrm>
            <a:off x="5179484" y="9446678"/>
            <a:ext cx="3962400" cy="497284"/>
          </a:xfrm>
          <a:prstGeom prst="rect">
            <a:avLst/>
          </a:prstGeom>
        </p:spPr>
        <p:txBody>
          <a:bodyPr vert="horz" lIns="107543" tIns="53771" rIns="107543" bIns="53771" rtlCol="0" anchor="b"/>
          <a:lstStyle>
            <a:lvl1pPr algn="r">
              <a:defRPr sz="1400">
                <a:latin typeface="Arial"/>
              </a:defRPr>
            </a:lvl1pPr>
          </a:lstStyle>
          <a:p>
            <a:pPr>
              <a:defRPr/>
            </a:pPr>
            <a:fld id="{1B06CD8F-B7ED-4A05-9FB1-A01CC0EF02CC}" type="slidenum">
              <a:rPr lang="fr-FR"/>
              <a:t>‹N°›</a:t>
            </a:fld>
            <a:endParaRPr lang="fr-FR"/>
          </a:p>
        </p:txBody>
      </p:sp>
    </p:spTree>
  </p:cSld>
  <p:clrMap bg1="lt1" tx1="dk1" bg2="lt2" tx2="dk2" accent1="accent1" accent2="accent2" accent3="accent3" accent4="accent4" accent5="accent5" accent6="accent6" hlink="hlink" folHlink="folHlink"/>
  <p:notesStyle>
    <a:lvl1pPr marL="0" algn="l" defTabSz="914400">
      <a:defRPr sz="1200">
        <a:solidFill>
          <a:schemeClr val="tx1"/>
        </a:solidFill>
        <a:latin typeface="Arial"/>
        <a:ea typeface="+mn-ea"/>
        <a:cs typeface="+mn-cs"/>
      </a:defRPr>
    </a:lvl1pPr>
    <a:lvl2pPr marL="457200" algn="l" defTabSz="914400">
      <a:defRPr sz="1200">
        <a:solidFill>
          <a:schemeClr val="tx1"/>
        </a:solidFill>
        <a:latin typeface="Arial"/>
        <a:ea typeface="+mn-ea"/>
        <a:cs typeface="+mn-cs"/>
      </a:defRPr>
    </a:lvl2pPr>
    <a:lvl3pPr marL="914400" algn="l" defTabSz="914400">
      <a:defRPr sz="1200">
        <a:solidFill>
          <a:schemeClr val="tx1"/>
        </a:solidFill>
        <a:latin typeface="Arial"/>
        <a:ea typeface="+mn-ea"/>
        <a:cs typeface="+mn-cs"/>
      </a:defRPr>
    </a:lvl3pPr>
    <a:lvl4pPr marL="1371600" algn="l" defTabSz="914400">
      <a:defRPr sz="1200">
        <a:solidFill>
          <a:schemeClr val="tx1"/>
        </a:solidFill>
        <a:latin typeface="Arial"/>
        <a:ea typeface="+mn-ea"/>
        <a:cs typeface="+mn-cs"/>
      </a:defRPr>
    </a:lvl4pPr>
    <a:lvl5pPr marL="1828800" algn="l" defTabSz="914400">
      <a:defRPr sz="1200">
        <a:solidFill>
          <a:schemeClr val="tx1"/>
        </a:solidFill>
        <a:latin typeface="Arial"/>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1400" b="1" i="1">
                <a:solidFill>
                  <a:srgbClr val="000000"/>
                </a:solidFill>
              </a:rPr>
              <a:t> </a:t>
            </a:r>
            <a:endParaRPr/>
          </a:p>
          <a:p>
            <a:pPr defTabSz="1075426">
              <a:defRPr/>
            </a:pPr>
            <a:r>
              <a:rPr lang="fr-FR" sz="1400" b="1" i="1">
                <a:solidFill>
                  <a:srgbClr val="000000"/>
                </a:solidFill>
              </a:rPr>
              <a:t> </a:t>
            </a:r>
            <a:endParaRP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a:t>
            </a:r>
            <a:endParaRPr/>
          </a:p>
          <a:p>
            <a:pPr>
              <a:defRPr/>
            </a:pPr>
            <a:r>
              <a:rPr lang="fr-FR"/>
              <a:t>En dépit de la diminution constatée la filière STMG  correspond à 15, 2 % des affectations. Cette filière est la plus prisée. Le deuxième pôle d’affectation est la filière STI2D avec 6,24  %, suivi de peu par la filière ST2S avec 4,57%</a:t>
            </a:r>
            <a:endParaRPr/>
          </a:p>
        </p:txBody>
      </p:sp>
      <p:sp>
        <p:nvSpPr>
          <p:cNvPr id="6" name="Espace réservé du numéro de diapositive 3"/>
          <p:cNvSpPr>
            <a:spLocks noGrp="1"/>
          </p:cNvSpPr>
          <p:nvPr>
            <p:ph type="sldNum" sz="quarter" idx="5"/>
          </p:nvPr>
        </p:nvSpPr>
        <p:spPr bwMode="auto"/>
        <p:txBody>
          <a:bodyPr/>
          <a:lstStyle/>
          <a:p>
            <a:pPr>
              <a:defRPr/>
            </a:pPr>
            <a:fld id="{1B06CD8F-B7ED-4A05-9FB1-A01CC0EF02CC}" type="slidenum">
              <a:rPr lang="fr-FR"/>
              <a:t>13</a:t>
            </a:fld>
            <a:endParaRPr lang="fr-F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sz="1200">
                <a:solidFill>
                  <a:schemeClr val="tx1"/>
                </a:solidFill>
                <a:latin typeface="Arial"/>
                <a:ea typeface="+mn-ea"/>
                <a:cs typeface="+mn-cs"/>
              </a:rPr>
              <a:t>Les filières technologiques voient leur recrutement diminuer cette année. </a:t>
            </a:r>
            <a:endParaRPr/>
          </a:p>
          <a:p>
            <a:pPr>
              <a:defRPr/>
            </a:pPr>
            <a:r>
              <a:rPr lang="fr-FR" sz="1200">
                <a:solidFill>
                  <a:schemeClr val="tx1"/>
                </a:solidFill>
                <a:latin typeface="Arial"/>
                <a:ea typeface="+mn-ea"/>
                <a:cs typeface="+mn-cs"/>
              </a:rPr>
              <a:t>La filière STI2D subit une diminution cette année.</a:t>
            </a:r>
            <a:endParaRPr/>
          </a:p>
          <a:p>
            <a:pPr>
              <a:defRPr/>
            </a:pPr>
            <a:r>
              <a:rPr lang="fr-FR" sz="1200">
                <a:solidFill>
                  <a:schemeClr val="tx1"/>
                </a:solidFill>
                <a:latin typeface="Arial"/>
                <a:ea typeface="+mn-ea"/>
                <a:cs typeface="+mn-cs"/>
              </a:rPr>
              <a:t>Les affectations en STMG ont diminué cette année. Cette diminution correspond à la volonté de favoriser des  affectations choisies en fonction du projet de l’élève, plutôt que des affectations par défaut.</a:t>
            </a:r>
            <a:endParaRPr/>
          </a:p>
          <a:p>
            <a:pPr>
              <a:defRPr/>
            </a:pPr>
            <a:r>
              <a:rPr lang="fr-FR" sz="1200">
                <a:solidFill>
                  <a:schemeClr val="tx1"/>
                </a:solidFill>
                <a:latin typeface="Arial"/>
                <a:ea typeface="+mn-ea"/>
                <a:cs typeface="+mn-cs"/>
              </a:rPr>
              <a:t>Le recrutement dans les filière STL et ST2S sont relativement stables depuis 2020.</a:t>
            </a:r>
            <a:endParaRPr/>
          </a:p>
          <a:p>
            <a:pPr>
              <a:defRPr/>
            </a:pPr>
            <a:endParaRPr lang="fr-FR"/>
          </a:p>
        </p:txBody>
      </p:sp>
      <p:sp>
        <p:nvSpPr>
          <p:cNvPr id="6" name="Espace réservé du numéro de diapositive 3"/>
          <p:cNvSpPr>
            <a:spLocks noGrp="1"/>
          </p:cNvSpPr>
          <p:nvPr>
            <p:ph type="sldNum" sz="quarter" idx="5"/>
          </p:nvPr>
        </p:nvSpPr>
        <p:spPr bwMode="auto"/>
        <p:txBody>
          <a:bodyPr/>
          <a:lstStyle/>
          <a:p>
            <a:pPr>
              <a:defRPr/>
            </a:pPr>
            <a:fld id="{1B06CD8F-B7ED-4A05-9FB1-A01CC0EF02CC}" type="slidenum">
              <a:rPr lang="fr-FR"/>
              <a:t>14</a:t>
            </a:fld>
            <a:endParaRPr lang="fr-F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sz="1200">
                <a:solidFill>
                  <a:schemeClr val="tx1"/>
                </a:solidFill>
                <a:latin typeface="Arial"/>
                <a:ea typeface="+mn-ea"/>
                <a:cs typeface="+mn-cs"/>
              </a:rPr>
              <a:t>Les filles s’orientent majoritairement vers la filière STMG (59%), puis la filière ST2S (24%), et enfin STL (6%) et ST2A (5%).</a:t>
            </a:r>
            <a:endParaRPr/>
          </a:p>
          <a:p>
            <a:pPr>
              <a:defRPr/>
            </a:pPr>
            <a:r>
              <a:rPr lang="fr-FR" sz="1200">
                <a:solidFill>
                  <a:schemeClr val="tx1"/>
                </a:solidFill>
                <a:latin typeface="Arial"/>
                <a:ea typeface="+mn-ea"/>
                <a:cs typeface="+mn-cs"/>
              </a:rPr>
              <a:t>Les garçons eux s’orientent principalement, et avec une répartition quasiment identique en STMG (46%) et STI2D (46%).</a:t>
            </a:r>
            <a:endParaRPr/>
          </a:p>
          <a:p>
            <a:pPr>
              <a:defRPr/>
            </a:pPr>
            <a:r>
              <a:rPr lang="fr-FR" sz="1200">
                <a:solidFill>
                  <a:schemeClr val="tx1"/>
                </a:solidFill>
                <a:latin typeface="Arial"/>
                <a:ea typeface="+mn-ea"/>
                <a:cs typeface="+mn-cs"/>
              </a:rPr>
              <a:t>L’orientation genrée est toujours très présente. Les filles ne sont quasiment pas représentées dans la filière STI2D.</a:t>
            </a:r>
            <a:endParaRPr/>
          </a:p>
          <a:p>
            <a:pPr>
              <a:defRPr/>
            </a:pPr>
            <a:endParaRPr lang="fr-FR"/>
          </a:p>
        </p:txBody>
      </p:sp>
      <p:sp>
        <p:nvSpPr>
          <p:cNvPr id="6" name="Espace réservé du numéro de diapositive 3"/>
          <p:cNvSpPr>
            <a:spLocks noGrp="1"/>
          </p:cNvSpPr>
          <p:nvPr>
            <p:ph type="sldNum" sz="quarter" idx="5"/>
          </p:nvPr>
        </p:nvSpPr>
        <p:spPr bwMode="auto"/>
        <p:txBody>
          <a:bodyPr/>
          <a:lstStyle/>
          <a:p>
            <a:pPr>
              <a:defRPr/>
            </a:pPr>
            <a:fld id="{1B06CD8F-B7ED-4A05-9FB1-A01CC0EF02CC}" type="slidenum">
              <a:rPr lang="fr-FR"/>
              <a:t>15</a:t>
            </a:fld>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 il s’agit des taux d’orientation (décisions d’orientation), pas des taux de passage effectifs (qui sont calculés sur la base des constats de rentrée)</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17</a:t>
            </a:fld>
            <a:endParaRPr lang="fr-F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Lire: 1,2% des filles de 2</a:t>
            </a:r>
            <a:r>
              <a:rPr lang="fr-FR" baseline="30000"/>
              <a:t>nde</a:t>
            </a:r>
            <a:r>
              <a:rPr lang="fr-FR"/>
              <a:t> GT obtiennent une décision d’orientation en 1</a:t>
            </a:r>
            <a:r>
              <a:rPr lang="fr-FR" baseline="30000"/>
              <a:t>ère</a:t>
            </a:r>
            <a:r>
              <a:rPr lang="fr-FR"/>
              <a:t> STI2D. Différent bien sûr de la proportion de filles dans les classes de 1</a:t>
            </a:r>
            <a:r>
              <a:rPr lang="fr-FR" baseline="30000"/>
              <a:t>ère</a:t>
            </a:r>
            <a:r>
              <a:rPr lang="fr-FR"/>
              <a:t> STI2D.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18</a:t>
            </a:fld>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 il s’agit ici des données de l’affectation via Affelnet (juin) et non des constats de rentrée.</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19</a:t>
            </a:fld>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Précisions: </a:t>
            </a:r>
            <a:endParaRPr/>
          </a:p>
          <a:p>
            <a:pPr marL="171450" indent="-171450">
              <a:buFontTx/>
              <a:buChar char="-"/>
              <a:defRPr/>
            </a:pPr>
            <a:r>
              <a:rPr lang="fr-FR"/>
              <a:t>il n’y a pas de lycée à recrutement départemental en Ille et Vilaine. Tous les lycées sont des lycées de secteur.</a:t>
            </a:r>
            <a:endParaRPr/>
          </a:p>
          <a:p>
            <a:pPr marL="171450" indent="-171450">
              <a:buFontTx/>
              <a:buChar char="-"/>
              <a:defRPr/>
            </a:pPr>
            <a:r>
              <a:rPr lang="fr-FR"/>
              <a:t>On ne peut déroger à l’ordre de priorité défini par les critères nationaux.</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20</a:t>
            </a:fld>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 il s’agit des taux d’orientation (décisions d’orientation), pas des taux de passage effectifs (qui sont calculés sur la base des constats de rentrée)</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22</a:t>
            </a:fld>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Lire: 1,1% des filles de 2</a:t>
            </a:r>
            <a:r>
              <a:rPr lang="fr-FR" baseline="30000"/>
              <a:t>nde</a:t>
            </a:r>
            <a:r>
              <a:rPr lang="fr-FR"/>
              <a:t> GT obtiennent une décision d’orientation en 1</a:t>
            </a:r>
            <a:r>
              <a:rPr lang="fr-FR" baseline="30000"/>
              <a:t>ère</a:t>
            </a:r>
            <a:r>
              <a:rPr lang="fr-FR"/>
              <a:t> STI2D. Différent bien sûr de la proportion de filles dans les classes de 1</a:t>
            </a:r>
            <a:r>
              <a:rPr lang="fr-FR" baseline="30000"/>
              <a:t>ère</a:t>
            </a:r>
            <a:r>
              <a:rPr lang="fr-FR"/>
              <a:t> STI2D.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23</a:t>
            </a:fld>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Précisions: </a:t>
            </a:r>
            <a:endParaRPr/>
          </a:p>
          <a:p>
            <a:pPr marL="171364" indent="-171364">
              <a:buFontTx/>
              <a:buChar char="-"/>
              <a:defRPr/>
            </a:pPr>
            <a:r>
              <a:rPr lang="fr-FR"/>
              <a:t>il n’y a pas de lycée à recrutement départemental en Ille et Vilaine. Tous les lycées sont des lycées de secteur.</a:t>
            </a:r>
            <a:endParaRPr/>
          </a:p>
          <a:p>
            <a:pPr marL="171364" indent="-171364">
              <a:buFontTx/>
              <a:buChar char="-"/>
              <a:defRPr/>
            </a:pPr>
            <a:r>
              <a:rPr lang="fr-FR"/>
              <a:t>On ne peut déroger à l’ordre de priorité défini par les critères nationaux.</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24</a:t>
            </a:fld>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marL="0" marR="0" lvl="0" indent="0" algn="l" defTabSz="1075426">
              <a:lnSpc>
                <a:spcPct val="100000"/>
              </a:lnSpc>
              <a:spcBef>
                <a:spcPts val="0"/>
              </a:spcBef>
              <a:spcAft>
                <a:spcPts val="0"/>
              </a:spcAft>
              <a:buClrTx/>
              <a:buSzTx/>
              <a:buFontTx/>
              <a:buNone/>
              <a:defRPr/>
            </a:pPr>
            <a:r>
              <a:rPr lang="fr-FR" sz="1200"/>
              <a:t>Orientation en STMG ? </a:t>
            </a:r>
            <a:endParaRPr/>
          </a:p>
          <a:p>
            <a:pPr marL="0" marR="0" lvl="0" indent="0" algn="l" defTabSz="1075426">
              <a:lnSpc>
                <a:spcPct val="100000"/>
              </a:lnSpc>
              <a:spcBef>
                <a:spcPts val="0"/>
              </a:spcBef>
              <a:spcAft>
                <a:spcPts val="0"/>
              </a:spcAft>
              <a:buClrTx/>
              <a:buSzTx/>
              <a:buFontTx/>
              <a:buNone/>
              <a:defRPr/>
            </a:pPr>
            <a:r>
              <a:rPr lang="fr-FR" sz="1200" b="0" i="1">
                <a:solidFill>
                  <a:srgbClr val="000000"/>
                </a:solidFill>
              </a:rPr>
              <a:t>Nécessité de rééquilibrer les flux au sein de la voie technologique, 62% en STMG contre 50% à l’échelle nationale, un déficit dans les séries STI2D et STL</a:t>
            </a:r>
            <a:endParaRPr/>
          </a:p>
          <a:p>
            <a:pPr marL="0" marR="0" lvl="0" indent="0" algn="l" defTabSz="1075426">
              <a:lnSpc>
                <a:spcPct val="100000"/>
              </a:lnSpc>
              <a:spcBef>
                <a:spcPts val="0"/>
              </a:spcBef>
              <a:spcAft>
                <a:spcPts val="0"/>
              </a:spcAft>
              <a:buClrTx/>
              <a:buSzTx/>
              <a:buFontTx/>
              <a:buNone/>
              <a:defRPr/>
            </a:pPr>
            <a:endParaRPr lang="fr-FR"/>
          </a:p>
          <a:p>
            <a:pPr defTabSz="1075426">
              <a:defRPr/>
            </a:pPr>
            <a:endParaRP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3</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Enjeux liés à la souveraineté : La pandémie de Covid-19 et aujourd’hui les conflits internationaux ont conduit à un retour au premier plan de la question de la souveraineté économique. </a:t>
            </a:r>
            <a:endParaRPr/>
          </a:p>
          <a:p>
            <a:pPr>
              <a:defRPr/>
            </a:pPr>
            <a:r>
              <a:rPr lang="fr-FR"/>
              <a:t>C</a:t>
            </a:r>
            <a:r>
              <a:rPr lang="fr-FR" sz="1400"/>
              <a:t>omment réduire les vulnérabilités induites par les chaînes de valeur mondiales pour être plus indépendant ? </a:t>
            </a:r>
            <a:endParaRPr lang="fr-F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29</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normAutofit fontScale="62500" lnSpcReduction="20000"/>
          </a:bodyPr>
          <a:lstStyle/>
          <a:p>
            <a:pPr marL="0" marR="0" lvl="0" indent="0" algn="l" defTabSz="914400">
              <a:lnSpc>
                <a:spcPct val="100000"/>
              </a:lnSpc>
              <a:spcBef>
                <a:spcPts val="0"/>
              </a:spcBef>
              <a:spcAft>
                <a:spcPts val="0"/>
              </a:spcAft>
              <a:buClrTx/>
              <a:buSzTx/>
              <a:buFontTx/>
              <a:buNone/>
              <a:defRPr/>
            </a:pPr>
            <a:r>
              <a:rPr lang="fr-FR" b="1" dirty="0"/>
              <a:t>France relance à destination des entreprises : </a:t>
            </a:r>
            <a:r>
              <a:rPr lang="fr-FR" sz="1400" b="1" dirty="0">
                <a:ea typeface="+mn-ea"/>
                <a:cs typeface="+mn-cs"/>
              </a:rPr>
              <a:t>plan de relance de 100 milliards d’euros pour redresser durablement l’économie française et créer de nouveaux emplois. Il s’articule autour de 3 priorités : l’écologie, la compétitivité et la cohésion. </a:t>
            </a:r>
            <a:r>
              <a:rPr lang="fr-FR" b="1" dirty="0"/>
              <a:t>Le volet Écologie</a:t>
            </a:r>
            <a:r>
              <a:rPr lang="fr-FR" dirty="0"/>
              <a:t> - Sur 100 milliards d’euros, 30 milliards d’euros sont destinés au financement de la transition écologique. L’objectif est d’accélérer la conversion écologique de l’économie française pour qu’elle soit plus durable et plus économe de nos ressources naturelles et atteindre la neutralité carbone d’ici 2050.</a:t>
            </a:r>
            <a:endParaRPr dirty="0"/>
          </a:p>
          <a:p>
            <a:pPr marL="0" marR="0" lvl="0" indent="0" algn="l" defTabSz="914400">
              <a:lnSpc>
                <a:spcPct val="100000"/>
              </a:lnSpc>
              <a:spcBef>
                <a:spcPts val="0"/>
              </a:spcBef>
              <a:spcAft>
                <a:spcPts val="0"/>
              </a:spcAft>
              <a:buClrTx/>
              <a:buSzTx/>
              <a:buFontTx/>
              <a:buNone/>
              <a:defRPr/>
            </a:pPr>
            <a:endParaRPr lang="fr-FR" dirty="0"/>
          </a:p>
          <a:p>
            <a:pPr marL="0" marR="0" lvl="0" indent="0" algn="l" defTabSz="914400">
              <a:lnSpc>
                <a:spcPct val="100000"/>
              </a:lnSpc>
              <a:spcBef>
                <a:spcPts val="0"/>
              </a:spcBef>
              <a:spcAft>
                <a:spcPts val="0"/>
              </a:spcAft>
              <a:buClrTx/>
              <a:buSzTx/>
              <a:buFontTx/>
              <a:buNone/>
              <a:defRPr/>
            </a:pPr>
            <a:r>
              <a:rPr lang="fr-FR" b="1" dirty="0"/>
              <a:t>France 2030 : transformer durablement des secteurs clés de notre économie</a:t>
            </a:r>
            <a:r>
              <a:rPr lang="fr-FR" dirty="0"/>
              <a:t> (énergie, automobile, aéronautique, numérique ou encore espace) par l’innovation et l’investissement industriel</a:t>
            </a:r>
            <a:endParaRPr dirty="0"/>
          </a:p>
          <a:p>
            <a:pPr>
              <a:defRPr/>
            </a:pPr>
            <a:endParaRPr lang="fr-FR" b="1" dirty="0"/>
          </a:p>
          <a:p>
            <a:pPr>
              <a:defRPr/>
            </a:pPr>
            <a:r>
              <a:rPr sz="1400" b="1" dirty="0">
                <a:solidFill>
                  <a:srgbClr val="000000"/>
                </a:solidFill>
                <a:ea typeface="Arial"/>
                <a:cs typeface="Arial"/>
              </a:rPr>
              <a:t>10 </a:t>
            </a:r>
            <a:r>
              <a:rPr sz="1400" b="1" dirty="0" err="1">
                <a:solidFill>
                  <a:srgbClr val="000000"/>
                </a:solidFill>
                <a:ea typeface="Arial"/>
                <a:cs typeface="Arial"/>
              </a:rPr>
              <a:t>objectifs</a:t>
            </a:r>
            <a:r>
              <a:rPr sz="1400" b="1" dirty="0">
                <a:solidFill>
                  <a:srgbClr val="000000"/>
                </a:solidFill>
                <a:ea typeface="Arial"/>
                <a:cs typeface="Arial"/>
              </a:rPr>
              <a:t> </a:t>
            </a:r>
            <a:r>
              <a:rPr lang="fr-FR" sz="1400" b="1" dirty="0">
                <a:solidFill>
                  <a:srgbClr val="000000"/>
                </a:solidFill>
                <a:ea typeface="Arial"/>
                <a:cs typeface="Arial"/>
              </a:rPr>
              <a:t>:</a:t>
            </a:r>
            <a:endParaRPr sz="1400" b="1" dirty="0">
              <a:solidFill>
                <a:srgbClr val="000000"/>
              </a:solidFill>
              <a:ea typeface="Arial"/>
              <a:cs typeface="Arial"/>
            </a:endParaRPr>
          </a:p>
          <a:p>
            <a:pPr>
              <a:defRPr/>
            </a:pPr>
            <a:r>
              <a:rPr sz="1400" dirty="0" err="1">
                <a:solidFill>
                  <a:srgbClr val="000000"/>
                </a:solidFill>
                <a:ea typeface="Arial"/>
                <a:cs typeface="Arial"/>
              </a:rPr>
              <a:t>Objectif</a:t>
            </a:r>
            <a:r>
              <a:rPr sz="1400" dirty="0">
                <a:solidFill>
                  <a:srgbClr val="000000"/>
                </a:solidFill>
                <a:ea typeface="Arial"/>
                <a:cs typeface="Arial"/>
              </a:rPr>
              <a:t> 1 : </a:t>
            </a:r>
            <a:r>
              <a:rPr sz="1400" dirty="0" err="1">
                <a:solidFill>
                  <a:srgbClr val="000000"/>
                </a:solidFill>
                <a:ea typeface="Arial"/>
                <a:cs typeface="Arial"/>
              </a:rPr>
              <a:t>favoriser</a:t>
            </a:r>
            <a:r>
              <a:rPr sz="1400" dirty="0">
                <a:solidFill>
                  <a:srgbClr val="000000"/>
                </a:solidFill>
                <a:ea typeface="Arial"/>
                <a:cs typeface="Arial"/>
              </a:rPr>
              <a:t> </a:t>
            </a:r>
            <a:r>
              <a:rPr sz="1400" dirty="0" err="1">
                <a:solidFill>
                  <a:srgbClr val="000000"/>
                </a:solidFill>
                <a:ea typeface="Arial"/>
                <a:cs typeface="Arial"/>
              </a:rPr>
              <a:t>l’émergence</a:t>
            </a:r>
            <a:r>
              <a:rPr sz="1400" dirty="0">
                <a:solidFill>
                  <a:srgbClr val="000000"/>
                </a:solidFill>
                <a:ea typeface="Arial"/>
                <a:cs typeface="Arial"/>
              </a:rPr>
              <a:t> </a:t>
            </a:r>
            <a:r>
              <a:rPr sz="1400" dirty="0" err="1">
                <a:solidFill>
                  <a:srgbClr val="000000"/>
                </a:solidFill>
                <a:ea typeface="Arial"/>
                <a:cs typeface="Arial"/>
              </a:rPr>
              <a:t>d’une</a:t>
            </a:r>
            <a:r>
              <a:rPr sz="1400" dirty="0">
                <a:solidFill>
                  <a:srgbClr val="000000"/>
                </a:solidFill>
                <a:ea typeface="Arial"/>
                <a:cs typeface="Arial"/>
              </a:rPr>
              <a:t> </a:t>
            </a:r>
            <a:r>
              <a:rPr sz="1400" dirty="0" err="1">
                <a:solidFill>
                  <a:srgbClr val="000000"/>
                </a:solidFill>
                <a:ea typeface="Arial"/>
                <a:cs typeface="Arial"/>
              </a:rPr>
              <a:t>offre</a:t>
            </a:r>
            <a:r>
              <a:rPr sz="1400" dirty="0">
                <a:solidFill>
                  <a:srgbClr val="000000"/>
                </a:solidFill>
                <a:ea typeface="Arial"/>
                <a:cs typeface="Arial"/>
              </a:rPr>
              <a:t> </a:t>
            </a:r>
            <a:r>
              <a:rPr sz="1400" dirty="0" err="1">
                <a:solidFill>
                  <a:srgbClr val="000000"/>
                </a:solidFill>
                <a:ea typeface="Arial"/>
                <a:cs typeface="Arial"/>
              </a:rPr>
              <a:t>française</a:t>
            </a:r>
            <a:r>
              <a:rPr sz="1400" dirty="0">
                <a:solidFill>
                  <a:srgbClr val="000000"/>
                </a:solidFill>
                <a:ea typeface="Arial"/>
                <a:cs typeface="Arial"/>
              </a:rPr>
              <a:t> de </a:t>
            </a:r>
            <a:r>
              <a:rPr sz="1400" dirty="0" err="1">
                <a:solidFill>
                  <a:srgbClr val="000000"/>
                </a:solidFill>
                <a:ea typeface="Arial"/>
                <a:cs typeface="Arial"/>
              </a:rPr>
              <a:t>petits</a:t>
            </a:r>
            <a:r>
              <a:rPr sz="1400" dirty="0">
                <a:solidFill>
                  <a:srgbClr val="000000"/>
                </a:solidFill>
                <a:ea typeface="Arial"/>
                <a:cs typeface="Arial"/>
              </a:rPr>
              <a:t> </a:t>
            </a:r>
            <a:r>
              <a:rPr sz="1400" dirty="0" err="1">
                <a:solidFill>
                  <a:srgbClr val="000000"/>
                </a:solidFill>
                <a:ea typeface="Arial"/>
                <a:cs typeface="Arial"/>
              </a:rPr>
              <a:t>réacteurs</a:t>
            </a:r>
            <a:r>
              <a:rPr sz="1400" dirty="0">
                <a:solidFill>
                  <a:srgbClr val="000000"/>
                </a:solidFill>
                <a:ea typeface="Arial"/>
                <a:cs typeface="Arial"/>
              </a:rPr>
              <a:t> </a:t>
            </a:r>
            <a:r>
              <a:rPr sz="1400" dirty="0" err="1">
                <a:solidFill>
                  <a:srgbClr val="000000"/>
                </a:solidFill>
                <a:ea typeface="Arial"/>
                <a:cs typeface="Arial"/>
              </a:rPr>
              <a:t>modulaires</a:t>
            </a:r>
            <a:r>
              <a:rPr sz="1400" dirty="0">
                <a:solidFill>
                  <a:srgbClr val="000000"/>
                </a:solidFill>
                <a:ea typeface="Arial"/>
                <a:cs typeface="Arial"/>
              </a:rPr>
              <a:t> (SMR) </a:t>
            </a:r>
            <a:r>
              <a:rPr sz="1400" dirty="0" err="1">
                <a:solidFill>
                  <a:srgbClr val="000000"/>
                </a:solidFill>
                <a:ea typeface="Arial"/>
                <a:cs typeface="Arial"/>
              </a:rPr>
              <a:t>d’ici</a:t>
            </a:r>
            <a:r>
              <a:rPr sz="1400" dirty="0">
                <a:solidFill>
                  <a:srgbClr val="000000"/>
                </a:solidFill>
                <a:ea typeface="Arial"/>
                <a:cs typeface="Arial"/>
              </a:rPr>
              <a:t> 2035, et </a:t>
            </a:r>
            <a:r>
              <a:rPr sz="1400" dirty="0" err="1">
                <a:solidFill>
                  <a:srgbClr val="000000"/>
                </a:solidFill>
                <a:ea typeface="Arial"/>
                <a:cs typeface="Arial"/>
              </a:rPr>
              <a:t>soutenir</a:t>
            </a:r>
            <a:r>
              <a:rPr sz="1400" dirty="0">
                <a:solidFill>
                  <a:srgbClr val="000000"/>
                </a:solidFill>
                <a:ea typeface="Arial"/>
                <a:cs typeface="Arial"/>
              </a:rPr>
              <a:t> </a:t>
            </a:r>
            <a:r>
              <a:rPr sz="1400" dirty="0" err="1">
                <a:solidFill>
                  <a:srgbClr val="000000"/>
                </a:solidFill>
                <a:ea typeface="Arial"/>
                <a:cs typeface="Arial"/>
              </a:rPr>
              <a:t>l’innovation</a:t>
            </a:r>
            <a:r>
              <a:rPr sz="1400" dirty="0">
                <a:solidFill>
                  <a:srgbClr val="000000"/>
                </a:solidFill>
                <a:ea typeface="Arial"/>
                <a:cs typeface="Arial"/>
              </a:rPr>
              <a:t> de rupture </a:t>
            </a:r>
            <a:r>
              <a:rPr sz="1400" dirty="0" err="1">
                <a:solidFill>
                  <a:srgbClr val="000000"/>
                </a:solidFill>
                <a:ea typeface="Arial"/>
                <a:cs typeface="Arial"/>
              </a:rPr>
              <a:t>dans</a:t>
            </a:r>
            <a:r>
              <a:rPr sz="1400" dirty="0">
                <a:solidFill>
                  <a:srgbClr val="000000"/>
                </a:solidFill>
                <a:ea typeface="Arial"/>
                <a:cs typeface="Arial"/>
              </a:rPr>
              <a:t> la </a:t>
            </a:r>
            <a:r>
              <a:rPr sz="1400" dirty="0" err="1">
                <a:solidFill>
                  <a:srgbClr val="000000"/>
                </a:solidFill>
                <a:ea typeface="Arial"/>
                <a:cs typeface="Arial"/>
              </a:rPr>
              <a:t>filière</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2 : </a:t>
            </a:r>
            <a:r>
              <a:rPr sz="1400" dirty="0" err="1">
                <a:solidFill>
                  <a:srgbClr val="000000"/>
                </a:solidFill>
                <a:ea typeface="Arial"/>
                <a:cs typeface="Arial"/>
              </a:rPr>
              <a:t>devenir</a:t>
            </a:r>
            <a:r>
              <a:rPr sz="1400" dirty="0">
                <a:solidFill>
                  <a:srgbClr val="000000"/>
                </a:solidFill>
                <a:ea typeface="Arial"/>
                <a:cs typeface="Arial"/>
              </a:rPr>
              <a:t> le leader de </a:t>
            </a:r>
            <a:r>
              <a:rPr sz="1400" dirty="0" err="1">
                <a:solidFill>
                  <a:srgbClr val="000000"/>
                </a:solidFill>
                <a:ea typeface="Arial"/>
                <a:cs typeface="Arial"/>
              </a:rPr>
              <a:t>l’hydrogène</a:t>
            </a:r>
            <a:r>
              <a:rPr sz="1400" dirty="0">
                <a:solidFill>
                  <a:srgbClr val="000000"/>
                </a:solidFill>
                <a:ea typeface="Arial"/>
                <a:cs typeface="Arial"/>
              </a:rPr>
              <a:t> </a:t>
            </a:r>
            <a:r>
              <a:rPr sz="1400" dirty="0" err="1">
                <a:solidFill>
                  <a:srgbClr val="000000"/>
                </a:solidFill>
                <a:ea typeface="Arial"/>
                <a:cs typeface="Arial"/>
              </a:rPr>
              <a:t>vert</a:t>
            </a:r>
            <a:r>
              <a:rPr sz="1400" dirty="0">
                <a:solidFill>
                  <a:srgbClr val="000000"/>
                </a:solidFill>
                <a:ea typeface="Arial"/>
                <a:cs typeface="Arial"/>
              </a:rPr>
              <a:t> et des </a:t>
            </a:r>
            <a:r>
              <a:rPr sz="1400" dirty="0" err="1">
                <a:solidFill>
                  <a:srgbClr val="000000"/>
                </a:solidFill>
                <a:ea typeface="Arial"/>
                <a:cs typeface="Arial"/>
              </a:rPr>
              <a:t>énergies</a:t>
            </a:r>
            <a:r>
              <a:rPr sz="1400" dirty="0">
                <a:solidFill>
                  <a:srgbClr val="000000"/>
                </a:solidFill>
                <a:ea typeface="Arial"/>
                <a:cs typeface="Arial"/>
              </a:rPr>
              <a:t> </a:t>
            </a:r>
            <a:r>
              <a:rPr sz="1400" dirty="0" err="1">
                <a:solidFill>
                  <a:srgbClr val="000000"/>
                </a:solidFill>
                <a:ea typeface="Arial"/>
                <a:cs typeface="Arial"/>
              </a:rPr>
              <a:t>renouvelables</a:t>
            </a:r>
            <a:r>
              <a:rPr sz="1400" dirty="0">
                <a:solidFill>
                  <a:srgbClr val="000000"/>
                </a:solidFill>
                <a:ea typeface="Arial"/>
                <a:cs typeface="Arial"/>
              </a:rPr>
              <a:t> </a:t>
            </a:r>
            <a:r>
              <a:rPr sz="1400" dirty="0" err="1">
                <a:solidFill>
                  <a:srgbClr val="000000"/>
                </a:solidFill>
                <a:ea typeface="Arial"/>
                <a:cs typeface="Arial"/>
              </a:rPr>
              <a:t>en</a:t>
            </a:r>
            <a:r>
              <a:rPr sz="1400" dirty="0">
                <a:solidFill>
                  <a:srgbClr val="000000"/>
                </a:solidFill>
                <a:ea typeface="Arial"/>
                <a:cs typeface="Arial"/>
              </a:rPr>
              <a:t> 2030</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3 : </a:t>
            </a:r>
            <a:r>
              <a:rPr sz="1400" dirty="0" err="1">
                <a:solidFill>
                  <a:srgbClr val="000000"/>
                </a:solidFill>
                <a:ea typeface="Arial"/>
                <a:cs typeface="Arial"/>
              </a:rPr>
              <a:t>décarbonernotre</a:t>
            </a:r>
            <a:r>
              <a:rPr sz="1400" dirty="0">
                <a:solidFill>
                  <a:srgbClr val="000000"/>
                </a:solidFill>
                <a:ea typeface="Arial"/>
                <a:cs typeface="Arial"/>
              </a:rPr>
              <a:t> </a:t>
            </a:r>
            <a:r>
              <a:rPr sz="1400" dirty="0" err="1">
                <a:solidFill>
                  <a:srgbClr val="000000"/>
                </a:solidFill>
                <a:ea typeface="Arial"/>
                <a:cs typeface="Arial"/>
              </a:rPr>
              <a:t>industrie</a:t>
            </a:r>
            <a:r>
              <a:rPr sz="1400" dirty="0">
                <a:solidFill>
                  <a:srgbClr val="000000"/>
                </a:solidFill>
                <a:ea typeface="Arial"/>
                <a:cs typeface="Arial"/>
              </a:rPr>
              <a:t> </a:t>
            </a:r>
            <a:r>
              <a:rPr sz="1400" dirty="0" err="1">
                <a:solidFill>
                  <a:srgbClr val="000000"/>
                </a:solidFill>
                <a:ea typeface="Arial"/>
                <a:cs typeface="Arial"/>
              </a:rPr>
              <a:t>afin</a:t>
            </a:r>
            <a:r>
              <a:rPr sz="1400" dirty="0">
                <a:solidFill>
                  <a:srgbClr val="000000"/>
                </a:solidFill>
                <a:ea typeface="Arial"/>
                <a:cs typeface="Arial"/>
              </a:rPr>
              <a:t> de respecter </a:t>
            </a:r>
            <a:r>
              <a:rPr sz="1400" dirty="0" err="1">
                <a:solidFill>
                  <a:srgbClr val="000000"/>
                </a:solidFill>
                <a:ea typeface="Arial"/>
                <a:cs typeface="Arial"/>
              </a:rPr>
              <a:t>notre</a:t>
            </a:r>
            <a:r>
              <a:rPr sz="1400" dirty="0">
                <a:solidFill>
                  <a:srgbClr val="000000"/>
                </a:solidFill>
                <a:ea typeface="Arial"/>
                <a:cs typeface="Arial"/>
              </a:rPr>
              <a:t> engagement de </a:t>
            </a:r>
            <a:r>
              <a:rPr sz="1400" dirty="0" err="1">
                <a:solidFill>
                  <a:srgbClr val="000000"/>
                </a:solidFill>
                <a:ea typeface="Arial"/>
                <a:cs typeface="Arial"/>
              </a:rPr>
              <a:t>baisser</a:t>
            </a:r>
            <a:r>
              <a:rPr sz="1400" dirty="0">
                <a:solidFill>
                  <a:srgbClr val="000000"/>
                </a:solidFill>
                <a:ea typeface="Arial"/>
                <a:cs typeface="Arial"/>
              </a:rPr>
              <a:t>, entre 2015 et 2030, 35% de </a:t>
            </a:r>
            <a:r>
              <a:rPr sz="1400" dirty="0" err="1">
                <a:solidFill>
                  <a:srgbClr val="000000"/>
                </a:solidFill>
                <a:ea typeface="Arial"/>
                <a:cs typeface="Arial"/>
              </a:rPr>
              <a:t>nos</a:t>
            </a:r>
            <a:r>
              <a:rPr sz="1400" dirty="0">
                <a:solidFill>
                  <a:srgbClr val="000000"/>
                </a:solidFill>
                <a:ea typeface="Arial"/>
                <a:cs typeface="Arial"/>
              </a:rPr>
              <a:t> </a:t>
            </a:r>
            <a:r>
              <a:rPr sz="1400" dirty="0" err="1">
                <a:solidFill>
                  <a:srgbClr val="000000"/>
                </a:solidFill>
                <a:ea typeface="Arial"/>
                <a:cs typeface="Arial"/>
              </a:rPr>
              <a:t>émissions</a:t>
            </a:r>
            <a:r>
              <a:rPr sz="1400" dirty="0">
                <a:solidFill>
                  <a:srgbClr val="000000"/>
                </a:solidFill>
                <a:ea typeface="Arial"/>
                <a:cs typeface="Arial"/>
              </a:rPr>
              <a:t> de </a:t>
            </a:r>
            <a:r>
              <a:rPr sz="1400" dirty="0" err="1">
                <a:solidFill>
                  <a:srgbClr val="000000"/>
                </a:solidFill>
                <a:ea typeface="Arial"/>
                <a:cs typeface="Arial"/>
              </a:rPr>
              <a:t>gaz</a:t>
            </a:r>
            <a:r>
              <a:rPr sz="1400" dirty="0">
                <a:solidFill>
                  <a:srgbClr val="000000"/>
                </a:solidFill>
                <a:ea typeface="Arial"/>
                <a:cs typeface="Arial"/>
              </a:rPr>
              <a:t> à </a:t>
            </a:r>
            <a:r>
              <a:rPr sz="1400" dirty="0" err="1">
                <a:solidFill>
                  <a:srgbClr val="000000"/>
                </a:solidFill>
                <a:ea typeface="Arial"/>
                <a:cs typeface="Arial"/>
              </a:rPr>
              <a:t>effet</a:t>
            </a:r>
            <a:r>
              <a:rPr sz="1400" dirty="0">
                <a:solidFill>
                  <a:srgbClr val="000000"/>
                </a:solidFill>
                <a:ea typeface="Arial"/>
                <a:cs typeface="Arial"/>
              </a:rPr>
              <a:t> de </a:t>
            </a:r>
            <a:r>
              <a:rPr sz="1400" dirty="0" err="1">
                <a:solidFill>
                  <a:srgbClr val="000000"/>
                </a:solidFill>
                <a:ea typeface="Arial"/>
                <a:cs typeface="Arial"/>
              </a:rPr>
              <a:t>serre</a:t>
            </a:r>
            <a:r>
              <a:rPr sz="1400" dirty="0">
                <a:solidFill>
                  <a:srgbClr val="000000"/>
                </a:solidFill>
                <a:ea typeface="Arial"/>
                <a:cs typeface="Arial"/>
              </a:rPr>
              <a:t> </a:t>
            </a:r>
            <a:r>
              <a:rPr sz="1400" dirty="0" err="1">
                <a:solidFill>
                  <a:srgbClr val="000000"/>
                </a:solidFill>
                <a:ea typeface="Arial"/>
                <a:cs typeface="Arial"/>
              </a:rPr>
              <a:t>dans</a:t>
            </a:r>
            <a:r>
              <a:rPr sz="1400" dirty="0">
                <a:solidFill>
                  <a:srgbClr val="000000"/>
                </a:solidFill>
                <a:ea typeface="Arial"/>
                <a:cs typeface="Arial"/>
              </a:rPr>
              <a:t> </a:t>
            </a:r>
            <a:r>
              <a:rPr sz="1400" dirty="0" err="1">
                <a:solidFill>
                  <a:srgbClr val="000000"/>
                </a:solidFill>
                <a:ea typeface="Arial"/>
                <a:cs typeface="Arial"/>
              </a:rPr>
              <a:t>ce</a:t>
            </a:r>
            <a:r>
              <a:rPr sz="1400" dirty="0">
                <a:solidFill>
                  <a:srgbClr val="000000"/>
                </a:solidFill>
                <a:ea typeface="Arial"/>
                <a:cs typeface="Arial"/>
              </a:rPr>
              <a:t> </a:t>
            </a:r>
            <a:r>
              <a:rPr sz="1400" dirty="0" err="1">
                <a:solidFill>
                  <a:srgbClr val="000000"/>
                </a:solidFill>
                <a:ea typeface="Arial"/>
                <a:cs typeface="Arial"/>
              </a:rPr>
              <a:t>secteur</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4 : </a:t>
            </a:r>
            <a:r>
              <a:rPr sz="1400" dirty="0" err="1">
                <a:solidFill>
                  <a:srgbClr val="000000"/>
                </a:solidFill>
                <a:ea typeface="Arial"/>
                <a:cs typeface="Arial"/>
              </a:rPr>
              <a:t>produire</a:t>
            </a:r>
            <a:r>
              <a:rPr sz="1400" dirty="0">
                <a:solidFill>
                  <a:srgbClr val="000000"/>
                </a:solidFill>
                <a:ea typeface="Arial"/>
                <a:cs typeface="Arial"/>
              </a:rPr>
              <a:t> </a:t>
            </a:r>
            <a:r>
              <a:rPr sz="1400" dirty="0" err="1">
                <a:solidFill>
                  <a:srgbClr val="000000"/>
                </a:solidFill>
                <a:ea typeface="Arial"/>
                <a:cs typeface="Arial"/>
              </a:rPr>
              <a:t>en</a:t>
            </a:r>
            <a:r>
              <a:rPr sz="1400" dirty="0">
                <a:solidFill>
                  <a:srgbClr val="000000"/>
                </a:solidFill>
                <a:ea typeface="Arial"/>
                <a:cs typeface="Arial"/>
              </a:rPr>
              <a:t> France, à </a:t>
            </a:r>
            <a:r>
              <a:rPr sz="1400" dirty="0" err="1">
                <a:solidFill>
                  <a:srgbClr val="000000"/>
                </a:solidFill>
                <a:ea typeface="Arial"/>
                <a:cs typeface="Arial"/>
              </a:rPr>
              <a:t>l’horizon</a:t>
            </a:r>
            <a:r>
              <a:rPr sz="1400" dirty="0">
                <a:solidFill>
                  <a:srgbClr val="000000"/>
                </a:solidFill>
                <a:ea typeface="Arial"/>
                <a:cs typeface="Arial"/>
              </a:rPr>
              <a:t> 2030, </a:t>
            </a:r>
            <a:r>
              <a:rPr sz="1400" dirty="0" err="1">
                <a:solidFill>
                  <a:srgbClr val="000000"/>
                </a:solidFill>
                <a:ea typeface="Arial"/>
                <a:cs typeface="Arial"/>
              </a:rPr>
              <a:t>près</a:t>
            </a:r>
            <a:r>
              <a:rPr sz="1400" dirty="0">
                <a:solidFill>
                  <a:srgbClr val="000000"/>
                </a:solidFill>
                <a:ea typeface="Arial"/>
                <a:cs typeface="Arial"/>
              </a:rPr>
              <a:t> de 2 millions de </a:t>
            </a:r>
            <a:r>
              <a:rPr sz="1400" dirty="0" err="1">
                <a:solidFill>
                  <a:srgbClr val="000000"/>
                </a:solidFill>
                <a:ea typeface="Arial"/>
                <a:cs typeface="Arial"/>
              </a:rPr>
              <a:t>véhicules</a:t>
            </a:r>
            <a:r>
              <a:rPr sz="1400" dirty="0">
                <a:solidFill>
                  <a:srgbClr val="000000"/>
                </a:solidFill>
                <a:ea typeface="Arial"/>
                <a:cs typeface="Arial"/>
              </a:rPr>
              <a:t> </a:t>
            </a:r>
            <a:r>
              <a:rPr sz="1400" dirty="0" err="1">
                <a:solidFill>
                  <a:srgbClr val="000000"/>
                </a:solidFill>
                <a:ea typeface="Arial"/>
                <a:cs typeface="Arial"/>
              </a:rPr>
              <a:t>électriques</a:t>
            </a:r>
            <a:r>
              <a:rPr sz="1400" dirty="0">
                <a:solidFill>
                  <a:srgbClr val="000000"/>
                </a:solidFill>
                <a:ea typeface="Arial"/>
                <a:cs typeface="Arial"/>
              </a:rPr>
              <a:t> et </a:t>
            </a:r>
            <a:r>
              <a:rPr sz="1400" dirty="0" err="1">
                <a:solidFill>
                  <a:srgbClr val="000000"/>
                </a:solidFill>
                <a:ea typeface="Arial"/>
                <a:cs typeface="Arial"/>
              </a:rPr>
              <a:t>hybrides</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5 : </a:t>
            </a:r>
            <a:r>
              <a:rPr sz="1400" dirty="0" err="1">
                <a:solidFill>
                  <a:srgbClr val="000000"/>
                </a:solidFill>
                <a:ea typeface="Arial"/>
                <a:cs typeface="Arial"/>
              </a:rPr>
              <a:t>produire</a:t>
            </a:r>
            <a:r>
              <a:rPr sz="1400" dirty="0">
                <a:solidFill>
                  <a:srgbClr val="000000"/>
                </a:solidFill>
                <a:ea typeface="Arial"/>
                <a:cs typeface="Arial"/>
              </a:rPr>
              <a:t> </a:t>
            </a:r>
            <a:r>
              <a:rPr sz="1400" dirty="0" err="1">
                <a:solidFill>
                  <a:srgbClr val="000000"/>
                </a:solidFill>
                <a:ea typeface="Arial"/>
                <a:cs typeface="Arial"/>
              </a:rPr>
              <a:t>en</a:t>
            </a:r>
            <a:r>
              <a:rPr sz="1400" dirty="0">
                <a:solidFill>
                  <a:srgbClr val="000000"/>
                </a:solidFill>
                <a:ea typeface="Arial"/>
                <a:cs typeface="Arial"/>
              </a:rPr>
              <a:t> France, </a:t>
            </a:r>
            <a:r>
              <a:rPr sz="1400" dirty="0" err="1">
                <a:solidFill>
                  <a:srgbClr val="000000"/>
                </a:solidFill>
                <a:ea typeface="Arial"/>
                <a:cs typeface="Arial"/>
              </a:rPr>
              <a:t>d’ici</a:t>
            </a:r>
            <a:r>
              <a:rPr sz="1400" dirty="0">
                <a:solidFill>
                  <a:srgbClr val="000000"/>
                </a:solidFill>
                <a:ea typeface="Arial"/>
                <a:cs typeface="Arial"/>
              </a:rPr>
              <a:t> 2030, le premier </a:t>
            </a:r>
            <a:r>
              <a:rPr sz="1400" dirty="0" err="1">
                <a:solidFill>
                  <a:srgbClr val="000000"/>
                </a:solidFill>
                <a:ea typeface="Arial"/>
                <a:cs typeface="Arial"/>
              </a:rPr>
              <a:t>avion</a:t>
            </a:r>
            <a:r>
              <a:rPr sz="1400" dirty="0">
                <a:solidFill>
                  <a:srgbClr val="000000"/>
                </a:solidFill>
                <a:ea typeface="Arial"/>
                <a:cs typeface="Arial"/>
              </a:rPr>
              <a:t> bas-</a:t>
            </a:r>
            <a:r>
              <a:rPr sz="1400" dirty="0" err="1">
                <a:solidFill>
                  <a:srgbClr val="000000"/>
                </a:solidFill>
                <a:ea typeface="Arial"/>
                <a:cs typeface="Arial"/>
              </a:rPr>
              <a:t>carbone</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6 : </a:t>
            </a:r>
            <a:r>
              <a:rPr sz="1400" dirty="0" err="1">
                <a:solidFill>
                  <a:srgbClr val="000000"/>
                </a:solidFill>
                <a:ea typeface="Arial"/>
                <a:cs typeface="Arial"/>
              </a:rPr>
              <a:t>investir</a:t>
            </a:r>
            <a:r>
              <a:rPr sz="1400" dirty="0">
                <a:solidFill>
                  <a:srgbClr val="000000"/>
                </a:solidFill>
                <a:ea typeface="Arial"/>
                <a:cs typeface="Arial"/>
              </a:rPr>
              <a:t> </a:t>
            </a:r>
            <a:r>
              <a:rPr sz="1400" dirty="0" err="1">
                <a:solidFill>
                  <a:srgbClr val="000000"/>
                </a:solidFill>
                <a:ea typeface="Arial"/>
                <a:cs typeface="Arial"/>
              </a:rPr>
              <a:t>dans</a:t>
            </a:r>
            <a:r>
              <a:rPr sz="1400" dirty="0">
                <a:solidFill>
                  <a:srgbClr val="000000"/>
                </a:solidFill>
                <a:ea typeface="Arial"/>
                <a:cs typeface="Arial"/>
              </a:rPr>
              <a:t> </a:t>
            </a:r>
            <a:r>
              <a:rPr sz="1400" dirty="0" err="1">
                <a:solidFill>
                  <a:srgbClr val="000000"/>
                </a:solidFill>
                <a:ea typeface="Arial"/>
                <a:cs typeface="Arial"/>
              </a:rPr>
              <a:t>une</a:t>
            </a:r>
            <a:r>
              <a:rPr sz="1400" dirty="0">
                <a:solidFill>
                  <a:srgbClr val="000000"/>
                </a:solidFill>
                <a:ea typeface="Arial"/>
                <a:cs typeface="Arial"/>
              </a:rPr>
              <a:t> alimentation </a:t>
            </a:r>
            <a:r>
              <a:rPr sz="1400" dirty="0" err="1">
                <a:solidFill>
                  <a:srgbClr val="000000"/>
                </a:solidFill>
                <a:ea typeface="Arial"/>
                <a:cs typeface="Arial"/>
              </a:rPr>
              <a:t>saine</a:t>
            </a:r>
            <a:r>
              <a:rPr sz="1400" dirty="0">
                <a:solidFill>
                  <a:srgbClr val="000000"/>
                </a:solidFill>
                <a:ea typeface="Arial"/>
                <a:cs typeface="Arial"/>
              </a:rPr>
              <a:t>, durable et </a:t>
            </a:r>
            <a:r>
              <a:rPr sz="1400" dirty="0" err="1">
                <a:solidFill>
                  <a:srgbClr val="000000"/>
                </a:solidFill>
                <a:ea typeface="Arial"/>
                <a:cs typeface="Arial"/>
              </a:rPr>
              <a:t>traçable</a:t>
            </a:r>
            <a:r>
              <a:rPr sz="1400" dirty="0">
                <a:solidFill>
                  <a:srgbClr val="000000"/>
                </a:solidFill>
                <a:ea typeface="Arial"/>
                <a:cs typeface="Arial"/>
              </a:rPr>
              <a:t> </a:t>
            </a:r>
            <a:r>
              <a:rPr sz="1400" dirty="0" err="1">
                <a:solidFill>
                  <a:srgbClr val="000000"/>
                </a:solidFill>
                <a:ea typeface="Arial"/>
                <a:cs typeface="Arial"/>
              </a:rPr>
              <a:t>afin</a:t>
            </a:r>
            <a:r>
              <a:rPr sz="1400" dirty="0">
                <a:solidFill>
                  <a:srgbClr val="000000"/>
                </a:solidFill>
                <a:ea typeface="Arial"/>
                <a:cs typeface="Arial"/>
              </a:rPr>
              <a:t> </a:t>
            </a:r>
            <a:r>
              <a:rPr sz="1400" dirty="0" err="1">
                <a:solidFill>
                  <a:srgbClr val="000000"/>
                </a:solidFill>
                <a:ea typeface="Arial"/>
                <a:cs typeface="Arial"/>
              </a:rPr>
              <a:t>d’accélérer</a:t>
            </a:r>
            <a:r>
              <a:rPr sz="1400" dirty="0">
                <a:solidFill>
                  <a:srgbClr val="000000"/>
                </a:solidFill>
                <a:ea typeface="Arial"/>
                <a:cs typeface="Arial"/>
              </a:rPr>
              <a:t> la </a:t>
            </a:r>
            <a:r>
              <a:rPr sz="1400" dirty="0" err="1">
                <a:solidFill>
                  <a:srgbClr val="000000"/>
                </a:solidFill>
                <a:ea typeface="Arial"/>
                <a:cs typeface="Arial"/>
              </a:rPr>
              <a:t>révolution</a:t>
            </a:r>
            <a:r>
              <a:rPr sz="1400" dirty="0">
                <a:solidFill>
                  <a:srgbClr val="000000"/>
                </a:solidFill>
                <a:ea typeface="Arial"/>
                <a:cs typeface="Arial"/>
              </a:rPr>
              <a:t> </a:t>
            </a:r>
            <a:r>
              <a:rPr sz="1400" dirty="0" err="1">
                <a:solidFill>
                  <a:srgbClr val="000000"/>
                </a:solidFill>
                <a:ea typeface="Arial"/>
                <a:cs typeface="Arial"/>
              </a:rPr>
              <a:t>agricole</a:t>
            </a:r>
            <a:r>
              <a:rPr sz="1400" dirty="0">
                <a:solidFill>
                  <a:srgbClr val="000000"/>
                </a:solidFill>
                <a:ea typeface="Arial"/>
                <a:cs typeface="Arial"/>
              </a:rPr>
              <a:t> et </a:t>
            </a:r>
            <a:r>
              <a:rPr sz="1400" dirty="0" err="1">
                <a:solidFill>
                  <a:srgbClr val="000000"/>
                </a:solidFill>
                <a:ea typeface="Arial"/>
                <a:cs typeface="Arial"/>
              </a:rPr>
              <a:t>alimentaire</a:t>
            </a:r>
            <a:r>
              <a:rPr sz="1400" dirty="0">
                <a:solidFill>
                  <a:srgbClr val="000000"/>
                </a:solidFill>
                <a:ea typeface="Arial"/>
                <a:cs typeface="Arial"/>
              </a:rPr>
              <a:t> sur </a:t>
            </a:r>
            <a:r>
              <a:rPr sz="1400" dirty="0" err="1">
                <a:solidFill>
                  <a:srgbClr val="000000"/>
                </a:solidFill>
                <a:ea typeface="Arial"/>
                <a:cs typeface="Arial"/>
              </a:rPr>
              <a:t>laquelle</a:t>
            </a:r>
            <a:r>
              <a:rPr sz="1400" dirty="0">
                <a:solidFill>
                  <a:srgbClr val="000000"/>
                </a:solidFill>
                <a:ea typeface="Arial"/>
                <a:cs typeface="Arial"/>
              </a:rPr>
              <a:t> la France </a:t>
            </a:r>
            <a:r>
              <a:rPr sz="1400" dirty="0" err="1">
                <a:solidFill>
                  <a:srgbClr val="000000"/>
                </a:solidFill>
                <a:ea typeface="Arial"/>
                <a:cs typeface="Arial"/>
              </a:rPr>
              <a:t>est</a:t>
            </a:r>
            <a:r>
              <a:rPr sz="1400" dirty="0">
                <a:solidFill>
                  <a:srgbClr val="000000"/>
                </a:solidFill>
                <a:ea typeface="Arial"/>
                <a:cs typeface="Arial"/>
              </a:rPr>
              <a:t> un pays leader.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7 : </a:t>
            </a:r>
            <a:r>
              <a:rPr sz="1400" dirty="0" err="1">
                <a:solidFill>
                  <a:srgbClr val="000000"/>
                </a:solidFill>
                <a:ea typeface="Arial"/>
                <a:cs typeface="Arial"/>
              </a:rPr>
              <a:t>produire</a:t>
            </a:r>
            <a:r>
              <a:rPr sz="1400" dirty="0">
                <a:solidFill>
                  <a:srgbClr val="000000"/>
                </a:solidFill>
                <a:ea typeface="Arial"/>
                <a:cs typeface="Arial"/>
              </a:rPr>
              <a:t> </a:t>
            </a:r>
            <a:r>
              <a:rPr sz="1400" dirty="0" err="1">
                <a:solidFill>
                  <a:srgbClr val="000000"/>
                </a:solidFill>
                <a:ea typeface="Arial"/>
                <a:cs typeface="Arial"/>
              </a:rPr>
              <a:t>en</a:t>
            </a:r>
            <a:r>
              <a:rPr sz="1400" dirty="0">
                <a:solidFill>
                  <a:srgbClr val="000000"/>
                </a:solidFill>
                <a:ea typeface="Arial"/>
                <a:cs typeface="Arial"/>
              </a:rPr>
              <a:t> France au minimum 20 </a:t>
            </a:r>
            <a:r>
              <a:rPr sz="1400" dirty="0" err="1">
                <a:solidFill>
                  <a:srgbClr val="000000"/>
                </a:solidFill>
                <a:ea typeface="Arial"/>
                <a:cs typeface="Arial"/>
              </a:rPr>
              <a:t>biomédicaments</a:t>
            </a:r>
            <a:r>
              <a:rPr sz="1400" dirty="0">
                <a:solidFill>
                  <a:srgbClr val="000000"/>
                </a:solidFill>
                <a:ea typeface="Arial"/>
                <a:cs typeface="Arial"/>
              </a:rPr>
              <a:t>, </a:t>
            </a:r>
            <a:r>
              <a:rPr sz="1400" dirty="0" err="1">
                <a:solidFill>
                  <a:srgbClr val="000000"/>
                </a:solidFill>
                <a:ea typeface="Arial"/>
                <a:cs typeface="Arial"/>
              </a:rPr>
              <a:t>en</a:t>
            </a:r>
            <a:r>
              <a:rPr sz="1400" dirty="0">
                <a:solidFill>
                  <a:srgbClr val="000000"/>
                </a:solidFill>
                <a:ea typeface="Arial"/>
                <a:cs typeface="Arial"/>
              </a:rPr>
              <a:t> </a:t>
            </a:r>
            <a:r>
              <a:rPr sz="1400" dirty="0" err="1">
                <a:solidFill>
                  <a:srgbClr val="000000"/>
                </a:solidFill>
                <a:ea typeface="Arial"/>
                <a:cs typeface="Arial"/>
              </a:rPr>
              <a:t>particulier</a:t>
            </a:r>
            <a:r>
              <a:rPr sz="1400" dirty="0">
                <a:solidFill>
                  <a:srgbClr val="000000"/>
                </a:solidFill>
                <a:ea typeface="Arial"/>
                <a:cs typeface="Arial"/>
              </a:rPr>
              <a:t> </a:t>
            </a:r>
            <a:r>
              <a:rPr sz="1400" dirty="0" err="1">
                <a:solidFill>
                  <a:srgbClr val="000000"/>
                </a:solidFill>
                <a:ea typeface="Arial"/>
                <a:cs typeface="Arial"/>
              </a:rPr>
              <a:t>contre</a:t>
            </a:r>
            <a:r>
              <a:rPr sz="1400" dirty="0">
                <a:solidFill>
                  <a:srgbClr val="000000"/>
                </a:solidFill>
                <a:ea typeface="Arial"/>
                <a:cs typeface="Arial"/>
              </a:rPr>
              <a:t> les cancers, les maladies </a:t>
            </a:r>
            <a:r>
              <a:rPr sz="1400" dirty="0" err="1">
                <a:solidFill>
                  <a:srgbClr val="000000"/>
                </a:solidFill>
                <a:ea typeface="Arial"/>
                <a:cs typeface="Arial"/>
              </a:rPr>
              <a:t>chroniques</a:t>
            </a:r>
            <a:r>
              <a:rPr sz="1400" dirty="0">
                <a:solidFill>
                  <a:srgbClr val="000000"/>
                </a:solidFill>
                <a:ea typeface="Arial"/>
                <a:cs typeface="Arial"/>
              </a:rPr>
              <a:t> </a:t>
            </a:r>
            <a:r>
              <a:rPr sz="1400" dirty="0" err="1">
                <a:solidFill>
                  <a:srgbClr val="000000"/>
                </a:solidFill>
                <a:ea typeface="Arial"/>
                <a:cs typeface="Arial"/>
              </a:rPr>
              <a:t>dont</a:t>
            </a:r>
            <a:r>
              <a:rPr sz="1400" dirty="0">
                <a:solidFill>
                  <a:srgbClr val="000000"/>
                </a:solidFill>
                <a:ea typeface="Arial"/>
                <a:cs typeface="Arial"/>
              </a:rPr>
              <a:t> </a:t>
            </a:r>
            <a:r>
              <a:rPr sz="1400" dirty="0" err="1">
                <a:solidFill>
                  <a:srgbClr val="000000"/>
                </a:solidFill>
                <a:ea typeface="Arial"/>
                <a:cs typeface="Arial"/>
              </a:rPr>
              <a:t>celles</a:t>
            </a:r>
            <a:r>
              <a:rPr sz="1400" dirty="0">
                <a:solidFill>
                  <a:srgbClr val="000000"/>
                </a:solidFill>
                <a:ea typeface="Arial"/>
                <a:cs typeface="Arial"/>
              </a:rPr>
              <a:t> </a:t>
            </a:r>
            <a:r>
              <a:rPr sz="1400" dirty="0" err="1">
                <a:solidFill>
                  <a:srgbClr val="000000"/>
                </a:solidFill>
                <a:ea typeface="Arial"/>
                <a:cs typeface="Arial"/>
              </a:rPr>
              <a:t>liées</a:t>
            </a:r>
            <a:r>
              <a:rPr sz="1400" dirty="0">
                <a:solidFill>
                  <a:srgbClr val="000000"/>
                </a:solidFill>
                <a:ea typeface="Arial"/>
                <a:cs typeface="Arial"/>
              </a:rPr>
              <a:t> à </a:t>
            </a:r>
            <a:r>
              <a:rPr sz="1400" dirty="0" err="1">
                <a:solidFill>
                  <a:srgbClr val="000000"/>
                </a:solidFill>
                <a:ea typeface="Arial"/>
                <a:cs typeface="Arial"/>
              </a:rPr>
              <a:t>l’âge</a:t>
            </a:r>
            <a:r>
              <a:rPr sz="1400" dirty="0">
                <a:solidFill>
                  <a:srgbClr val="000000"/>
                </a:solidFill>
                <a:ea typeface="Arial"/>
                <a:cs typeface="Arial"/>
              </a:rPr>
              <a:t> et de </a:t>
            </a:r>
            <a:r>
              <a:rPr sz="1400" dirty="0" err="1">
                <a:solidFill>
                  <a:srgbClr val="000000"/>
                </a:solidFill>
                <a:ea typeface="Arial"/>
                <a:cs typeface="Arial"/>
              </a:rPr>
              <a:t>créer</a:t>
            </a:r>
            <a:r>
              <a:rPr sz="1400" dirty="0">
                <a:solidFill>
                  <a:srgbClr val="000000"/>
                </a:solidFill>
                <a:ea typeface="Arial"/>
                <a:cs typeface="Arial"/>
              </a:rPr>
              <a:t> les </a:t>
            </a:r>
            <a:r>
              <a:rPr sz="1400" dirty="0" err="1">
                <a:solidFill>
                  <a:srgbClr val="000000"/>
                </a:solidFill>
                <a:ea typeface="Arial"/>
                <a:cs typeface="Arial"/>
              </a:rPr>
              <a:t>dispositifs</a:t>
            </a:r>
            <a:r>
              <a:rPr sz="1400" dirty="0">
                <a:solidFill>
                  <a:srgbClr val="000000"/>
                </a:solidFill>
                <a:ea typeface="Arial"/>
                <a:cs typeface="Arial"/>
              </a:rPr>
              <a:t> </a:t>
            </a:r>
            <a:r>
              <a:rPr sz="1400" dirty="0" err="1">
                <a:solidFill>
                  <a:srgbClr val="000000"/>
                </a:solidFill>
                <a:ea typeface="Arial"/>
                <a:cs typeface="Arial"/>
              </a:rPr>
              <a:t>médicaux</a:t>
            </a:r>
            <a:r>
              <a:rPr sz="1400" dirty="0">
                <a:solidFill>
                  <a:srgbClr val="000000"/>
                </a:solidFill>
                <a:ea typeface="Arial"/>
                <a:cs typeface="Arial"/>
              </a:rPr>
              <a:t> de </a:t>
            </a:r>
            <a:r>
              <a:rPr sz="1400" dirty="0" err="1">
                <a:solidFill>
                  <a:srgbClr val="000000"/>
                </a:solidFill>
                <a:ea typeface="Arial"/>
                <a:cs typeface="Arial"/>
              </a:rPr>
              <a:t>demain</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8 : placer la France </a:t>
            </a:r>
            <a:r>
              <a:rPr sz="1400" dirty="0" err="1">
                <a:solidFill>
                  <a:srgbClr val="000000"/>
                </a:solidFill>
                <a:ea typeface="Arial"/>
                <a:cs typeface="Arial"/>
              </a:rPr>
              <a:t>en</a:t>
            </a:r>
            <a:r>
              <a:rPr sz="1400" dirty="0">
                <a:solidFill>
                  <a:srgbClr val="000000"/>
                </a:solidFill>
                <a:ea typeface="Arial"/>
                <a:cs typeface="Arial"/>
              </a:rPr>
              <a:t> tête de la production des </a:t>
            </a:r>
            <a:r>
              <a:rPr sz="1400" dirty="0" err="1">
                <a:solidFill>
                  <a:srgbClr val="000000"/>
                </a:solidFill>
                <a:ea typeface="Arial"/>
                <a:cs typeface="Arial"/>
              </a:rPr>
              <a:t>contenus</a:t>
            </a:r>
            <a:r>
              <a:rPr sz="1400" dirty="0">
                <a:solidFill>
                  <a:srgbClr val="000000"/>
                </a:solidFill>
                <a:ea typeface="Arial"/>
                <a:cs typeface="Arial"/>
              </a:rPr>
              <a:t> </a:t>
            </a:r>
            <a:r>
              <a:rPr sz="1400" dirty="0" err="1">
                <a:solidFill>
                  <a:srgbClr val="000000"/>
                </a:solidFill>
                <a:ea typeface="Arial"/>
                <a:cs typeface="Arial"/>
              </a:rPr>
              <a:t>culturels</a:t>
            </a:r>
            <a:r>
              <a:rPr sz="1400" dirty="0">
                <a:solidFill>
                  <a:srgbClr val="000000"/>
                </a:solidFill>
                <a:ea typeface="Arial"/>
                <a:cs typeface="Arial"/>
              </a:rPr>
              <a:t> et </a:t>
            </a:r>
            <a:r>
              <a:rPr sz="1400" dirty="0" err="1">
                <a:solidFill>
                  <a:srgbClr val="000000"/>
                </a:solidFill>
                <a:ea typeface="Arial"/>
                <a:cs typeface="Arial"/>
              </a:rPr>
              <a:t>créatifs</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9 : </a:t>
            </a:r>
            <a:r>
              <a:rPr sz="1400" dirty="0" err="1">
                <a:solidFill>
                  <a:srgbClr val="000000"/>
                </a:solidFill>
                <a:ea typeface="Arial"/>
                <a:cs typeface="Arial"/>
              </a:rPr>
              <a:t>prendre</a:t>
            </a:r>
            <a:r>
              <a:rPr sz="1400" dirty="0">
                <a:solidFill>
                  <a:srgbClr val="000000"/>
                </a:solidFill>
                <a:ea typeface="Arial"/>
                <a:cs typeface="Arial"/>
              </a:rPr>
              <a:t> </a:t>
            </a:r>
            <a:r>
              <a:rPr sz="1400" dirty="0" err="1">
                <a:solidFill>
                  <a:srgbClr val="000000"/>
                </a:solidFill>
                <a:ea typeface="Arial"/>
                <a:cs typeface="Arial"/>
              </a:rPr>
              <a:t>toute</a:t>
            </a:r>
            <a:r>
              <a:rPr sz="1400" dirty="0">
                <a:solidFill>
                  <a:srgbClr val="000000"/>
                </a:solidFill>
                <a:ea typeface="Arial"/>
                <a:cs typeface="Arial"/>
              </a:rPr>
              <a:t> </a:t>
            </a:r>
            <a:r>
              <a:rPr sz="1400" dirty="0" err="1">
                <a:solidFill>
                  <a:srgbClr val="000000"/>
                </a:solidFill>
                <a:ea typeface="Arial"/>
                <a:cs typeface="Arial"/>
              </a:rPr>
              <a:t>notre</a:t>
            </a:r>
            <a:r>
              <a:rPr sz="1400" dirty="0">
                <a:solidFill>
                  <a:srgbClr val="000000"/>
                </a:solidFill>
                <a:ea typeface="Arial"/>
                <a:cs typeface="Arial"/>
              </a:rPr>
              <a:t> part </a:t>
            </a:r>
            <a:r>
              <a:rPr sz="1400" dirty="0" err="1">
                <a:solidFill>
                  <a:srgbClr val="000000"/>
                </a:solidFill>
                <a:ea typeface="Arial"/>
                <a:cs typeface="Arial"/>
              </a:rPr>
              <a:t>dans</a:t>
            </a:r>
            <a:r>
              <a:rPr sz="1400" dirty="0">
                <a:solidFill>
                  <a:srgbClr val="000000"/>
                </a:solidFill>
                <a:ea typeface="Arial"/>
                <a:cs typeface="Arial"/>
              </a:rPr>
              <a:t> </a:t>
            </a:r>
            <a:r>
              <a:rPr sz="1400" dirty="0" err="1">
                <a:solidFill>
                  <a:srgbClr val="000000"/>
                </a:solidFill>
                <a:ea typeface="Arial"/>
                <a:cs typeface="Arial"/>
              </a:rPr>
              <a:t>l’aventure</a:t>
            </a:r>
            <a:r>
              <a:rPr sz="1400" dirty="0">
                <a:solidFill>
                  <a:srgbClr val="000000"/>
                </a:solidFill>
                <a:ea typeface="Arial"/>
                <a:cs typeface="Arial"/>
              </a:rPr>
              <a:t> </a:t>
            </a:r>
            <a:r>
              <a:rPr sz="1400" dirty="0" err="1">
                <a:solidFill>
                  <a:srgbClr val="000000"/>
                </a:solidFill>
                <a:ea typeface="Arial"/>
                <a:cs typeface="Arial"/>
              </a:rPr>
              <a:t>spatiale</a:t>
            </a:r>
            <a:r>
              <a:rPr sz="1400" dirty="0">
                <a:solidFill>
                  <a:srgbClr val="000000"/>
                </a:solidFill>
                <a:ea typeface="Arial"/>
                <a:cs typeface="Arial"/>
              </a:rPr>
              <a:t>. </a:t>
            </a:r>
            <a:endParaRPr dirty="0"/>
          </a:p>
          <a:p>
            <a:pPr>
              <a:defRPr/>
            </a:pPr>
            <a:r>
              <a:rPr sz="1400" dirty="0" err="1">
                <a:solidFill>
                  <a:srgbClr val="000000"/>
                </a:solidFill>
                <a:ea typeface="Arial"/>
                <a:cs typeface="Arial"/>
              </a:rPr>
              <a:t>Objectif</a:t>
            </a:r>
            <a:r>
              <a:rPr sz="1400" dirty="0">
                <a:solidFill>
                  <a:srgbClr val="000000"/>
                </a:solidFill>
                <a:ea typeface="Arial"/>
                <a:cs typeface="Arial"/>
              </a:rPr>
              <a:t> 10 : </a:t>
            </a:r>
            <a:r>
              <a:rPr sz="1400" dirty="0" err="1">
                <a:solidFill>
                  <a:srgbClr val="000000"/>
                </a:solidFill>
                <a:ea typeface="Arial"/>
                <a:cs typeface="Arial"/>
              </a:rPr>
              <a:t>l'investissement</a:t>
            </a:r>
            <a:r>
              <a:rPr sz="1400" dirty="0">
                <a:solidFill>
                  <a:srgbClr val="000000"/>
                </a:solidFill>
                <a:ea typeface="Arial"/>
                <a:cs typeface="Arial"/>
              </a:rPr>
              <a:t> </a:t>
            </a:r>
            <a:r>
              <a:rPr sz="1400" dirty="0" err="1">
                <a:solidFill>
                  <a:srgbClr val="000000"/>
                </a:solidFill>
                <a:ea typeface="Arial"/>
                <a:cs typeface="Arial"/>
              </a:rPr>
              <a:t>dans</a:t>
            </a:r>
            <a:r>
              <a:rPr sz="1400" dirty="0">
                <a:solidFill>
                  <a:srgbClr val="000000"/>
                </a:solidFill>
                <a:ea typeface="Arial"/>
                <a:cs typeface="Arial"/>
              </a:rPr>
              <a:t> le champ des grands </a:t>
            </a:r>
            <a:r>
              <a:rPr sz="1400" dirty="0" err="1">
                <a:solidFill>
                  <a:srgbClr val="000000"/>
                </a:solidFill>
                <a:ea typeface="Arial"/>
                <a:cs typeface="Arial"/>
              </a:rPr>
              <a:t>fonds</a:t>
            </a:r>
            <a:r>
              <a:rPr sz="1400" dirty="0">
                <a:solidFill>
                  <a:srgbClr val="000000"/>
                </a:solidFill>
                <a:ea typeface="Arial"/>
                <a:cs typeface="Arial"/>
              </a:rPr>
              <a:t> </a:t>
            </a:r>
            <a:r>
              <a:rPr sz="1400" dirty="0" err="1">
                <a:solidFill>
                  <a:srgbClr val="000000"/>
                </a:solidFill>
                <a:ea typeface="Arial"/>
                <a:cs typeface="Arial"/>
              </a:rPr>
              <a:t>marins</a:t>
            </a:r>
            <a:r>
              <a:rPr sz="1400" dirty="0">
                <a:solidFill>
                  <a:srgbClr val="000000"/>
                </a:solidFill>
                <a:ea typeface="Arial"/>
                <a:cs typeface="Arial"/>
              </a:rPr>
              <a:t>. </a:t>
            </a:r>
            <a:endParaRPr lang="fr-FR" sz="1400" dirty="0">
              <a:solidFill>
                <a:srgbClr val="000000"/>
              </a:solidFill>
              <a:ea typeface="Arial"/>
              <a:cs typeface="Arial"/>
            </a:endParaRPr>
          </a:p>
          <a:p>
            <a:pPr>
              <a:defRPr/>
            </a:pPr>
            <a:endParaRPr sz="1400" dirty="0">
              <a:solidFill>
                <a:srgbClr val="000000"/>
              </a:solidFill>
              <a:ea typeface="Arial"/>
              <a:cs typeface="Arial"/>
            </a:endParaRPr>
          </a:p>
          <a:p>
            <a:pPr>
              <a:defRPr/>
            </a:pPr>
            <a:r>
              <a:rPr sz="1400" b="1" dirty="0">
                <a:solidFill>
                  <a:srgbClr val="000000"/>
                </a:solidFill>
                <a:ea typeface="Arial"/>
                <a:cs typeface="Arial"/>
              </a:rPr>
              <a:t>et 5 conditions : </a:t>
            </a:r>
            <a:endParaRPr dirty="0"/>
          </a:p>
          <a:p>
            <a:pPr>
              <a:defRPr/>
            </a:pPr>
            <a:r>
              <a:rPr sz="1400" dirty="0">
                <a:solidFill>
                  <a:srgbClr val="000000"/>
                </a:solidFill>
                <a:ea typeface="Arial"/>
                <a:cs typeface="Arial"/>
              </a:rPr>
              <a:t>Condition 1 : </a:t>
            </a:r>
            <a:r>
              <a:rPr sz="1400" dirty="0" err="1">
                <a:solidFill>
                  <a:srgbClr val="000000"/>
                </a:solidFill>
                <a:ea typeface="Arial"/>
                <a:cs typeface="Arial"/>
              </a:rPr>
              <a:t>dans</a:t>
            </a:r>
            <a:r>
              <a:rPr sz="1400" dirty="0">
                <a:solidFill>
                  <a:srgbClr val="000000"/>
                </a:solidFill>
                <a:ea typeface="Arial"/>
                <a:cs typeface="Arial"/>
              </a:rPr>
              <a:t> le champ des </a:t>
            </a:r>
            <a:r>
              <a:rPr sz="1400" dirty="0" err="1">
                <a:solidFill>
                  <a:srgbClr val="000000"/>
                </a:solidFill>
                <a:ea typeface="Arial"/>
                <a:cs typeface="Arial"/>
              </a:rPr>
              <a:t>matières</a:t>
            </a:r>
            <a:r>
              <a:rPr sz="1400" dirty="0">
                <a:solidFill>
                  <a:srgbClr val="000000"/>
                </a:solidFill>
                <a:ea typeface="Arial"/>
                <a:cs typeface="Arial"/>
              </a:rPr>
              <a:t> premières, </a:t>
            </a:r>
            <a:r>
              <a:rPr sz="1400" dirty="0" err="1">
                <a:solidFill>
                  <a:srgbClr val="000000"/>
                </a:solidFill>
                <a:ea typeface="Arial"/>
                <a:cs typeface="Arial"/>
              </a:rPr>
              <a:t>sécuriser</a:t>
            </a:r>
            <a:r>
              <a:rPr sz="1400" dirty="0">
                <a:solidFill>
                  <a:srgbClr val="000000"/>
                </a:solidFill>
                <a:ea typeface="Arial"/>
                <a:cs typeface="Arial"/>
              </a:rPr>
              <a:t>, </a:t>
            </a:r>
            <a:r>
              <a:rPr sz="1400" dirty="0" err="1">
                <a:solidFill>
                  <a:srgbClr val="000000"/>
                </a:solidFill>
                <a:ea typeface="Arial"/>
                <a:cs typeface="Arial"/>
              </a:rPr>
              <a:t>autant</a:t>
            </a:r>
            <a:r>
              <a:rPr sz="1400" dirty="0">
                <a:solidFill>
                  <a:srgbClr val="000000"/>
                </a:solidFill>
                <a:ea typeface="Arial"/>
                <a:cs typeface="Arial"/>
              </a:rPr>
              <a:t> que possible, </a:t>
            </a:r>
            <a:r>
              <a:rPr sz="1400" dirty="0" err="1">
                <a:solidFill>
                  <a:srgbClr val="000000"/>
                </a:solidFill>
                <a:ea typeface="Arial"/>
                <a:cs typeface="Arial"/>
              </a:rPr>
              <a:t>l’accès</a:t>
            </a:r>
            <a:r>
              <a:rPr sz="1400" dirty="0">
                <a:solidFill>
                  <a:srgbClr val="000000"/>
                </a:solidFill>
                <a:ea typeface="Arial"/>
                <a:cs typeface="Arial"/>
              </a:rPr>
              <a:t> à </a:t>
            </a:r>
            <a:r>
              <a:rPr sz="1400" dirty="0" err="1">
                <a:solidFill>
                  <a:srgbClr val="000000"/>
                </a:solidFill>
                <a:ea typeface="Arial"/>
                <a:cs typeface="Arial"/>
              </a:rPr>
              <a:t>nos</a:t>
            </a:r>
            <a:r>
              <a:rPr sz="1400" dirty="0">
                <a:solidFill>
                  <a:srgbClr val="000000"/>
                </a:solidFill>
                <a:ea typeface="Arial"/>
                <a:cs typeface="Arial"/>
              </a:rPr>
              <a:t> </a:t>
            </a:r>
            <a:r>
              <a:rPr sz="1400" dirty="0" err="1">
                <a:solidFill>
                  <a:srgbClr val="000000"/>
                </a:solidFill>
                <a:ea typeface="Arial"/>
                <a:cs typeface="Arial"/>
              </a:rPr>
              <a:t>matériaux</a:t>
            </a:r>
            <a:r>
              <a:rPr sz="1400" dirty="0">
                <a:solidFill>
                  <a:srgbClr val="000000"/>
                </a:solidFill>
                <a:ea typeface="Arial"/>
                <a:cs typeface="Arial"/>
              </a:rPr>
              <a:t>. </a:t>
            </a:r>
            <a:endParaRPr dirty="0"/>
          </a:p>
          <a:p>
            <a:pPr>
              <a:defRPr/>
            </a:pPr>
            <a:r>
              <a:rPr sz="1400" dirty="0">
                <a:solidFill>
                  <a:srgbClr val="000000"/>
                </a:solidFill>
                <a:ea typeface="Arial"/>
                <a:cs typeface="Arial"/>
              </a:rPr>
              <a:t>Condition 2 : </a:t>
            </a:r>
            <a:r>
              <a:rPr sz="1400" dirty="0" err="1">
                <a:solidFill>
                  <a:srgbClr val="000000"/>
                </a:solidFill>
                <a:ea typeface="Arial"/>
                <a:cs typeface="Arial"/>
              </a:rPr>
              <a:t>sécuriser</a:t>
            </a:r>
            <a:r>
              <a:rPr sz="1400" dirty="0">
                <a:solidFill>
                  <a:srgbClr val="000000"/>
                </a:solidFill>
                <a:ea typeface="Arial"/>
                <a:cs typeface="Arial"/>
              </a:rPr>
              <a:t> les </a:t>
            </a:r>
            <a:r>
              <a:rPr sz="1400" dirty="0" err="1">
                <a:solidFill>
                  <a:srgbClr val="000000"/>
                </a:solidFill>
                <a:ea typeface="Arial"/>
                <a:cs typeface="Arial"/>
              </a:rPr>
              <a:t>composants</a:t>
            </a:r>
            <a:r>
              <a:rPr sz="1400" dirty="0">
                <a:solidFill>
                  <a:srgbClr val="000000"/>
                </a:solidFill>
                <a:ea typeface="Arial"/>
                <a:cs typeface="Arial"/>
              </a:rPr>
              <a:t>, </a:t>
            </a:r>
            <a:r>
              <a:rPr sz="1400" dirty="0" err="1">
                <a:solidFill>
                  <a:srgbClr val="000000"/>
                </a:solidFill>
                <a:ea typeface="Arial"/>
                <a:cs typeface="Arial"/>
              </a:rPr>
              <a:t>notamment</a:t>
            </a:r>
            <a:r>
              <a:rPr sz="1400" dirty="0">
                <a:solidFill>
                  <a:srgbClr val="000000"/>
                </a:solidFill>
                <a:ea typeface="Arial"/>
                <a:cs typeface="Arial"/>
              </a:rPr>
              <a:t> </a:t>
            </a:r>
            <a:r>
              <a:rPr sz="1400" dirty="0" err="1">
                <a:solidFill>
                  <a:srgbClr val="000000"/>
                </a:solidFill>
                <a:ea typeface="Arial"/>
                <a:cs typeface="Arial"/>
              </a:rPr>
              <a:t>dans</a:t>
            </a:r>
            <a:r>
              <a:rPr sz="1400" dirty="0">
                <a:solidFill>
                  <a:srgbClr val="000000"/>
                </a:solidFill>
                <a:ea typeface="Arial"/>
                <a:cs typeface="Arial"/>
              </a:rPr>
              <a:t> </a:t>
            </a:r>
            <a:r>
              <a:rPr sz="1400" dirty="0" err="1">
                <a:solidFill>
                  <a:srgbClr val="000000"/>
                </a:solidFill>
                <a:ea typeface="Arial"/>
                <a:cs typeface="Arial"/>
              </a:rPr>
              <a:t>l’électronique</a:t>
            </a:r>
            <a:r>
              <a:rPr sz="1400" dirty="0">
                <a:solidFill>
                  <a:srgbClr val="000000"/>
                </a:solidFill>
                <a:ea typeface="Arial"/>
                <a:cs typeface="Arial"/>
              </a:rPr>
              <a:t> et la </a:t>
            </a:r>
            <a:r>
              <a:rPr sz="1400" dirty="0" err="1">
                <a:solidFill>
                  <a:srgbClr val="000000"/>
                </a:solidFill>
                <a:ea typeface="Arial"/>
                <a:cs typeface="Arial"/>
              </a:rPr>
              <a:t>robotique</a:t>
            </a:r>
            <a:r>
              <a:rPr sz="1400" dirty="0">
                <a:solidFill>
                  <a:srgbClr val="000000"/>
                </a:solidFill>
                <a:ea typeface="Arial"/>
                <a:cs typeface="Arial"/>
              </a:rPr>
              <a:t>, qui </a:t>
            </a:r>
            <a:r>
              <a:rPr sz="1400" dirty="0" err="1">
                <a:solidFill>
                  <a:srgbClr val="000000"/>
                </a:solidFill>
                <a:ea typeface="Arial"/>
                <a:cs typeface="Arial"/>
              </a:rPr>
              <a:t>sont</a:t>
            </a:r>
            <a:r>
              <a:rPr sz="1400" dirty="0">
                <a:solidFill>
                  <a:srgbClr val="000000"/>
                </a:solidFill>
                <a:ea typeface="Arial"/>
                <a:cs typeface="Arial"/>
              </a:rPr>
              <a:t> indispensables à </a:t>
            </a:r>
            <a:r>
              <a:rPr sz="1400" dirty="0" err="1">
                <a:solidFill>
                  <a:srgbClr val="000000"/>
                </a:solidFill>
                <a:ea typeface="Arial"/>
                <a:cs typeface="Arial"/>
              </a:rPr>
              <a:t>l’industrie</a:t>
            </a:r>
            <a:r>
              <a:rPr sz="1400" dirty="0">
                <a:solidFill>
                  <a:srgbClr val="000000"/>
                </a:solidFill>
                <a:ea typeface="Arial"/>
                <a:cs typeface="Arial"/>
              </a:rPr>
              <a:t> de </a:t>
            </a:r>
            <a:r>
              <a:rPr sz="1400" dirty="0" err="1">
                <a:solidFill>
                  <a:srgbClr val="000000"/>
                </a:solidFill>
                <a:ea typeface="Arial"/>
                <a:cs typeface="Arial"/>
              </a:rPr>
              <a:t>demain</a:t>
            </a:r>
            <a:r>
              <a:rPr sz="1400" dirty="0">
                <a:solidFill>
                  <a:srgbClr val="000000"/>
                </a:solidFill>
                <a:ea typeface="Arial"/>
                <a:cs typeface="Arial"/>
              </a:rPr>
              <a:t>, et </a:t>
            </a:r>
            <a:r>
              <a:rPr sz="1400" dirty="0" err="1">
                <a:solidFill>
                  <a:srgbClr val="000000"/>
                </a:solidFill>
                <a:ea typeface="Arial"/>
                <a:cs typeface="Arial"/>
              </a:rPr>
              <a:t>où</a:t>
            </a:r>
            <a:r>
              <a:rPr sz="1400" dirty="0">
                <a:solidFill>
                  <a:srgbClr val="000000"/>
                </a:solidFill>
                <a:ea typeface="Arial"/>
                <a:cs typeface="Arial"/>
              </a:rPr>
              <a:t> nous </a:t>
            </a:r>
            <a:r>
              <a:rPr sz="1400" dirty="0" err="1">
                <a:solidFill>
                  <a:srgbClr val="000000"/>
                </a:solidFill>
                <a:ea typeface="Arial"/>
                <a:cs typeface="Arial"/>
              </a:rPr>
              <a:t>avons</a:t>
            </a:r>
            <a:r>
              <a:rPr sz="1400" dirty="0">
                <a:solidFill>
                  <a:srgbClr val="000000"/>
                </a:solidFill>
                <a:ea typeface="Arial"/>
                <a:cs typeface="Arial"/>
              </a:rPr>
              <a:t> un retard à </a:t>
            </a:r>
            <a:r>
              <a:rPr sz="1400" dirty="0" err="1">
                <a:solidFill>
                  <a:srgbClr val="000000"/>
                </a:solidFill>
                <a:ea typeface="Arial"/>
                <a:cs typeface="Arial"/>
              </a:rPr>
              <a:t>rattraper</a:t>
            </a:r>
            <a:r>
              <a:rPr sz="1400" dirty="0">
                <a:solidFill>
                  <a:srgbClr val="000000"/>
                </a:solidFill>
                <a:ea typeface="Arial"/>
                <a:cs typeface="Arial"/>
              </a:rPr>
              <a:t>. </a:t>
            </a:r>
            <a:endParaRPr dirty="0"/>
          </a:p>
          <a:p>
            <a:pPr>
              <a:defRPr/>
            </a:pPr>
            <a:r>
              <a:rPr sz="1400" dirty="0">
                <a:solidFill>
                  <a:srgbClr val="000000"/>
                </a:solidFill>
                <a:ea typeface="Arial"/>
                <a:cs typeface="Arial"/>
              </a:rPr>
              <a:t>Condition 3 : </a:t>
            </a:r>
            <a:r>
              <a:rPr sz="1400" dirty="0" err="1">
                <a:solidFill>
                  <a:srgbClr val="000000"/>
                </a:solidFill>
                <a:ea typeface="Arial"/>
                <a:cs typeface="Arial"/>
              </a:rPr>
              <a:t>maîtriser</a:t>
            </a:r>
            <a:r>
              <a:rPr sz="1400" dirty="0">
                <a:solidFill>
                  <a:srgbClr val="000000"/>
                </a:solidFill>
                <a:ea typeface="Arial"/>
                <a:cs typeface="Arial"/>
              </a:rPr>
              <a:t> les technologies </a:t>
            </a:r>
            <a:r>
              <a:rPr sz="1400" dirty="0" err="1">
                <a:solidFill>
                  <a:srgbClr val="000000"/>
                </a:solidFill>
                <a:ea typeface="Arial"/>
                <a:cs typeface="Arial"/>
              </a:rPr>
              <a:t>numériques</a:t>
            </a:r>
            <a:r>
              <a:rPr sz="1400" dirty="0">
                <a:solidFill>
                  <a:srgbClr val="000000"/>
                </a:solidFill>
                <a:ea typeface="Arial"/>
                <a:cs typeface="Arial"/>
              </a:rPr>
              <a:t> </a:t>
            </a:r>
            <a:r>
              <a:rPr sz="1400" dirty="0" err="1">
                <a:solidFill>
                  <a:srgbClr val="000000"/>
                </a:solidFill>
                <a:ea typeface="Arial"/>
                <a:cs typeface="Arial"/>
              </a:rPr>
              <a:t>souveraines</a:t>
            </a:r>
            <a:r>
              <a:rPr sz="1400" dirty="0">
                <a:solidFill>
                  <a:srgbClr val="000000"/>
                </a:solidFill>
                <a:ea typeface="Arial"/>
                <a:cs typeface="Arial"/>
              </a:rPr>
              <a:t> et </a:t>
            </a:r>
            <a:r>
              <a:rPr sz="1400" dirty="0" err="1">
                <a:solidFill>
                  <a:srgbClr val="000000"/>
                </a:solidFill>
                <a:ea typeface="Arial"/>
                <a:cs typeface="Arial"/>
              </a:rPr>
              <a:t>sûres</a:t>
            </a:r>
            <a:r>
              <a:rPr sz="1400" dirty="0">
                <a:solidFill>
                  <a:srgbClr val="000000"/>
                </a:solidFill>
                <a:ea typeface="Arial"/>
                <a:cs typeface="Arial"/>
              </a:rPr>
              <a:t> </a:t>
            </a:r>
            <a:endParaRPr dirty="0"/>
          </a:p>
          <a:p>
            <a:pPr>
              <a:defRPr/>
            </a:pPr>
            <a:r>
              <a:rPr sz="1400" dirty="0">
                <a:solidFill>
                  <a:srgbClr val="000000"/>
                </a:solidFill>
                <a:ea typeface="Arial"/>
                <a:cs typeface="Arial"/>
              </a:rPr>
              <a:t>Condition 4 : </a:t>
            </a:r>
            <a:r>
              <a:rPr sz="1400" dirty="0" err="1">
                <a:solidFill>
                  <a:srgbClr val="000000"/>
                </a:solidFill>
                <a:ea typeface="Arial"/>
                <a:cs typeface="Arial"/>
              </a:rPr>
              <a:t>soutenir</a:t>
            </a:r>
            <a:r>
              <a:rPr sz="1400" dirty="0">
                <a:solidFill>
                  <a:srgbClr val="000000"/>
                </a:solidFill>
                <a:ea typeface="Arial"/>
                <a:cs typeface="Arial"/>
              </a:rPr>
              <a:t> </a:t>
            </a:r>
            <a:r>
              <a:rPr sz="1400" dirty="0" err="1">
                <a:solidFill>
                  <a:srgbClr val="000000"/>
                </a:solidFill>
                <a:ea typeface="Arial"/>
                <a:cs typeface="Arial"/>
              </a:rPr>
              <a:t>l’émergence</a:t>
            </a:r>
            <a:r>
              <a:rPr sz="1400" dirty="0">
                <a:solidFill>
                  <a:srgbClr val="000000"/>
                </a:solidFill>
                <a:ea typeface="Arial"/>
                <a:cs typeface="Arial"/>
              </a:rPr>
              <a:t> de talents et </a:t>
            </a:r>
            <a:r>
              <a:rPr sz="1400" dirty="0" err="1">
                <a:solidFill>
                  <a:srgbClr val="000000"/>
                </a:solidFill>
                <a:ea typeface="Arial"/>
                <a:cs typeface="Arial"/>
              </a:rPr>
              <a:t>accélérer</a:t>
            </a:r>
            <a:r>
              <a:rPr sz="1400" dirty="0">
                <a:solidFill>
                  <a:srgbClr val="000000"/>
                </a:solidFill>
                <a:ea typeface="Arial"/>
                <a:cs typeface="Arial"/>
              </a:rPr>
              <a:t> </a:t>
            </a:r>
            <a:r>
              <a:rPr sz="1400" dirty="0" err="1">
                <a:solidFill>
                  <a:srgbClr val="000000"/>
                </a:solidFill>
                <a:ea typeface="Arial"/>
                <a:cs typeface="Arial"/>
              </a:rPr>
              <a:t>l’adaptation</a:t>
            </a:r>
            <a:r>
              <a:rPr sz="1400" dirty="0">
                <a:solidFill>
                  <a:srgbClr val="000000"/>
                </a:solidFill>
                <a:ea typeface="Arial"/>
                <a:cs typeface="Arial"/>
              </a:rPr>
              <a:t> des formations aux </a:t>
            </a:r>
            <a:r>
              <a:rPr sz="1400" dirty="0" err="1">
                <a:solidFill>
                  <a:srgbClr val="000000"/>
                </a:solidFill>
                <a:ea typeface="Arial"/>
                <a:cs typeface="Arial"/>
              </a:rPr>
              <a:t>besoins</a:t>
            </a:r>
            <a:r>
              <a:rPr sz="1400" dirty="0">
                <a:solidFill>
                  <a:srgbClr val="000000"/>
                </a:solidFill>
                <a:ea typeface="Arial"/>
                <a:cs typeface="Arial"/>
              </a:rPr>
              <a:t> de </a:t>
            </a:r>
            <a:r>
              <a:rPr sz="1400" dirty="0" err="1">
                <a:solidFill>
                  <a:srgbClr val="000000"/>
                </a:solidFill>
                <a:ea typeface="Arial"/>
                <a:cs typeface="Arial"/>
              </a:rPr>
              <a:t>compétences</a:t>
            </a:r>
            <a:r>
              <a:rPr sz="1400" dirty="0">
                <a:solidFill>
                  <a:srgbClr val="000000"/>
                </a:solidFill>
                <a:ea typeface="Arial"/>
                <a:cs typeface="Arial"/>
              </a:rPr>
              <a:t> des </a:t>
            </a:r>
            <a:r>
              <a:rPr sz="1400" dirty="0" err="1">
                <a:solidFill>
                  <a:srgbClr val="000000"/>
                </a:solidFill>
                <a:ea typeface="Arial"/>
                <a:cs typeface="Arial"/>
              </a:rPr>
              <a:t>nouvelles</a:t>
            </a:r>
            <a:r>
              <a:rPr sz="1400" dirty="0">
                <a:solidFill>
                  <a:srgbClr val="000000"/>
                </a:solidFill>
                <a:ea typeface="Arial"/>
                <a:cs typeface="Arial"/>
              </a:rPr>
              <a:t> </a:t>
            </a:r>
            <a:r>
              <a:rPr sz="1400" dirty="0" err="1">
                <a:solidFill>
                  <a:srgbClr val="000000"/>
                </a:solidFill>
                <a:ea typeface="Arial"/>
                <a:cs typeface="Arial"/>
              </a:rPr>
              <a:t>filières</a:t>
            </a:r>
            <a:r>
              <a:rPr sz="1400" dirty="0">
                <a:solidFill>
                  <a:srgbClr val="000000"/>
                </a:solidFill>
                <a:ea typeface="Arial"/>
                <a:cs typeface="Arial"/>
              </a:rPr>
              <a:t> et des métiers </a:t>
            </a:r>
            <a:r>
              <a:rPr sz="1400" dirty="0" err="1">
                <a:solidFill>
                  <a:srgbClr val="000000"/>
                </a:solidFill>
                <a:ea typeface="Arial"/>
                <a:cs typeface="Arial"/>
              </a:rPr>
              <a:t>d’avenir</a:t>
            </a:r>
            <a:r>
              <a:rPr sz="1400" dirty="0">
                <a:solidFill>
                  <a:srgbClr val="000000"/>
                </a:solidFill>
                <a:ea typeface="Arial"/>
                <a:cs typeface="Arial"/>
              </a:rPr>
              <a:t>. </a:t>
            </a:r>
            <a:endParaRPr dirty="0"/>
          </a:p>
          <a:p>
            <a:pPr>
              <a:defRPr/>
            </a:pPr>
            <a:r>
              <a:rPr sz="1400" dirty="0">
                <a:solidFill>
                  <a:srgbClr val="000000"/>
                </a:solidFill>
                <a:ea typeface="Arial"/>
                <a:cs typeface="Arial"/>
              </a:rPr>
              <a:t>Condition 5 : </a:t>
            </a:r>
            <a:r>
              <a:rPr sz="1400" dirty="0" err="1">
                <a:solidFill>
                  <a:srgbClr val="000000"/>
                </a:solidFill>
                <a:ea typeface="Arial"/>
                <a:cs typeface="Arial"/>
              </a:rPr>
              <a:t>soutenir</a:t>
            </a:r>
            <a:r>
              <a:rPr sz="1400" dirty="0">
                <a:solidFill>
                  <a:srgbClr val="000000"/>
                </a:solidFill>
                <a:ea typeface="Arial"/>
                <a:cs typeface="Arial"/>
              </a:rPr>
              <a:t> de </a:t>
            </a:r>
            <a:r>
              <a:rPr sz="1400" dirty="0" err="1">
                <a:solidFill>
                  <a:srgbClr val="000000"/>
                </a:solidFill>
                <a:ea typeface="Arial"/>
                <a:cs typeface="Arial"/>
              </a:rPr>
              <a:t>manière</a:t>
            </a:r>
            <a:r>
              <a:rPr sz="1400" dirty="0">
                <a:solidFill>
                  <a:srgbClr val="000000"/>
                </a:solidFill>
                <a:ea typeface="Arial"/>
                <a:cs typeface="Arial"/>
              </a:rPr>
              <a:t> </a:t>
            </a:r>
            <a:r>
              <a:rPr sz="1400" dirty="0" err="1">
                <a:solidFill>
                  <a:srgbClr val="000000"/>
                </a:solidFill>
                <a:ea typeface="Arial"/>
                <a:cs typeface="Arial"/>
              </a:rPr>
              <a:t>transversale</a:t>
            </a:r>
            <a:r>
              <a:rPr sz="1400" dirty="0">
                <a:solidFill>
                  <a:srgbClr val="000000"/>
                </a:solidFill>
                <a:ea typeface="Arial"/>
                <a:cs typeface="Arial"/>
              </a:rPr>
              <a:t> </a:t>
            </a:r>
            <a:r>
              <a:rPr sz="1400" dirty="0" err="1">
                <a:solidFill>
                  <a:srgbClr val="000000"/>
                </a:solidFill>
                <a:ea typeface="Arial"/>
                <a:cs typeface="Arial"/>
              </a:rPr>
              <a:t>l’émergence</a:t>
            </a:r>
            <a:r>
              <a:rPr sz="1400" dirty="0">
                <a:solidFill>
                  <a:srgbClr val="000000"/>
                </a:solidFill>
                <a:ea typeface="Arial"/>
                <a:cs typeface="Arial"/>
              </a:rPr>
              <a:t> et </a:t>
            </a:r>
            <a:r>
              <a:rPr sz="1400" dirty="0" err="1">
                <a:solidFill>
                  <a:srgbClr val="000000"/>
                </a:solidFill>
                <a:ea typeface="Arial"/>
                <a:cs typeface="Arial"/>
              </a:rPr>
              <a:t>l’industrialisation</a:t>
            </a:r>
            <a:r>
              <a:rPr sz="1400" dirty="0">
                <a:solidFill>
                  <a:srgbClr val="000000"/>
                </a:solidFill>
                <a:ea typeface="Arial"/>
                <a:cs typeface="Arial"/>
              </a:rPr>
              <a:t> de start-ups, </a:t>
            </a:r>
            <a:r>
              <a:rPr sz="1400" dirty="0" err="1">
                <a:solidFill>
                  <a:srgbClr val="000000"/>
                </a:solidFill>
                <a:ea typeface="Arial"/>
                <a:cs typeface="Arial"/>
              </a:rPr>
              <a:t>décisives</a:t>
            </a:r>
            <a:r>
              <a:rPr sz="1400" dirty="0">
                <a:solidFill>
                  <a:srgbClr val="000000"/>
                </a:solidFill>
                <a:ea typeface="Arial"/>
                <a:cs typeface="Arial"/>
              </a:rPr>
              <a:t> pour le </a:t>
            </a:r>
            <a:r>
              <a:rPr sz="1400" dirty="0" err="1">
                <a:solidFill>
                  <a:srgbClr val="000000"/>
                </a:solidFill>
                <a:ea typeface="Arial"/>
                <a:cs typeface="Arial"/>
              </a:rPr>
              <a:t>déploiement</a:t>
            </a:r>
            <a:r>
              <a:rPr sz="1400" dirty="0">
                <a:solidFill>
                  <a:srgbClr val="000000"/>
                </a:solidFill>
                <a:ea typeface="Arial"/>
                <a:cs typeface="Arial"/>
              </a:rPr>
              <a:t> de </a:t>
            </a:r>
            <a:r>
              <a:rPr sz="1400" dirty="0" err="1">
                <a:solidFill>
                  <a:srgbClr val="000000"/>
                </a:solidFill>
                <a:ea typeface="Arial"/>
                <a:cs typeface="Arial"/>
              </a:rPr>
              <a:t>l’innovation</a:t>
            </a:r>
            <a:r>
              <a:rPr sz="1400" dirty="0">
                <a:solidFill>
                  <a:srgbClr val="000000"/>
                </a:solidFill>
                <a:ea typeface="Arial"/>
                <a:cs typeface="Arial"/>
              </a:rPr>
              <a:t>. </a:t>
            </a:r>
            <a:endParaRPr dirty="0"/>
          </a:p>
          <a:p>
            <a:pPr>
              <a:defRPr/>
            </a:pPr>
            <a:endParaRPr sz="1400" dirty="0">
              <a:solidFill>
                <a:srgbClr val="000000"/>
              </a:solidFill>
              <a:ea typeface="Arial"/>
              <a:cs typeface="Arial"/>
            </a:endParaRPr>
          </a:p>
          <a:p>
            <a:pPr>
              <a:defRPr/>
            </a:pPr>
            <a:endParaRPr sz="1400" dirty="0">
              <a:solidFill>
                <a:srgbClr val="000000"/>
              </a:solidFill>
              <a:ea typeface="Arial"/>
              <a:cs typeface="Arial"/>
            </a:endParaRPr>
          </a:p>
          <a:p>
            <a:pPr>
              <a:defRPr/>
            </a:pPr>
            <a:r>
              <a:rPr lang="fr-FR" b="1" dirty="0"/>
              <a:t>Stratégies d’accélération : PIA4 </a:t>
            </a:r>
            <a:r>
              <a:rPr lang="fr-FR" b="0" dirty="0"/>
              <a:t>de 20Mds€ ciblant quelques secteurs prioritaires</a:t>
            </a:r>
            <a:r>
              <a:rPr lang="fr-FR" dirty="0"/>
              <a:t>. </a:t>
            </a:r>
          </a:p>
          <a:p>
            <a:pPr>
              <a:defRPr/>
            </a:pPr>
            <a:endParaRPr lang="fr-FR" dirty="0"/>
          </a:p>
          <a:p>
            <a:pPr>
              <a:defRPr/>
            </a:pPr>
            <a:r>
              <a:rPr lang="fr-FR" b="1" dirty="0"/>
              <a:t>DGE: </a:t>
            </a:r>
            <a:r>
              <a:rPr lang="fr-FR" dirty="0"/>
              <a:t>Direction général des entreprise (ministère de l’économie et des finance et de la souveraineté industrielle et numérique)</a:t>
            </a:r>
            <a:endParaRPr dirty="0"/>
          </a:p>
          <a:p>
            <a:pPr>
              <a:defRPr/>
            </a:pPr>
            <a:endParaRPr lang="fr-FR" dirty="0"/>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30</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b="1"/>
              <a:t>France 2030 : transformer durablement des secteurs clés de notre économie</a:t>
            </a:r>
            <a:r>
              <a:rPr lang="fr-FR"/>
              <a:t> </a:t>
            </a:r>
          </a:p>
          <a:p>
            <a:pPr>
              <a:defRPr/>
            </a:pPr>
            <a:r>
              <a:rPr lang="fr-FR"/>
              <a:t>(énergie, automobile, aéronautique, numérique ou encore espace, agro-alimentaire et biomédicaments) par l’innovation et l’investissement industriel</a:t>
            </a:r>
            <a:endParaRPr/>
          </a:p>
          <a:p>
            <a:pPr>
              <a:defRPr/>
            </a:pPr>
            <a:r>
              <a:rPr lang="fr-FR" sz="1400">
                <a:ea typeface="Arial"/>
                <a:cs typeface="Arial"/>
              </a:rPr>
              <a:t>Le plan « France 2030 » est  doté de 54 milliards d’euros déployés sur 5 ans</a:t>
            </a:r>
            <a:endParaRPr/>
          </a:p>
          <a:p>
            <a:pPr>
              <a:defRPr/>
            </a:pPr>
            <a:endParaRPr lang="fr-FR" sz="1400">
              <a:cs typeface="Arial"/>
            </a:endParaRPr>
          </a:p>
        </p:txBody>
      </p:sp>
      <p:sp>
        <p:nvSpPr>
          <p:cNvPr id="6" name="Espace réservé du numéro de diapositive 3"/>
          <p:cNvSpPr>
            <a:spLocks noGrp="1"/>
          </p:cNvSpPr>
          <p:nvPr>
            <p:ph type="sldNum" sz="quarter" idx="10"/>
          </p:nvPr>
        </p:nvSpPr>
        <p:spPr bwMode="auto"/>
        <p:txBody>
          <a:bodyPr/>
          <a:lstStyle/>
          <a:p>
            <a:pPr>
              <a:defRPr/>
            </a:pPr>
            <a:fld id="{7508E7D8-90D4-162D-D27C-6CA50AF084AA}" type="slidenum">
              <a:rPr lang="fr-FR"/>
              <a:t>31</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normAutofit fontScale="55000" lnSpcReduction="20000"/>
          </a:bodyPr>
          <a:lstStyle/>
          <a:p>
            <a:pPr>
              <a:defRPr/>
            </a:pPr>
            <a:r>
              <a:rPr lang="fr-FR" sz="1400" dirty="0"/>
              <a:t>Le nombre d’établissements dans le secteur de l’Industrie a augmenté en Bretagne à un rythme plus rapide qu’en France, +3,6% contre +2,2%. </a:t>
            </a:r>
            <a:endParaRPr dirty="0"/>
          </a:p>
          <a:p>
            <a:pPr>
              <a:defRPr/>
            </a:pPr>
            <a:r>
              <a:rPr lang="fr-FR" b="1" u="none" dirty="0"/>
              <a:t>b&lt;&gt;com </a:t>
            </a:r>
            <a:r>
              <a:rPr lang="fr-FR" b="0" u="none" dirty="0"/>
              <a:t>fait partie des 8 </a:t>
            </a:r>
            <a:r>
              <a:rPr lang="fr-FR" dirty="0"/>
              <a:t>instituts de recherche technologiques nationaux (IRT) qui ont été labellisés par l’État dans le cadre des Investissements d’avenir. Un IRT explore, conçoit et fournit des innovations aux entreprises qui veulent développer leur compétitivité grâce au numérique. Issus des mondes industriel et universitaire, des chercheurs et ingénieurs évoluent sur le campus principal de Rennes et sur les sites de Paris, Brest et Lannion.</a:t>
            </a:r>
            <a:endParaRPr dirty="0"/>
          </a:p>
          <a:p>
            <a:pPr>
              <a:defRPr/>
            </a:pPr>
            <a:endParaRPr lang="fr-FR" dirty="0"/>
          </a:p>
          <a:p>
            <a:pPr defTabSz="1075426">
              <a:defRPr/>
            </a:pPr>
            <a:r>
              <a:rPr lang="fr-FR" dirty="0"/>
              <a:t>Booster Bretagne est </a:t>
            </a:r>
            <a:r>
              <a:rPr lang="fr-FR" b="0" dirty="0"/>
              <a:t>u</a:t>
            </a:r>
            <a:r>
              <a:rPr lang="fr-FR" sz="1400" dirty="0"/>
              <a:t>n accompagnement d’entreprises (sur demande et en fonction du projet)  sur une durée de 18 mois </a:t>
            </a:r>
            <a:r>
              <a:rPr lang="fr-FR" sz="1400" dirty="0" err="1"/>
              <a:t>co</a:t>
            </a:r>
            <a:r>
              <a:rPr lang="fr-FR" sz="1400" dirty="0"/>
              <a:t>-organisé par </a:t>
            </a:r>
            <a:r>
              <a:rPr lang="fr-FR" sz="1400" dirty="0" err="1"/>
              <a:t>Bpifrance</a:t>
            </a:r>
            <a:r>
              <a:rPr lang="fr-FR" sz="1400" dirty="0"/>
              <a:t>, la région Bretagne et les 7 Technopoles de Bretagne</a:t>
            </a:r>
            <a:r>
              <a:rPr lang="fr-FR" sz="1200" dirty="0">
                <a:solidFill>
                  <a:schemeClr val="tx1"/>
                </a:solidFill>
                <a:latin typeface="Arial"/>
                <a:ea typeface="+mn-ea"/>
                <a:cs typeface="+mn-cs"/>
              </a:rPr>
              <a:t>( Technopôle Brest Iroise, Technopole Anticipa (Lannion), Lorient Technopole, Technopole Quimper-Cornouaille, Le </a:t>
            </a:r>
            <a:r>
              <a:rPr lang="fr-FR" sz="1200" dirty="0" err="1">
                <a:solidFill>
                  <a:schemeClr val="tx1"/>
                </a:solidFill>
                <a:latin typeface="Arial"/>
                <a:ea typeface="+mn-ea"/>
                <a:cs typeface="+mn-cs"/>
              </a:rPr>
              <a:t>Poool</a:t>
            </a:r>
            <a:r>
              <a:rPr lang="fr-FR" sz="1200" dirty="0">
                <a:solidFill>
                  <a:schemeClr val="tx1"/>
                </a:solidFill>
                <a:latin typeface="Arial"/>
                <a:ea typeface="+mn-ea"/>
                <a:cs typeface="+mn-cs"/>
              </a:rPr>
              <a:t> (Rennes), Technopole Saint-Brieuc Armor et VIPE Vannes).</a:t>
            </a:r>
            <a:endParaRPr lang="fr-FR" sz="1400" dirty="0"/>
          </a:p>
          <a:p>
            <a:pPr defTabSz="1075426">
              <a:defRPr/>
            </a:pPr>
            <a:r>
              <a:rPr lang="fr-FR" sz="1400" dirty="0" err="1"/>
              <a:t>Deeptech</a:t>
            </a:r>
            <a:r>
              <a:rPr lang="fr-FR" sz="1400" dirty="0"/>
              <a:t> Bretagne permet l</a:t>
            </a:r>
            <a:r>
              <a:rPr lang="fr-FR" b="0" dirty="0"/>
              <a:t>’accompagnement de startups issues de la</a:t>
            </a:r>
            <a:r>
              <a:rPr lang="fr-FR" sz="1400" dirty="0"/>
              <a:t> recherche académique. </a:t>
            </a:r>
            <a:endParaRPr lang="fr-FR" b="0" dirty="0"/>
          </a:p>
          <a:p>
            <a:pPr>
              <a:defRPr/>
            </a:pPr>
            <a:endParaRPr lang="fr-FR" dirty="0"/>
          </a:p>
          <a:p>
            <a:pPr>
              <a:defRPr/>
            </a:pPr>
            <a:r>
              <a:rPr lang="fr-FR" dirty="0"/>
              <a:t>Panel d’entreprises bretonnes dans des secteurs technologiques de pointe et qui sont pour certaines, mondialement reconnues comme : </a:t>
            </a:r>
          </a:p>
          <a:p>
            <a:pPr>
              <a:defRPr/>
            </a:pPr>
            <a:r>
              <a:rPr lang="fr-FR" dirty="0" err="1"/>
              <a:t>Exail</a:t>
            </a:r>
            <a:r>
              <a:rPr lang="fr-FR" dirty="0"/>
              <a:t> est un champion industriel mondial spécialisé en matière de robotique, de navigation maritime, d’aérospatiale et de photonique. </a:t>
            </a:r>
            <a:endParaRPr dirty="0"/>
          </a:p>
          <a:p>
            <a:pPr>
              <a:defRPr/>
            </a:pPr>
            <a:r>
              <a:rPr lang="fr-FR" sz="1400" dirty="0"/>
              <a:t>ou</a:t>
            </a:r>
            <a:endParaRPr dirty="0"/>
          </a:p>
          <a:p>
            <a:pPr>
              <a:defRPr/>
            </a:pPr>
            <a:r>
              <a:rPr lang="fr-FR" sz="1400" dirty="0" err="1"/>
              <a:t>Unseenlabs</a:t>
            </a:r>
            <a:r>
              <a:rPr lang="fr-FR" sz="1400" dirty="0"/>
              <a:t> : leader européen satellite</a:t>
            </a:r>
            <a:endParaRPr dirty="0"/>
          </a:p>
          <a:p>
            <a:pPr>
              <a:defRPr/>
            </a:pPr>
            <a:endParaRPr lang="fr-FR" sz="1400" dirty="0"/>
          </a:p>
          <a:p>
            <a:pPr>
              <a:defRPr/>
            </a:pPr>
            <a:r>
              <a:rPr lang="fr-FR" sz="1400" b="1" dirty="0"/>
              <a:t>Santé</a:t>
            </a:r>
            <a:endParaRPr dirty="0"/>
          </a:p>
          <a:p>
            <a:pPr>
              <a:defRPr/>
            </a:pPr>
            <a:r>
              <a:rPr lang="fr-FR" sz="1400" dirty="0"/>
              <a:t>NG </a:t>
            </a:r>
            <a:r>
              <a:rPr lang="fr-FR" sz="1400" dirty="0" err="1"/>
              <a:t>Biotech</a:t>
            </a:r>
            <a:r>
              <a:rPr lang="fr-FR" sz="1400" dirty="0"/>
              <a:t> : tests de diagnostic rapide (covid19) – basée à </a:t>
            </a:r>
            <a:r>
              <a:rPr lang="fr-FR" sz="1400" dirty="0" err="1"/>
              <a:t>Guipry</a:t>
            </a:r>
            <a:endParaRPr lang="fr-FR" sz="1400" dirty="0"/>
          </a:p>
          <a:p>
            <a:pPr defTabSz="1075426">
              <a:defRPr/>
            </a:pPr>
            <a:r>
              <a:rPr lang="fr-FR" dirty="0" err="1"/>
              <a:t>Abyss</a:t>
            </a:r>
            <a:r>
              <a:rPr lang="fr-FR" dirty="0"/>
              <a:t> : fournisseur d'ingrédients naturels marins pour le bien-être</a:t>
            </a:r>
            <a:endParaRPr dirty="0"/>
          </a:p>
          <a:p>
            <a:pPr defTabSz="1075426">
              <a:defRPr/>
            </a:pPr>
            <a:r>
              <a:rPr lang="fr-FR" dirty="0" err="1"/>
              <a:t>Hémarina</a:t>
            </a:r>
            <a:r>
              <a:rPr lang="fr-FR" dirty="0"/>
              <a:t> : production d’hémoglobine de ver marin et développement de dispositifs médicaux</a:t>
            </a:r>
          </a:p>
          <a:p>
            <a:pPr defTabSz="1075426">
              <a:defRPr/>
            </a:pPr>
            <a:r>
              <a:rPr lang="fr-FR" dirty="0"/>
              <a:t>…</a:t>
            </a:r>
            <a:endParaRPr dirty="0"/>
          </a:p>
          <a:p>
            <a:pPr>
              <a:defRPr/>
            </a:pPr>
            <a:endParaRPr lang="fr-FR" sz="1400" dirty="0"/>
          </a:p>
          <a:p>
            <a:pPr>
              <a:defRPr/>
            </a:pPr>
            <a:r>
              <a:rPr lang="fr-FR" sz="1400" b="1" dirty="0"/>
              <a:t>Construction navale</a:t>
            </a:r>
            <a:endParaRPr dirty="0"/>
          </a:p>
          <a:p>
            <a:pPr>
              <a:defRPr/>
            </a:pPr>
            <a:r>
              <a:rPr lang="fr-FR" sz="1400" dirty="0"/>
              <a:t>Foil and </a:t>
            </a:r>
            <a:r>
              <a:rPr lang="fr-FR" sz="1400" dirty="0" err="1"/>
              <a:t>co</a:t>
            </a:r>
            <a:r>
              <a:rPr lang="fr-FR" sz="1400" dirty="0"/>
              <a:t> :  spécialiste foil</a:t>
            </a:r>
            <a:endParaRPr dirty="0"/>
          </a:p>
          <a:p>
            <a:pPr>
              <a:defRPr/>
            </a:pPr>
            <a:r>
              <a:rPr lang="fr-FR" sz="1400" dirty="0"/>
              <a:t>Bord à bord : chantier naval, construction de bateau aluminium</a:t>
            </a:r>
            <a:endParaRPr dirty="0"/>
          </a:p>
          <a:p>
            <a:pPr>
              <a:defRPr/>
            </a:pPr>
            <a:r>
              <a:rPr lang="fr-FR" sz="1400" dirty="0" err="1"/>
              <a:t>Heol</a:t>
            </a:r>
            <a:r>
              <a:rPr lang="fr-FR" sz="1400" dirty="0"/>
              <a:t> composites : </a:t>
            </a:r>
            <a:r>
              <a:rPr lang="fr-FR" dirty="0"/>
              <a:t>Étude, conception, prototypage et production de pièces carbone </a:t>
            </a:r>
            <a:r>
              <a:rPr lang="fr-FR" i="1" dirty="0"/>
              <a:t>composites</a:t>
            </a:r>
            <a:r>
              <a:rPr lang="fr-FR" dirty="0"/>
              <a:t> de haute performance pour la voile de compétition, la course automobile…</a:t>
            </a:r>
            <a:endParaRPr lang="fr-FR" sz="1400" dirty="0"/>
          </a:p>
          <a:p>
            <a:pPr>
              <a:defRPr/>
            </a:pPr>
            <a:endParaRPr lang="fr-FR" sz="1400" dirty="0"/>
          </a:p>
          <a:p>
            <a:pPr>
              <a:defRPr/>
            </a:pPr>
            <a:r>
              <a:rPr lang="fr-FR" sz="1400" b="1" dirty="0"/>
              <a:t>Construction et Energie :</a:t>
            </a:r>
            <a:endParaRPr dirty="0"/>
          </a:p>
          <a:p>
            <a:pPr>
              <a:defRPr/>
            </a:pPr>
            <a:r>
              <a:rPr lang="fr-FR" sz="1400" dirty="0"/>
              <a:t>Energie&amp;+ : biomasse, méthanisation</a:t>
            </a:r>
            <a:endParaRPr dirty="0"/>
          </a:p>
          <a:p>
            <a:pPr>
              <a:defRPr/>
            </a:pPr>
            <a:r>
              <a:rPr lang="fr-FR" sz="1400" dirty="0"/>
              <a:t>Titan </a:t>
            </a:r>
            <a:r>
              <a:rPr lang="fr-FR" sz="1400" dirty="0" err="1"/>
              <a:t>préfa</a:t>
            </a:r>
            <a:r>
              <a:rPr lang="fr-FR" sz="1400" dirty="0"/>
              <a:t> : </a:t>
            </a:r>
            <a:r>
              <a:rPr lang="fr-FR" dirty="0"/>
              <a:t>préfabrication d’élément en béton à façon</a:t>
            </a:r>
            <a:endParaRPr dirty="0"/>
          </a:p>
          <a:p>
            <a:pPr>
              <a:defRPr/>
            </a:pPr>
            <a:r>
              <a:rPr lang="fr-FR" dirty="0" err="1"/>
              <a:t>Batylab</a:t>
            </a:r>
            <a:r>
              <a:rPr lang="fr-FR" dirty="0"/>
              <a:t> : centre de ressources techniques du bâtiment durable</a:t>
            </a:r>
            <a:endParaRPr dirty="0"/>
          </a:p>
          <a:p>
            <a:pPr>
              <a:defRPr/>
            </a:pPr>
            <a:endParaRPr lang="fr-FR" dirty="0"/>
          </a:p>
          <a:p>
            <a:pPr>
              <a:defRPr/>
            </a:pPr>
            <a:r>
              <a:rPr lang="fr-FR" sz="1400" b="1" dirty="0"/>
              <a:t>Numérique et photonique</a:t>
            </a:r>
            <a:endParaRPr dirty="0"/>
          </a:p>
          <a:p>
            <a:pPr>
              <a:defRPr/>
            </a:pPr>
            <a:r>
              <a:rPr lang="fr-FR" sz="1400" dirty="0" err="1"/>
              <a:t>Syrlinks</a:t>
            </a:r>
            <a:r>
              <a:rPr lang="fr-FR" sz="1400" dirty="0"/>
              <a:t> : communication RF &amp; géolocalisation</a:t>
            </a:r>
            <a:endParaRPr dirty="0"/>
          </a:p>
          <a:p>
            <a:pPr>
              <a:defRPr/>
            </a:pPr>
            <a:r>
              <a:rPr lang="fr-FR" sz="1400" dirty="0" err="1"/>
              <a:t>Iot.bzh</a:t>
            </a:r>
            <a:r>
              <a:rPr lang="fr-FR" sz="1400" dirty="0"/>
              <a:t> : Cybersécurité</a:t>
            </a:r>
          </a:p>
          <a:p>
            <a:pPr>
              <a:defRPr/>
            </a:pPr>
            <a:r>
              <a:rPr lang="fr-FR" sz="1400" dirty="0" err="1"/>
              <a:t>Sensing</a:t>
            </a:r>
            <a:r>
              <a:rPr lang="fr-FR" sz="1400" dirty="0"/>
              <a:t> vision : </a:t>
            </a:r>
            <a:r>
              <a:rPr lang="fr-FR" dirty="0"/>
              <a:t>Réseaux </a:t>
            </a:r>
            <a:r>
              <a:rPr lang="fr-FR" dirty="0" err="1"/>
              <a:t>IoT</a:t>
            </a:r>
            <a:r>
              <a:rPr lang="fr-FR" dirty="0"/>
              <a:t> </a:t>
            </a:r>
            <a:r>
              <a:rPr lang="fr-FR" dirty="0" err="1"/>
              <a:t>LoRaWAN</a:t>
            </a:r>
            <a:r>
              <a:rPr lang="fr-FR" dirty="0"/>
              <a:t> · Réseaux IP / </a:t>
            </a:r>
            <a:r>
              <a:rPr lang="fr-FR" dirty="0" err="1"/>
              <a:t>WiFi</a:t>
            </a:r>
            <a:r>
              <a:rPr lang="fr-FR" dirty="0"/>
              <a:t> / SDWAN · Sécurité / VPN /Serveurs et Stockage · Plateformes de </a:t>
            </a:r>
            <a:r>
              <a:rPr lang="fr-FR" dirty="0" err="1"/>
              <a:t>vidéoprotection</a:t>
            </a:r>
            <a:r>
              <a:rPr lang="fr-FR" dirty="0"/>
              <a:t>.</a:t>
            </a:r>
            <a:endParaRPr dirty="0"/>
          </a:p>
          <a:p>
            <a:pPr>
              <a:defRPr/>
            </a:pPr>
            <a:r>
              <a:rPr lang="fr-FR" sz="1400" dirty="0" err="1"/>
              <a:t>Cailabs</a:t>
            </a:r>
            <a:r>
              <a:rPr lang="fr-FR" sz="1400" dirty="0"/>
              <a:t> : produits photoniques innovants dans les transmissions en espace libre, les lasers industriels, les réseaux locaux et  les télécommunications (aérospatial, télécom, usinage laser…)</a:t>
            </a:r>
            <a:endParaRPr dirty="0"/>
          </a:p>
          <a:p>
            <a:pPr>
              <a:defRPr/>
            </a:pPr>
            <a:r>
              <a:rPr lang="fr-FR" sz="1400" dirty="0" err="1"/>
              <a:t>Movensee</a:t>
            </a:r>
            <a:r>
              <a:rPr lang="fr-FR" sz="1400" dirty="0"/>
              <a:t> : </a:t>
            </a:r>
            <a:r>
              <a:rPr lang="fr-FR" dirty="0"/>
              <a:t>services vidéo numériques et robots caméramans pour sportifs</a:t>
            </a:r>
            <a:endParaRPr lang="fr-FR" sz="1400" dirty="0"/>
          </a:p>
          <a:p>
            <a:pPr>
              <a:defRPr/>
            </a:pPr>
            <a:r>
              <a:rPr lang="fr-FR" sz="1400" dirty="0"/>
              <a:t>Steeple : communication interne, tableau d’affichage digital</a:t>
            </a:r>
            <a:endParaRPr dirty="0"/>
          </a:p>
          <a:p>
            <a:pPr>
              <a:defRPr/>
            </a:pPr>
            <a:r>
              <a:rPr lang="fr-FR" sz="1400" dirty="0" err="1"/>
              <a:t>Apitic</a:t>
            </a:r>
            <a:r>
              <a:rPr lang="fr-FR" sz="1400" dirty="0"/>
              <a:t> : caisse connectée, logiciel</a:t>
            </a:r>
            <a:endParaRPr dirty="0"/>
          </a:p>
          <a:p>
            <a:pPr>
              <a:defRPr/>
            </a:pPr>
            <a:r>
              <a:rPr lang="fr-FR" sz="1400" dirty="0" err="1"/>
              <a:t>Apizee</a:t>
            </a:r>
            <a:r>
              <a:rPr lang="fr-FR" sz="1400" dirty="0"/>
              <a:t> : communication vidéo en temps réel</a:t>
            </a:r>
            <a:endParaRPr dirty="0"/>
          </a:p>
          <a:p>
            <a:pPr>
              <a:defRPr/>
            </a:pPr>
            <a:endParaRPr lang="fr-FR" b="1" dirty="0"/>
          </a:p>
          <a:p>
            <a:pPr>
              <a:defRPr/>
            </a:pPr>
            <a:endParaRPr lang="fr-FR" dirty="0"/>
          </a:p>
        </p:txBody>
      </p:sp>
      <p:sp>
        <p:nvSpPr>
          <p:cNvPr id="6" name="Espace réservé du numéro de diapositive 3"/>
          <p:cNvSpPr>
            <a:spLocks noGrp="1"/>
          </p:cNvSpPr>
          <p:nvPr>
            <p:ph type="sldNum" sz="quarter" idx="10"/>
          </p:nvPr>
        </p:nvSpPr>
        <p:spPr bwMode="auto"/>
        <p:txBody>
          <a:bodyPr/>
          <a:lstStyle/>
          <a:p>
            <a:pPr defTabSz="1075426">
              <a:defRPr/>
            </a:pPr>
            <a:fld id="{1B06CD8F-B7ED-4A05-9FB1-A01CC0EF02CC}" type="slidenum">
              <a:rPr lang="fr-FR">
                <a:solidFill>
                  <a:prstClr val="black"/>
                </a:solidFill>
                <a:cs typeface="Arial"/>
              </a:rPr>
              <a:t>32</a:t>
            </a:fld>
            <a:endParaRPr lang="fr-FR">
              <a:solidFill>
                <a:prstClr val="black"/>
              </a:solidFill>
              <a:cs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Lire: 1,2% des filles de 2</a:t>
            </a:r>
            <a:r>
              <a:rPr lang="fr-FR" baseline="30000"/>
              <a:t>nde</a:t>
            </a:r>
            <a:r>
              <a:rPr lang="fr-FR"/>
              <a:t> GT obtiennent une décision d’orientation en 1</a:t>
            </a:r>
            <a:r>
              <a:rPr lang="fr-FR" baseline="30000"/>
              <a:t>ère</a:t>
            </a:r>
            <a:r>
              <a:rPr lang="fr-FR"/>
              <a:t> STI2D. Différent bien sûr de la proportion de filles dans les classes de 1</a:t>
            </a:r>
            <a:r>
              <a:rPr lang="fr-FR" baseline="30000"/>
              <a:t>ère</a:t>
            </a:r>
            <a:r>
              <a:rPr lang="fr-FR"/>
              <a:t> STI2D.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36</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1800" b="0" i="0" dirty="0">
                <a:solidFill>
                  <a:srgbClr val="000000"/>
                </a:solidFill>
              </a:rPr>
              <a:t>Vidéo Solène ingénieure</a:t>
            </a:r>
          </a:p>
          <a:p>
            <a:pPr defTabSz="1075426">
              <a:defRPr/>
            </a:pPr>
            <a:r>
              <a:rPr lang="fr-FR" sz="1400" b="0" i="1" dirty="0">
                <a:solidFill>
                  <a:srgbClr val="000000"/>
                </a:solidFill>
              </a:rPr>
              <a:t> </a:t>
            </a:r>
            <a:endParaRPr b="0" dirty="0"/>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37</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1400" b="0" i="1">
                <a:solidFill>
                  <a:srgbClr val="000000"/>
                </a:solidFill>
              </a:rPr>
              <a:t>Accessible à partir du site de « elles bougent » de nombreuses vidéo, témoignages enquêtes et statistiques…</a:t>
            </a:r>
            <a:endParaRPr/>
          </a:p>
          <a:p>
            <a:pPr defTabSz="1075426">
              <a:defRPr/>
            </a:pPr>
            <a:r>
              <a:rPr lang="fr-FR" sz="1400" b="0" i="1">
                <a:solidFill>
                  <a:srgbClr val="000000"/>
                </a:solidFill>
              </a:rPr>
              <a:t> </a:t>
            </a:r>
            <a:endParaRPr b="0"/>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39</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1400" b="1" i="1">
                <a:solidFill>
                  <a:srgbClr val="000000"/>
                </a:solidFill>
              </a:rPr>
              <a:t> </a:t>
            </a:r>
            <a:endParaRPr/>
          </a:p>
          <a:p>
            <a:pPr defTabSz="1075426">
              <a:defRPr/>
            </a:pPr>
            <a:r>
              <a:rPr lang="fr-FR" sz="1400" b="1" i="1">
                <a:solidFill>
                  <a:srgbClr val="000000"/>
                </a:solidFill>
              </a:rPr>
              <a:t> </a:t>
            </a:r>
            <a:endParaRPr/>
          </a:p>
        </p:txBody>
      </p:sp>
      <p:sp>
        <p:nvSpPr>
          <p:cNvPr id="6" name="Espace réservé du numéro de diapositive 3"/>
          <p:cNvSpPr>
            <a:spLocks noGrp="1"/>
          </p:cNvSpPr>
          <p:nvPr>
            <p:ph type="sldNum" sz="quarter" idx="10"/>
          </p:nvPr>
        </p:nvSpPr>
        <p:spPr bwMode="auto"/>
        <p:txBody>
          <a:bodyPr/>
          <a:lstStyle/>
          <a:p>
            <a:pPr defTabSz="1075426">
              <a:defRPr/>
            </a:pPr>
            <a:fld id="{1B06CD8F-B7ED-4A05-9FB1-A01CC0EF02CC}" type="slidenum">
              <a:rPr lang="fr-FR">
                <a:solidFill>
                  <a:prstClr val="black"/>
                </a:solidFill>
                <a:cs typeface="Arial"/>
              </a:rPr>
              <a:t>40</a:t>
            </a:fld>
            <a:endParaRPr lang="fr-FR">
              <a:solidFill>
                <a:prstClr val="black"/>
              </a:solidFill>
              <a:cs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sz="1200" b="1" i="1">
                <a:solidFill>
                  <a:srgbClr val="000000"/>
                </a:solidFill>
              </a:rPr>
              <a:t> </a:t>
            </a:r>
            <a:endParaRPr/>
          </a:p>
        </p:txBody>
      </p:sp>
      <p:sp>
        <p:nvSpPr>
          <p:cNvPr id="6" name="Espace réservé du numéro de diapositive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1B06CD8F-B7ED-4A05-9FB1-A01CC0EF02CC}" type="slidenum">
              <a:rPr lang="fr-FR" sz="1200" b="0" i="0" u="none" strike="noStrike" cap="none" spc="0">
                <a:ln>
                  <a:noFill/>
                </a:ln>
                <a:solidFill>
                  <a:prstClr val="black"/>
                </a:solidFill>
                <a:latin typeface="Arial"/>
                <a:cs typeface="Arial"/>
              </a:rPr>
              <a:t>41</a:t>
            </a:fld>
            <a:endParaRPr lang="fr-FR" sz="1200" b="0" i="0" u="none" strike="noStrike" cap="none" spc="0">
              <a:ln>
                <a:noFill/>
              </a:ln>
              <a:solidFill>
                <a:prstClr val="black"/>
              </a:solidFill>
              <a:latin typeface="Arial"/>
              <a:cs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1400" b="1" i="1">
                <a:solidFill>
                  <a:srgbClr val="000000"/>
                </a:solidFill>
              </a:rPr>
              <a:t> </a:t>
            </a:r>
            <a:endParaRPr/>
          </a:p>
          <a:p>
            <a:pPr defTabSz="1075426">
              <a:defRPr/>
            </a:pPr>
            <a:r>
              <a:rPr lang="fr-FR" sz="1400" b="1" i="1">
                <a:solidFill>
                  <a:srgbClr val="000000"/>
                </a:solidFill>
              </a:rPr>
              <a:t> </a:t>
            </a:r>
            <a:endParaRPr/>
          </a:p>
        </p:txBody>
      </p:sp>
      <p:sp>
        <p:nvSpPr>
          <p:cNvPr id="6" name="Espace réservé du numéro de diapositive 3"/>
          <p:cNvSpPr>
            <a:spLocks noGrp="1"/>
          </p:cNvSpPr>
          <p:nvPr>
            <p:ph type="sldNum" sz="quarter" idx="10"/>
          </p:nvPr>
        </p:nvSpPr>
        <p:spPr bwMode="auto"/>
        <p:txBody>
          <a:bodyPr/>
          <a:lstStyle/>
          <a:p>
            <a:pPr defTabSz="1075426">
              <a:defRPr/>
            </a:pPr>
            <a:fld id="{1B06CD8F-B7ED-4A05-9FB1-A01CC0EF02CC}" type="slidenum">
              <a:rPr lang="fr-FR">
                <a:solidFill>
                  <a:prstClr val="black"/>
                </a:solidFill>
                <a:cs typeface="Arial"/>
              </a:rPr>
              <a:t>42</a:t>
            </a:fld>
            <a:endParaRPr lang="fr-FR">
              <a:solidFill>
                <a:prstClr val="black"/>
              </a:solidFill>
              <a:cs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marL="0" marR="0" lvl="0" indent="0" algn="l" defTabSz="1075426">
              <a:lnSpc>
                <a:spcPct val="100000"/>
              </a:lnSpc>
              <a:spcBef>
                <a:spcPts val="0"/>
              </a:spcBef>
              <a:spcAft>
                <a:spcPts val="0"/>
              </a:spcAft>
              <a:buClrTx/>
              <a:buSzTx/>
              <a:buFontTx/>
              <a:buNone/>
              <a:defRPr/>
            </a:pPr>
            <a:r>
              <a:rPr lang="fr-FR" sz="1200"/>
              <a:t>Vidéo Recteur Ethis</a:t>
            </a:r>
          </a:p>
          <a:p>
            <a:pPr marL="0" marR="0" lvl="0" indent="0" algn="l" defTabSz="1075426">
              <a:lnSpc>
                <a:spcPct val="100000"/>
              </a:lnSpc>
              <a:spcBef>
                <a:spcPts val="0"/>
              </a:spcBef>
              <a:spcAft>
                <a:spcPts val="0"/>
              </a:spcAft>
              <a:buClrTx/>
              <a:buSzTx/>
              <a:buFontTx/>
              <a:buNone/>
              <a:defRPr/>
            </a:pPr>
            <a:r>
              <a:rPr lang="fr-FR" sz="1200" b="0" i="1">
                <a:solidFill>
                  <a:srgbClr val="000000"/>
                </a:solidFill>
              </a:rPr>
              <a:t>Nécessité de rééquilibrer les flux au sein de la voie technologique, 62% en STMG contre 50% à l’échelle nationale, un déficit dans les séries STI2D et STL</a:t>
            </a:r>
            <a:endParaRPr/>
          </a:p>
          <a:p>
            <a:pPr marL="0" marR="0" lvl="0" indent="0" algn="l" defTabSz="1075426">
              <a:lnSpc>
                <a:spcPct val="100000"/>
              </a:lnSpc>
              <a:spcBef>
                <a:spcPts val="0"/>
              </a:spcBef>
              <a:spcAft>
                <a:spcPts val="0"/>
              </a:spcAft>
              <a:buClrTx/>
              <a:buSzTx/>
              <a:buFontTx/>
              <a:buNone/>
              <a:defRPr/>
            </a:pPr>
            <a:endParaRPr lang="fr-FR"/>
          </a:p>
          <a:p>
            <a:pPr defTabSz="1075426">
              <a:defRPr/>
            </a:pPr>
            <a:endParaRP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4</a:t>
            </a:fld>
            <a:endParaRPr lang="fr-F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commentaires 2"/>
          <p:cNvSpPr>
            <a:spLocks noGrp="1"/>
          </p:cNvSpPr>
          <p:nvPr>
            <p:ph type="body" idx="1"/>
          </p:nvPr>
        </p:nvSpPr>
        <p:spPr bwMode="auto"/>
        <p:txBody>
          <a:bodyPr/>
          <a:lstStyle/>
          <a:p>
            <a:pPr defTabSz="1075426">
              <a:defRPr/>
            </a:pPr>
            <a:r>
              <a:rPr lang="fr-FR"/>
              <a:t>Vidéo 2</a:t>
            </a:r>
            <a:endParaRPr/>
          </a:p>
        </p:txBody>
      </p:sp>
      <p:sp>
        <p:nvSpPr>
          <p:cNvPr id="6" name="Espace réservé du numéro de diapositive 3"/>
          <p:cNvSpPr>
            <a:spLocks noGrp="1"/>
          </p:cNvSpPr>
          <p:nvPr>
            <p:ph type="sldNum" sz="quarter" idx="10"/>
          </p:nvPr>
        </p:nvSpPr>
        <p:spPr bwMode="auto"/>
        <p:txBody>
          <a:bodyPr/>
          <a:lstStyle/>
          <a:p>
            <a:pPr>
              <a:defRPr/>
            </a:pPr>
            <a:fld id="{0F45B3C7-AA26-4B6B-92E6-532DADD49C83}" type="slidenum">
              <a:rPr lang="fr-FR"/>
              <a:t>44</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noTextEdit="1"/>
          </p:cNvSpPr>
          <p:nvPr>
            <p:ph type="sldImg"/>
          </p:nvPr>
        </p:nvSpPr>
        <p:spPr bwMode="auto">
          <a:prstGeom prst="rect">
            <a:avLst/>
          </a:prstGeom>
          <a:noFill/>
          <a:ln>
            <a:solidFill>
              <a:srgbClr val="000000"/>
            </a:solidFill>
            <a:miter lim="800000"/>
            <a:headEnd/>
            <a:tailEnd/>
          </a:ln>
        </p:spPr>
      </p:sp>
      <p:sp>
        <p:nvSpPr>
          <p:cNvPr id="5" name="Espace réservé des commentaires 2"/>
          <p:cNvSpPr>
            <a:spLocks noGrp="1"/>
          </p:cNvSpPr>
          <p:nvPr>
            <p:ph type="body" idx="1"/>
          </p:nvPr>
        </p:nvSpPr>
        <p:spPr bwMode="auto">
          <a:prstGeom prst="rect">
            <a:avLst/>
          </a:prstGeom>
          <a:noFill/>
        </p:spPr>
        <p:txBody>
          <a:bodyPr wrap="square" numCol="1" anchor="t" anchorCtr="0" compatLnSpc="1">
            <a:prstTxWarp prst="textNoShape">
              <a:avLst/>
            </a:prstTxWarp>
          </a:bodyPr>
          <a:lstStyle/>
          <a:p>
            <a:pPr>
              <a:defRPr/>
            </a:pPr>
            <a:r>
              <a:rPr lang="fr-FR" b="1"/>
              <a:t>Une approche concrète : de la pratique vers la théorie</a:t>
            </a:r>
            <a:endParaRPr/>
          </a:p>
          <a:p>
            <a:pPr>
              <a:defRPr/>
            </a:pPr>
            <a:r>
              <a:rPr lang="fr-FR"/>
              <a:t>La découverte des disciplines technologiques est centrée autour d’un travail expérimental en classe, souvent en petits groupes et en "mode projet", des matières appliquées à un domaine, une approche qui se veut bien plus concrète que par rapport à un cursus général. « L’élève réalise des études de cas concrets, aborde la pratique pour venir ensuite à la théorie. C’est un choix qui s’avère opportun pour un élève qui aime les sciences et qui apprécie la dimension concrète. En STL par exemple, il pourra faire des analyses en laboratoire, réfléchir à de nouveaux matériaux…,  </a:t>
            </a:r>
            <a:endParaRPr/>
          </a:p>
          <a:p>
            <a:pPr>
              <a:spcBef>
                <a:spcPts val="0"/>
              </a:spcBef>
              <a:defRPr/>
            </a:pPr>
            <a:endParaRPr lang="fr-FR"/>
          </a:p>
          <a:p>
            <a:pPr>
              <a:spcBef>
                <a:spcPts val="0"/>
              </a:spcBef>
              <a:defRPr/>
            </a:pPr>
            <a:r>
              <a:rPr lang="fr-FR"/>
              <a:t> </a:t>
            </a:r>
          </a:p>
        </p:txBody>
      </p:sp>
      <p:sp>
        <p:nvSpPr>
          <p:cNvPr id="6"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075426">
              <a:spcBef>
                <a:spcPts val="0"/>
              </a:spcBef>
              <a:spcAft>
                <a:spcPts val="0"/>
              </a:spcAft>
              <a:defRPr/>
            </a:pPr>
            <a:fld id="{90299C39-AE48-4E62-B062-04C1BF07F794}" type="slidenum">
              <a:rPr lang="fr-FR">
                <a:solidFill>
                  <a:prstClr val="black"/>
                </a:solidFill>
                <a:cs typeface="Arial"/>
              </a:rPr>
              <a:t>45</a:t>
            </a:fld>
            <a:endParaRPr lang="fr-FR">
              <a:solidFill>
                <a:prstClr val="black"/>
              </a:solidFill>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Le baccalauréat technologique, tout comme le baccalauréat général, s’articule entre un tronc commun général (français, mathématiques, histoire-géographie…) et des enseignements de spécialité, trois en 1ère, deux en terminale.</a:t>
            </a:r>
          </a:p>
        </p:txBody>
      </p:sp>
      <p:sp>
        <p:nvSpPr>
          <p:cNvPr id="6" name="Espace réservé du numéro de diapositive 3"/>
          <p:cNvSpPr>
            <a:spLocks noGrp="1"/>
          </p:cNvSpPr>
          <p:nvPr>
            <p:ph type="sldNum" sz="quarter" idx="10"/>
          </p:nvPr>
        </p:nvSpPr>
        <p:spPr bwMode="auto"/>
        <p:txBody>
          <a:bodyPr/>
          <a:lstStyle/>
          <a:p>
            <a:pPr marL="0" marR="0" lvl="0" indent="0" algn="r" defTabSz="914400">
              <a:lnSpc>
                <a:spcPct val="100000"/>
              </a:lnSpc>
              <a:spcBef>
                <a:spcPts val="0"/>
              </a:spcBef>
              <a:spcAft>
                <a:spcPts val="0"/>
              </a:spcAft>
              <a:buClrTx/>
              <a:buSzTx/>
              <a:buFontTx/>
              <a:buNone/>
              <a:defRPr/>
            </a:pPr>
            <a:fld id="{1B06CD8F-B7ED-4A05-9FB1-A01CC0EF02CC}" type="slidenum">
              <a:rPr lang="fr-FR" sz="1200" b="0" i="0" u="none" strike="noStrike" cap="none" spc="0">
                <a:ln>
                  <a:noFill/>
                </a:ln>
                <a:solidFill>
                  <a:prstClr val="black"/>
                </a:solidFill>
                <a:latin typeface="Arial"/>
                <a:cs typeface="Arial"/>
              </a:rPr>
              <a:t>46</a:t>
            </a:fld>
            <a:endParaRPr lang="fr-FR" sz="1200" b="0" i="0" u="none" strike="noStrike" cap="none" spc="0">
              <a:ln>
                <a:noFill/>
              </a:ln>
              <a:solidFill>
                <a:prstClr val="black"/>
              </a:solidFill>
              <a:latin typeface="Arial"/>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2D uniquement cosmétique?</a:t>
            </a:r>
            <a:endParaRPr/>
          </a:p>
          <a:p>
            <a:pPr>
              <a:defRPr/>
            </a:pPr>
            <a:r>
              <a:rPr lang="fr-FR"/>
              <a:t>Non, la prise en compte du DD traverse toutes les dimensions de la formation</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47</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 </a:t>
            </a:r>
          </a:p>
          <a:p>
            <a:pPr>
              <a:defRPr/>
            </a:pPr>
            <a:r>
              <a:rPr lang="fr-FR"/>
              <a:t>Illustration du cycle du produit, la flèche verte illustre le recyclage des matériaux</a:t>
            </a:r>
            <a:endParaRPr/>
          </a:p>
          <a:p>
            <a:pPr>
              <a:defRPr/>
            </a:pPr>
            <a:r>
              <a:rPr lang="fr-FR"/>
              <a:t>L’ellipse la plus petite concerne les compétences développées,</a:t>
            </a:r>
            <a:endParaRPr/>
          </a:p>
          <a:p>
            <a:pPr>
              <a:defRPr/>
            </a:pPr>
            <a:r>
              <a:rPr lang="fr-FR"/>
              <a:t>La plus grande plutôt une culture générale en STI2D,  et des compétences développées en voie pro ou dans le supérieur.</a:t>
            </a:r>
            <a:endParaRPr/>
          </a:p>
          <a:p>
            <a:pPr>
              <a:defRPr/>
            </a:pPr>
            <a:r>
              <a:rPr lang="fr-FR"/>
              <a:t>Les problématiques de DD sont prises en compte à chaque étape du cycle:</a:t>
            </a:r>
            <a:endParaRPr/>
          </a:p>
          <a:p>
            <a:pPr>
              <a:defRPr/>
            </a:pPr>
            <a:r>
              <a:rPr lang="fr-FR"/>
              <a:t>Éco-conception, choix des matériaux, recherche accrue de sobriété énergétique, recours à la simulation…</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48</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Renvoi à l’introduction du programme …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49</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Des problématiques de matériaux d’énergie et d’information qui concernent tous les objets, produits ou systèmes qui nous entourent.</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50</a:t>
            </a:fld>
            <a:endParaRPr lang="fr-F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51</a:t>
            </a:fld>
            <a:endParaRPr lang="fr-F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marL="0" marR="0" lvl="0" indent="0" algn="l" defTabSz="914400">
              <a:lnSpc>
                <a:spcPct val="100000"/>
              </a:lnSpc>
              <a:spcBef>
                <a:spcPts val="0"/>
              </a:spcBef>
              <a:spcAft>
                <a:spcPts val="0"/>
              </a:spcAft>
              <a:buClrTx/>
              <a:buSzTx/>
              <a:buFontTx/>
              <a:buNone/>
              <a:defRPr/>
            </a:pPr>
            <a:r>
              <a:rPr lang="fr-FR"/>
              <a:t>En Biotechnologie, le référentiel aborde des notions allant de la biologie humaine à celle des micro-organismes. </a:t>
            </a:r>
            <a:endParaRPr/>
          </a:p>
          <a:p>
            <a:pPr marL="0" marR="0" lvl="0" indent="0" algn="l" defTabSz="914400">
              <a:lnSpc>
                <a:spcPct val="100000"/>
              </a:lnSpc>
              <a:spcBef>
                <a:spcPts val="0"/>
              </a:spcBef>
              <a:spcAft>
                <a:spcPts val="0"/>
              </a:spcAft>
              <a:buClrTx/>
              <a:buSzTx/>
              <a:buFontTx/>
              <a:buNone/>
              <a:defRPr/>
            </a:pPr>
            <a:r>
              <a:rPr lang="fr-FR"/>
              <a:t>Le vivant est étudié à la fois pour sa compréhension et comme un outils au service de l’humanité (en santé, environnement, alimentation, …).</a:t>
            </a:r>
            <a:endParaRPr/>
          </a:p>
          <a:p>
            <a:pPr marL="0" marR="0" lvl="0" indent="0" algn="l" defTabSz="914400">
              <a:lnSpc>
                <a:spcPct val="100000"/>
              </a:lnSpc>
              <a:spcBef>
                <a:spcPts val="0"/>
              </a:spcBef>
              <a:spcAft>
                <a:spcPts val="0"/>
              </a:spcAft>
              <a:buClrTx/>
              <a:buSzTx/>
              <a:buFontTx/>
              <a:buNone/>
              <a:defRPr/>
            </a:pPr>
            <a:r>
              <a:rPr lang="fr-FR"/>
              <a:t>Les situations concrètes d’enseignement permettent des travaux envisageant les enjeux scientifiques, technologiques et sociétaux de la biologie et des biotechnologies.</a:t>
            </a:r>
            <a:endParaRPr/>
          </a:p>
          <a:p>
            <a:pPr>
              <a:defRPr/>
            </a:pPr>
            <a:endParaRPr lang="fr-F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52</a:t>
            </a:fld>
            <a:endParaRPr lang="fr-F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Un programme dans la continuité des programmes de cycle 4 et de seconde, mais avec une approche davantage contextualisée, à la dimension expérimentale marquée, ainsi que par la mise en œuvre d’un projet. </a:t>
            </a:r>
            <a:endParaRPr/>
          </a:p>
          <a:p>
            <a:pPr>
              <a:defRPr/>
            </a:pPr>
            <a:r>
              <a:rPr lang="fr-FR" b="1"/>
              <a:t>En SPCL</a:t>
            </a:r>
            <a:r>
              <a:rPr lang="fr-FR"/>
              <a:t>, c’est le programme de physique-chimie (associé à celui de PCM), le plus complet du second degré (plus que le programme de spécialité de la voie générale. Pour les professeurs de physique-chimie, cela constitue un ensemble très élégant : jetez-y un œil, on peut comprendre en quoi passer par une filière STL SPCL peut être une voie d’excellence en physique-chimie.</a:t>
            </a:r>
            <a:endParaRP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53</a:t>
            </a:fld>
            <a:endParaRPr lang="fr-F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commentaires 2"/>
          <p:cNvSpPr>
            <a:spLocks noGrp="1"/>
          </p:cNvSpPr>
          <p:nvPr>
            <p:ph type="body" idx="1"/>
          </p:nvPr>
        </p:nvSpPr>
        <p:spPr bwMode="auto"/>
        <p:txBody>
          <a:bodyPr/>
          <a:lstStyle/>
          <a:p>
            <a:pPr>
              <a:defRPr/>
            </a:pPr>
            <a:r>
              <a:rPr lang="fr-FR"/>
              <a:t>En noir les ambitions de la réforme de 2011 qui restent d’actualité, complétées par celles de 2018 (en rouge).</a:t>
            </a:r>
            <a:endParaRPr/>
          </a:p>
        </p:txBody>
      </p:sp>
      <p:sp>
        <p:nvSpPr>
          <p:cNvPr id="6" name="Espace réservé du numéro de diapositive 3"/>
          <p:cNvSpPr>
            <a:spLocks noGrp="1"/>
          </p:cNvSpPr>
          <p:nvPr>
            <p:ph type="sldNum" sz="quarter" idx="10"/>
          </p:nvPr>
        </p:nvSpPr>
        <p:spPr bwMode="auto"/>
        <p:txBody>
          <a:bodyPr/>
          <a:lstStyle/>
          <a:p>
            <a:pPr defTabSz="1075426">
              <a:defRPr/>
            </a:pPr>
            <a:fld id="{A03919AF-3D20-47EF-8D23-14EA26FE3383}" type="slidenum">
              <a:rPr lang="fr-FR">
                <a:solidFill>
                  <a:prstClr val="black"/>
                </a:solidFill>
                <a:cs typeface="Arial"/>
              </a:rPr>
              <a:t>5</a:t>
            </a:fld>
            <a:endParaRPr lang="fr-FR">
              <a:solidFill>
                <a:prstClr val="black"/>
              </a:solidFill>
              <a:cs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 En plus des spécialités principales, propres à chacune des filières technologiques, les élèves suivent un enseignement de tronc commun de mathématiques, ainsi qu’une autre spécialité, la spécialité Physique-chimie et mathématiques. Cet ensemble facilite la réussite dans les études supérieures.</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54</a:t>
            </a:fld>
            <a:endParaRPr lang="fr-F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En marron les niveaux d’insertions professionnels possibles…</a:t>
            </a:r>
            <a:endParaRPr/>
          </a:p>
          <a:p>
            <a:pPr>
              <a:defRPr/>
            </a:pPr>
            <a:r>
              <a:rPr lang="fr-FR"/>
              <a:t>3 CPGE réservées aux élèves à la voie technologique : </a:t>
            </a:r>
            <a:endParaRPr/>
          </a:p>
          <a:p>
            <a:pPr>
              <a:defRPr/>
            </a:pPr>
            <a:r>
              <a:rPr lang="fr-FR"/>
              <a:t>TSI pour STI2D</a:t>
            </a:r>
            <a:endParaRPr/>
          </a:p>
          <a:p>
            <a:pPr>
              <a:defRPr/>
            </a:pPr>
            <a:r>
              <a:rPr lang="fr-FR"/>
              <a:t>TB et TPC pour STL et STAV</a:t>
            </a:r>
          </a:p>
        </p:txBody>
      </p:sp>
      <p:sp>
        <p:nvSpPr>
          <p:cNvPr id="6" name="Espace réservé du numéro de diapositive 3"/>
          <p:cNvSpPr>
            <a:spLocks noGrp="1"/>
          </p:cNvSpPr>
          <p:nvPr>
            <p:ph type="sldNum" sz="quarter" idx="10"/>
          </p:nvPr>
        </p:nvSpPr>
        <p:spPr bwMode="auto"/>
        <p:txBody>
          <a:bodyPr/>
          <a:lstStyle/>
          <a:p>
            <a:pPr defTabSz="1075426">
              <a:defRPr/>
            </a:pPr>
            <a:fld id="{1B06CD8F-B7ED-4A05-9FB1-A01CC0EF02CC}" type="slidenum">
              <a:rPr lang="fr-FR">
                <a:solidFill>
                  <a:prstClr val="black"/>
                </a:solidFill>
                <a:latin typeface="Arial"/>
              </a:rPr>
              <a:t>59</a:t>
            </a:fld>
            <a:endParaRPr lang="fr-FR">
              <a:solidFill>
                <a:prstClr val="black"/>
              </a:solidFill>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L’inscription à un nombre important d’écoles peut représenter un coût non négligeable, mais les candidats boursiers accèdent à toutes les écoles pour 50€  </a:t>
            </a:r>
            <a:endParaRPr/>
          </a:p>
          <a:p>
            <a:pPr defTabSz="1075426">
              <a:defRPr/>
            </a:pPr>
            <a:endParaRPr lang="fr-FR"/>
          </a:p>
          <a:p>
            <a:pPr>
              <a:defRPr/>
            </a:pPr>
            <a:endParaRPr lang="fr-F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60</a:t>
            </a:fld>
            <a:endParaRPr lang="fr-F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Décryptage:</a:t>
            </a:r>
            <a:endParaRPr/>
          </a:p>
          <a:p>
            <a:pPr>
              <a:defRPr/>
            </a:pPr>
            <a:r>
              <a:rPr lang="fr-FR"/>
              <a:t>Moins de places certes, mais un taux places/inscrits équivalent à celui de MP</a:t>
            </a:r>
            <a:endParaRPr/>
          </a:p>
          <a:p>
            <a:pPr marL="0" marR="0" lvl="0" indent="0" algn="l" defTabSz="914400">
              <a:lnSpc>
                <a:spcPct val="100000"/>
              </a:lnSpc>
              <a:spcBef>
                <a:spcPts val="0"/>
              </a:spcBef>
              <a:spcAft>
                <a:spcPts val="0"/>
              </a:spcAft>
              <a:buClrTx/>
              <a:buSzTx/>
              <a:buFontTx/>
              <a:buNone/>
              <a:defRPr/>
            </a:pPr>
            <a:r>
              <a:rPr lang="fr-FR"/>
              <a:t>Le choix du concours peut donc constituer une stratégie intéressante, </a:t>
            </a:r>
            <a:endParaRPr/>
          </a:p>
          <a:p>
            <a:pPr>
              <a:defRPr/>
            </a:pPr>
            <a:r>
              <a:rPr lang="fr-FR"/>
              <a:t>Idem pour le concours PT (qui concerne les bacheliers généraux mais qui est parfaitement adapté au élèves qui ont suivit l’enseignement SI en terminale,</a:t>
            </a:r>
            <a:endParaRPr/>
          </a:p>
          <a:p>
            <a:pPr>
              <a:defRPr/>
            </a:pPr>
            <a:endParaRPr lang="fr-FR"/>
          </a:p>
          <a:p>
            <a:pPr>
              <a:defRPr/>
            </a:pPr>
            <a:r>
              <a:rPr lang="fr-FR"/>
              <a:t>Pour mémo autre banques publiques:</a:t>
            </a:r>
            <a:endParaRPr/>
          </a:p>
          <a:p>
            <a:pPr>
              <a:defRPr/>
            </a:pPr>
            <a:r>
              <a:rPr lang="fr-FR"/>
              <a:t>Geipi&lt;-polytech </a:t>
            </a:r>
            <a:endParaRPr/>
          </a:p>
          <a:p>
            <a:pPr>
              <a:defRPr/>
            </a:pPr>
            <a:r>
              <a:rPr lang="fr-FR"/>
              <a:t>Insa</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61</a:t>
            </a:fld>
            <a:endParaRPr lang="fr-F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4 champs spécifiques en terminale pour appréhender un domaine oui mais le choix du champ spécifique n’est pas déterminante pour le choix d’orientation post baccalauréat.</a:t>
            </a:r>
          </a:p>
        </p:txBody>
      </p:sp>
      <p:sp>
        <p:nvSpPr>
          <p:cNvPr id="6" name="Espace réservé du numéro de diapositive 3"/>
          <p:cNvSpPr>
            <a:spLocks noGrp="1"/>
          </p:cNvSpPr>
          <p:nvPr>
            <p:ph type="sldNum" sz="quarter" idx="10"/>
          </p:nvPr>
        </p:nvSpPr>
        <p:spPr bwMode="auto"/>
        <p:txBody>
          <a:bodyPr/>
          <a:lstStyle/>
          <a:p>
            <a:pPr defTabSz="1075426">
              <a:defRPr/>
            </a:pPr>
            <a:fld id="{1B06CD8F-B7ED-4A05-9FB1-A01CC0EF02CC}" type="slidenum">
              <a:rPr lang="fr-FR">
                <a:solidFill>
                  <a:prstClr val="black"/>
                </a:solidFill>
                <a:cs typeface="Arial"/>
              </a:rPr>
              <a:t>62</a:t>
            </a:fld>
            <a:endParaRPr lang="fr-FR">
              <a:solidFill>
                <a:prstClr val="black"/>
              </a:solidFill>
              <a:cs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defTabSz="1075426">
              <a:defRPr/>
            </a:pPr>
            <a:r>
              <a:rPr lang="fr-FR" sz="800" b="0" i="1">
                <a:solidFill>
                  <a:srgbClr val="000000"/>
                </a:solidFill>
              </a:rPr>
              <a:t>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67</a:t>
            </a:fld>
            <a:endParaRPr lang="fr-F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1B06CD8F-B7ED-4A05-9FB1-A01CC0EF02CC}" type="slidenum">
              <a:rPr lang="fr-FR" smtClean="0"/>
              <a:t>71</a:t>
            </a:fld>
            <a:endParaRPr lang="fr-FR"/>
          </a:p>
        </p:txBody>
      </p:sp>
    </p:spTree>
    <p:extLst>
      <p:ext uri="{BB962C8B-B14F-4D97-AF65-F5344CB8AC3E}">
        <p14:creationId xmlns:p14="http://schemas.microsoft.com/office/powerpoint/2010/main" val="2525176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marL="0" marR="0" lvl="0" indent="0" algn="l" defTabSz="1075426">
              <a:lnSpc>
                <a:spcPct val="100000"/>
              </a:lnSpc>
              <a:spcBef>
                <a:spcPts val="0"/>
              </a:spcBef>
              <a:spcAft>
                <a:spcPts val="0"/>
              </a:spcAft>
              <a:buClrTx/>
              <a:buSzTx/>
              <a:buFontTx/>
              <a:buNone/>
              <a:defRPr/>
            </a:pPr>
            <a:endParaRPr lang="fr-FR"/>
          </a:p>
          <a:p>
            <a:pPr defTabSz="1075426">
              <a:defRPr/>
            </a:pPr>
            <a:r>
              <a:rPr lang="fr-FR"/>
              <a:t>Présentation des participants / organisation de cette demi-journée de formation</a:t>
            </a:r>
            <a:endParaRPr/>
          </a:p>
          <a:p>
            <a:pPr marL="0" lvl="0">
              <a:spcBef>
                <a:spcPts val="0"/>
              </a:spcBef>
              <a:spcAft>
                <a:spcPts val="0"/>
              </a:spcAft>
              <a:defRPr/>
            </a:pPr>
            <a:r>
              <a:rPr lang="fr-FR" sz="1200" b="1" i="1"/>
              <a:t>Rentrée de Septembre 2021 </a:t>
            </a:r>
            <a:r>
              <a:rPr lang="fr-FR" sz="1200"/>
              <a:t>mobilisation des corps d’inspections, de la Conseillère pour la Pédagogie et du CSAIO.</a:t>
            </a:r>
            <a:endParaRPr lang="fr-FR"/>
          </a:p>
          <a:p>
            <a:pPr marL="0" lvl="0">
              <a:spcBef>
                <a:spcPts val="0"/>
              </a:spcBef>
              <a:spcAft>
                <a:spcPts val="0"/>
              </a:spcAft>
              <a:defRPr/>
            </a:pPr>
            <a:r>
              <a:rPr lang="fr-FR" sz="1200" b="1" i="1"/>
              <a:t>Plan de formation 2021/22:</a:t>
            </a:r>
            <a:endParaRPr lang="fr-FR"/>
          </a:p>
          <a:p>
            <a:pPr marL="285750" lvl="0" indent="-285750">
              <a:spcBef>
                <a:spcPts val="0"/>
              </a:spcBef>
              <a:spcAft>
                <a:spcPts val="0"/>
              </a:spcAft>
              <a:buFont typeface="Arial"/>
              <a:buChar char="−"/>
              <a:defRPr/>
            </a:pPr>
            <a:r>
              <a:rPr lang="fr-FR" sz="1200"/>
              <a:t>12 formateurs mobilisés, pour 2 journées de formation sur 6 Sites,</a:t>
            </a:r>
            <a:endParaRPr lang="fr-FR"/>
          </a:p>
          <a:p>
            <a:pPr marL="285750" lvl="0" indent="-285750">
              <a:spcBef>
                <a:spcPts val="0"/>
              </a:spcBef>
              <a:spcAft>
                <a:spcPts val="0"/>
              </a:spcAft>
              <a:buFont typeface="Arial"/>
              <a:buChar char="−"/>
              <a:defRPr/>
            </a:pPr>
            <a:r>
              <a:rPr lang="fr-FR" sz="1200"/>
              <a:t>Environ 500 professeurs principaux de seconde ont suivi ce dispositif (tous invités, entre 50 et 75% de participants).</a:t>
            </a:r>
            <a:endParaRPr lang="fr-FR"/>
          </a:p>
          <a:p>
            <a:pPr marL="0" lvl="0">
              <a:spcBef>
                <a:spcPts val="0"/>
              </a:spcBef>
              <a:spcAft>
                <a:spcPts val="0"/>
              </a:spcAft>
              <a:defRPr/>
            </a:pPr>
            <a:r>
              <a:rPr lang="fr-FR" sz="1200" b="1" i="1">
                <a:solidFill>
                  <a:schemeClr val="bg2"/>
                </a:solidFill>
              </a:rPr>
              <a:t>En 2022/23:</a:t>
            </a:r>
            <a:endParaRPr lang="fr-FR" i="1">
              <a:solidFill>
                <a:schemeClr val="bg2"/>
              </a:solidFill>
            </a:endParaRPr>
          </a:p>
          <a:p>
            <a:pPr marL="285750" lvl="0" indent="-285750">
              <a:spcBef>
                <a:spcPts val="0"/>
              </a:spcBef>
              <a:spcAft>
                <a:spcPts val="0"/>
              </a:spcAft>
              <a:buFont typeface="Arial"/>
              <a:buChar char="−"/>
              <a:defRPr/>
            </a:pPr>
            <a:r>
              <a:rPr lang="fr-FR" sz="1200">
                <a:solidFill>
                  <a:schemeClr val="bg2"/>
                </a:solidFill>
              </a:rPr>
              <a:t>Poursuite du dispositif 21/22 à destination des p.p. de 3</a:t>
            </a:r>
            <a:r>
              <a:rPr lang="fr-FR" sz="1200" baseline="30000">
                <a:solidFill>
                  <a:schemeClr val="bg2"/>
                </a:solidFill>
              </a:rPr>
              <a:t>ème</a:t>
            </a:r>
            <a:r>
              <a:rPr lang="fr-FR" sz="1200">
                <a:solidFill>
                  <a:schemeClr val="bg2"/>
                </a:solidFill>
              </a:rPr>
              <a:t> et 4</a:t>
            </a:r>
            <a:r>
              <a:rPr lang="fr-FR" sz="1200" baseline="30000">
                <a:solidFill>
                  <a:schemeClr val="bg2"/>
                </a:solidFill>
              </a:rPr>
              <a:t>ème</a:t>
            </a:r>
            <a:r>
              <a:rPr lang="fr-FR" sz="1200">
                <a:solidFill>
                  <a:schemeClr val="bg2"/>
                </a:solidFill>
              </a:rPr>
              <a:t>,</a:t>
            </a:r>
            <a:endParaRPr lang="fr-FR">
              <a:solidFill>
                <a:schemeClr val="bg2"/>
              </a:solidFill>
            </a:endParaRPr>
          </a:p>
          <a:p>
            <a:pPr marL="285750" lvl="0" indent="-285750">
              <a:spcBef>
                <a:spcPts val="0"/>
              </a:spcBef>
              <a:spcAft>
                <a:spcPts val="0"/>
              </a:spcAft>
              <a:buFont typeface="Arial"/>
              <a:buChar char="−"/>
              <a:defRPr/>
            </a:pPr>
            <a:r>
              <a:rPr lang="fr-FR" sz="1200">
                <a:solidFill>
                  <a:schemeClr val="bg2"/>
                </a:solidFill>
              </a:rPr>
              <a:t>Focale plus spécifique sur STI2D et STL à destination des p.p. de seconde,</a:t>
            </a:r>
            <a:endParaRPr/>
          </a:p>
          <a:p>
            <a:pPr marL="0" lvl="0">
              <a:spcBef>
                <a:spcPts val="0"/>
              </a:spcBef>
              <a:spcAft>
                <a:spcPts val="0"/>
              </a:spcAft>
              <a:defRPr/>
            </a:pPr>
            <a:r>
              <a:rPr lang="fr-FR" sz="1200" b="1" i="1">
                <a:solidFill>
                  <a:schemeClr val="bg2"/>
                </a:solidFill>
              </a:rPr>
              <a:t>En 2023/24:</a:t>
            </a:r>
            <a:endParaRPr lang="fr-FR" i="1">
              <a:solidFill>
                <a:schemeClr val="bg2"/>
              </a:solidFill>
            </a:endParaRPr>
          </a:p>
          <a:p>
            <a:pPr marL="285750" lvl="0" indent="-285750">
              <a:spcBef>
                <a:spcPts val="0"/>
              </a:spcBef>
              <a:spcAft>
                <a:spcPts val="0"/>
              </a:spcAft>
              <a:buFont typeface="Arial"/>
              <a:buChar char="−"/>
              <a:defRPr/>
            </a:pPr>
            <a:r>
              <a:rPr lang="fr-FR" sz="1200">
                <a:solidFill>
                  <a:schemeClr val="bg2"/>
                </a:solidFill>
              </a:rPr>
              <a:t>Focale plus spécifique sur STI2D et STL à destination des p.p. de 3</a:t>
            </a:r>
            <a:r>
              <a:rPr lang="fr-FR" sz="1200" baseline="30000">
                <a:solidFill>
                  <a:schemeClr val="bg2"/>
                </a:solidFill>
              </a:rPr>
              <a:t>ème</a:t>
            </a:r>
            <a:r>
              <a:rPr lang="fr-FR" sz="1200">
                <a:solidFill>
                  <a:schemeClr val="bg2"/>
                </a:solidFill>
              </a:rPr>
              <a:t> et 4</a:t>
            </a:r>
            <a:r>
              <a:rPr lang="fr-FR" sz="1200" baseline="30000">
                <a:solidFill>
                  <a:schemeClr val="bg2"/>
                </a:solidFill>
              </a:rPr>
              <a:t>ème</a:t>
            </a:r>
            <a:r>
              <a:rPr lang="fr-FR" sz="1200">
                <a:solidFill>
                  <a:schemeClr val="bg2"/>
                </a:solidFill>
              </a:rPr>
              <a:t>.</a:t>
            </a:r>
            <a:endParaRPr lang="fr-FR">
              <a:solidFill>
                <a:schemeClr val="bg2"/>
              </a:solidFill>
            </a:endParaRPr>
          </a:p>
          <a:p>
            <a:pPr defTabSz="1075426">
              <a:defRPr/>
            </a:pPr>
            <a:endParaRP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6</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 il s’agit des taux d’orientation (décisions d’orientation), pas des taux de passage effectifs (qui sont calculés sur la base des constats de rentrée)</a:t>
            </a:r>
            <a:endParaRPr/>
          </a:p>
          <a:p>
            <a:pPr>
              <a:defRPr/>
            </a:pPr>
            <a:r>
              <a:rPr lang="fr-FR"/>
              <a:t>A noter l’importance du conseil de classe du 2</a:t>
            </a:r>
            <a:r>
              <a:rPr lang="fr-FR" baseline="30000"/>
              <a:t>nd</a:t>
            </a:r>
            <a:r>
              <a:rPr lang="fr-FR"/>
              <a:t> trimestre qui propose bien au delà des souhaits des familles une orientation vers la 1ere STMG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8</a:t>
            </a:fld>
            <a:endParaRPr lang="fr-F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Lire: 1,2% des filles de 2</a:t>
            </a:r>
            <a:r>
              <a:rPr lang="fr-FR" baseline="30000"/>
              <a:t>nde</a:t>
            </a:r>
            <a:r>
              <a:rPr lang="fr-FR"/>
              <a:t> GT obtiennent une décision d’orientation en 1</a:t>
            </a:r>
            <a:r>
              <a:rPr lang="fr-FR" baseline="30000"/>
              <a:t>ère</a:t>
            </a:r>
            <a:r>
              <a:rPr lang="fr-FR"/>
              <a:t> STI2D. Différent bien sûr de la proportion de filles dans les classes de 1</a:t>
            </a:r>
            <a:r>
              <a:rPr lang="fr-FR" baseline="30000"/>
              <a:t>ère</a:t>
            </a:r>
            <a:r>
              <a:rPr lang="fr-FR"/>
              <a:t> STI2D. </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9</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a:t>Précision: il s’agit ici des données de l’affectation via Affelnet (juin) et non des constats de rentrée.</a:t>
            </a:r>
          </a:p>
        </p:txBody>
      </p:sp>
      <p:sp>
        <p:nvSpPr>
          <p:cNvPr id="6" name="Espace réservé du numéro de diapositive 3"/>
          <p:cNvSpPr>
            <a:spLocks noGrp="1"/>
          </p:cNvSpPr>
          <p:nvPr>
            <p:ph type="sldNum" sz="quarter" idx="10"/>
          </p:nvPr>
        </p:nvSpPr>
        <p:spPr bwMode="auto"/>
        <p:txBody>
          <a:bodyPr/>
          <a:lstStyle/>
          <a:p>
            <a:pPr>
              <a:defRPr/>
            </a:pPr>
            <a:fld id="{1B06CD8F-B7ED-4A05-9FB1-A01CC0EF02CC}" type="slidenum">
              <a:rPr lang="fr-FR"/>
              <a:t>10</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Espace réservé de l'image des diapositives 1"/>
          <p:cNvSpPr>
            <a:spLocks noGrp="1" noRot="1" noChangeAspect="1"/>
          </p:cNvSpPr>
          <p:nvPr>
            <p:ph type="sldImg"/>
          </p:nvPr>
        </p:nvSpPr>
        <p:spPr bwMode="auto"/>
      </p:sp>
      <p:sp>
        <p:nvSpPr>
          <p:cNvPr id="5" name="Espace réservé des notes 2"/>
          <p:cNvSpPr>
            <a:spLocks noGrp="1"/>
          </p:cNvSpPr>
          <p:nvPr>
            <p:ph type="body" idx="1"/>
          </p:nvPr>
        </p:nvSpPr>
        <p:spPr bwMode="auto"/>
        <p:txBody>
          <a:bodyPr/>
          <a:lstStyle/>
          <a:p>
            <a:pPr>
              <a:defRPr/>
            </a:pPr>
            <a:r>
              <a:rPr lang="fr-FR" sz="1200">
                <a:solidFill>
                  <a:schemeClr val="tx1"/>
                </a:solidFill>
                <a:latin typeface="Arial"/>
                <a:ea typeface="+mn-ea"/>
                <a:cs typeface="+mn-cs"/>
              </a:rPr>
              <a:t>On observe une augmentation des affectations en 1</a:t>
            </a:r>
            <a:r>
              <a:rPr lang="fr-FR" sz="1200" baseline="30000">
                <a:solidFill>
                  <a:schemeClr val="tx1"/>
                </a:solidFill>
                <a:latin typeface="Arial"/>
                <a:ea typeface="+mn-ea"/>
                <a:cs typeface="+mn-cs"/>
              </a:rPr>
              <a:t>ère</a:t>
            </a:r>
            <a:r>
              <a:rPr lang="fr-FR" sz="1200">
                <a:solidFill>
                  <a:schemeClr val="tx1"/>
                </a:solidFill>
                <a:latin typeface="Arial"/>
                <a:ea typeface="+mn-ea"/>
                <a:cs typeface="+mn-cs"/>
              </a:rPr>
              <a:t> GT pour les filles cette année au détriment des affectation en 1</a:t>
            </a:r>
            <a:r>
              <a:rPr lang="fr-FR" sz="1200" baseline="30000">
                <a:solidFill>
                  <a:schemeClr val="tx1"/>
                </a:solidFill>
                <a:latin typeface="Arial"/>
                <a:ea typeface="+mn-ea"/>
                <a:cs typeface="+mn-cs"/>
              </a:rPr>
              <a:t>ère</a:t>
            </a:r>
            <a:r>
              <a:rPr lang="fr-FR" sz="1200">
                <a:solidFill>
                  <a:schemeClr val="tx1"/>
                </a:solidFill>
                <a:latin typeface="Arial"/>
                <a:ea typeface="+mn-ea"/>
                <a:cs typeface="+mn-cs"/>
              </a:rPr>
              <a:t> technologique et 1</a:t>
            </a:r>
            <a:r>
              <a:rPr lang="fr-FR" sz="1200" baseline="30000">
                <a:solidFill>
                  <a:schemeClr val="tx1"/>
                </a:solidFill>
                <a:latin typeface="Arial"/>
                <a:ea typeface="+mn-ea"/>
                <a:cs typeface="+mn-cs"/>
              </a:rPr>
              <a:t>ère</a:t>
            </a:r>
            <a:r>
              <a:rPr lang="fr-FR" sz="1200">
                <a:solidFill>
                  <a:schemeClr val="tx1"/>
                </a:solidFill>
                <a:latin typeface="Arial"/>
                <a:ea typeface="+mn-ea"/>
                <a:cs typeface="+mn-cs"/>
              </a:rPr>
              <a:t> professionnelle. Une diminution significative des affectations en 1</a:t>
            </a:r>
            <a:r>
              <a:rPr lang="fr-FR" sz="1200" baseline="30000">
                <a:solidFill>
                  <a:schemeClr val="tx1"/>
                </a:solidFill>
                <a:latin typeface="Arial"/>
                <a:ea typeface="+mn-ea"/>
                <a:cs typeface="+mn-cs"/>
              </a:rPr>
              <a:t>ère</a:t>
            </a:r>
            <a:r>
              <a:rPr lang="fr-FR" sz="1200">
                <a:solidFill>
                  <a:schemeClr val="tx1"/>
                </a:solidFill>
                <a:latin typeface="Arial"/>
                <a:ea typeface="+mn-ea"/>
                <a:cs typeface="+mn-cs"/>
              </a:rPr>
              <a:t> Gt pour les garçons au profit de la 1</a:t>
            </a:r>
            <a:r>
              <a:rPr lang="fr-FR" sz="1200" baseline="30000">
                <a:solidFill>
                  <a:schemeClr val="tx1"/>
                </a:solidFill>
                <a:latin typeface="Arial"/>
                <a:ea typeface="+mn-ea"/>
                <a:cs typeface="+mn-cs"/>
              </a:rPr>
              <a:t>ère</a:t>
            </a:r>
            <a:r>
              <a:rPr lang="fr-FR" sz="1200">
                <a:solidFill>
                  <a:schemeClr val="tx1"/>
                </a:solidFill>
                <a:latin typeface="Arial"/>
                <a:ea typeface="+mn-ea"/>
                <a:cs typeface="+mn-cs"/>
              </a:rPr>
              <a:t> Professionnelle.</a:t>
            </a:r>
            <a:endParaRPr lang="fr-FR"/>
          </a:p>
        </p:txBody>
      </p:sp>
      <p:sp>
        <p:nvSpPr>
          <p:cNvPr id="6" name="Espace réservé du numéro de diapositive 3"/>
          <p:cNvSpPr>
            <a:spLocks noGrp="1"/>
          </p:cNvSpPr>
          <p:nvPr>
            <p:ph type="sldNum" sz="quarter" idx="5"/>
          </p:nvPr>
        </p:nvSpPr>
        <p:spPr bwMode="auto"/>
        <p:txBody>
          <a:bodyPr/>
          <a:lstStyle/>
          <a:p>
            <a:pPr>
              <a:defRPr/>
            </a:pPr>
            <a:fld id="{1B06CD8F-B7ED-4A05-9FB1-A01CC0EF02CC}" type="slidenum">
              <a:rPr lang="fr-FR"/>
              <a:t>12</a:t>
            </a:fld>
            <a:endParaRPr lang="fr-F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re / sous-titre /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auto"/>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6A4A60EE-9D13-3442-9796-E718C6343EC1}" type="datetime1">
              <a:rPr lang="fr-FR" cap="all"/>
              <a:t>13/12/2023</a:t>
            </a:fld>
            <a:endParaRPr lang="fr-FR" cap="all"/>
          </a:p>
        </p:txBody>
      </p:sp>
      <p:sp>
        <p:nvSpPr>
          <p:cNvPr id="6" name="Espace réservé du texte 7"/>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7" name="Titre 18"/>
          <p:cNvSpPr>
            <a:spLocks noGrp="1"/>
          </p:cNvSpPr>
          <p:nvPr>
            <p:ph type="title" hasCustomPrompt="1"/>
          </p:nvPr>
        </p:nvSpPr>
        <p:spPr bwMode="auto"/>
        <p:txBody>
          <a:bodyPr/>
          <a:lstStyle/>
          <a:p>
            <a:pPr>
              <a:defRPr/>
            </a:pPr>
            <a:r>
              <a:rPr lang="fr-FR"/>
              <a:t>Titre</a:t>
            </a:r>
            <a:endParaRP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9" name="Espace réservé du texte 11"/>
          <p:cNvSpPr>
            <a:spLocks noGrp="1"/>
          </p:cNvSpPr>
          <p:nvPr>
            <p:ph type="body" sz="quarter" idx="14" hasCustomPrompt="1"/>
          </p:nvPr>
        </p:nvSpPr>
        <p:spPr bwMode="gray">
          <a:xfrm>
            <a:off x="323850" y="1707653"/>
            <a:ext cx="8424334"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457200" y="205979"/>
            <a:ext cx="8229600" cy="857250"/>
          </a:xfrm>
          <a:prstGeom prst="rect">
            <a:avLst/>
          </a:prstGeom>
        </p:spPr>
        <p:txBody>
          <a:bodyPr/>
          <a:lstStyle/>
          <a:p>
            <a:pPr>
              <a:defRPr/>
            </a:pPr>
            <a:r>
              <a:rPr lang="fr-FR"/>
              <a:t>Cliquez pour modifier le style du titre</a:t>
            </a:r>
            <a:endParaRPr/>
          </a:p>
        </p:txBody>
      </p:sp>
      <p:sp>
        <p:nvSpPr>
          <p:cNvPr id="5" name="Espace réservé du contenu 2"/>
          <p:cNvSpPr>
            <a:spLocks noGrp="1"/>
          </p:cNvSpPr>
          <p:nvPr>
            <p:ph idx="1"/>
          </p:nvPr>
        </p:nvSpPr>
        <p:spPr bwMode="auto">
          <a:xfrm>
            <a:off x="457200" y="1200151"/>
            <a:ext cx="8229600" cy="3394472"/>
          </a:xfrm>
          <a:prstGeom prst="rect">
            <a:avLst/>
          </a:prstGeo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type="title"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685800" y="1597819"/>
            <a:ext cx="7772400" cy="1102519"/>
          </a:xfrm>
          <a:prstGeom prst="rect">
            <a:avLst/>
          </a:prstGeom>
        </p:spPr>
        <p:txBody>
          <a:bodyPr/>
          <a:lstStyle/>
          <a:p>
            <a:pPr>
              <a:defRPr/>
            </a:pPr>
            <a:r>
              <a:rPr lang="fr-FR"/>
              <a:t>Cliquez pour modifier le style du titre</a:t>
            </a:r>
            <a:endParaRPr/>
          </a:p>
        </p:txBody>
      </p:sp>
      <p:sp>
        <p:nvSpPr>
          <p:cNvPr id="5" name="Sous-titre 2"/>
          <p:cNvSpPr>
            <a:spLocks noGrp="1"/>
          </p:cNvSpPr>
          <p:nvPr>
            <p:ph type="subTitle" idx="1"/>
          </p:nvPr>
        </p:nvSpPr>
        <p:spPr bwMode="auto">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pPr>
              <a:defRPr/>
            </a:pPr>
            <a:r>
              <a:rPr lang="fr-FR"/>
              <a:t>Cliquez pour modifier le style des sous-titres du masque</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type="titleOnly" userDrawn="1">
  <p:cSld name="Titre seul">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1343526" y="273845"/>
            <a:ext cx="7171824" cy="754856"/>
          </a:xfrm>
        </p:spPr>
        <p:txBody>
          <a:bodyPr/>
          <a:lstStyle/>
          <a:p>
            <a:pPr>
              <a:defRPr/>
            </a:pPr>
            <a:r>
              <a:rPr lang="fr-FR"/>
              <a:t>Modifiez le style du titre</a:t>
            </a:r>
          </a:p>
        </p:txBody>
      </p:sp>
      <p:sp>
        <p:nvSpPr>
          <p:cNvPr id="5" name="Espace réservé de la date 3"/>
          <p:cNvSpPr>
            <a:spLocks noGrp="1"/>
          </p:cNvSpPr>
          <p:nvPr>
            <p:ph type="dt" sz="half" idx="10"/>
          </p:nvPr>
        </p:nvSpPr>
        <p:spPr bwMode="auto"/>
        <p:txBody>
          <a:bodyPr/>
          <a:lstStyle>
            <a:lvl1pPr>
              <a:defRPr/>
            </a:lvl1pPr>
          </a:lstStyle>
          <a:p>
            <a:pPr>
              <a:defRPr/>
            </a:pPr>
            <a:fld id="{11A20161-A64A-1B4E-BB6C-EE10084B857B}" type="datetimeFigureOut">
              <a:rPr lang="fr-FR"/>
              <a:t>13/12/2023</a:t>
            </a:fld>
            <a:endParaRPr lang="fr-FR"/>
          </a:p>
        </p:txBody>
      </p:sp>
      <p:sp>
        <p:nvSpPr>
          <p:cNvPr id="6" name="Espace réservé du pied de page 4"/>
          <p:cNvSpPr>
            <a:spLocks noGrp="1"/>
          </p:cNvSpPr>
          <p:nvPr>
            <p:ph type="ftr" sz="quarter" idx="11"/>
          </p:nvPr>
        </p:nvSpPr>
        <p:spPr bwMode="auto"/>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bwMode="auto"/>
        <p:txBody>
          <a:bodyPr/>
          <a:lstStyle>
            <a:lvl1pPr>
              <a:defRPr/>
            </a:lvl1pPr>
          </a:lstStyle>
          <a:p>
            <a:pPr>
              <a:defRPr/>
            </a:pPr>
            <a:fld id="{47DC39AD-C27C-DC4E-91E5-B139DFB1C82A}" type="slidenum">
              <a:rPr lang="fr-F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type="blank" userDrawn="1">
  <p:cSld name="Vide">
    <p:spTree>
      <p:nvGrpSpPr>
        <p:cNvPr id="1" name=""/>
        <p:cNvGrpSpPr/>
        <p:nvPr/>
      </p:nvGrpSpPr>
      <p:grpSpPr bwMode="auto">
        <a:xfrm>
          <a:off x="0" y="0"/>
          <a:ext cx="0" cy="0"/>
          <a:chOff x="0" y="0"/>
          <a:chExt cx="0" cy="0"/>
        </a:xfrm>
      </p:grpSpPr>
      <p:sp>
        <p:nvSpPr>
          <p:cNvPr id="4" name="Espace réservé du pied de page 1"/>
          <p:cNvSpPr>
            <a:spLocks noGrp="1"/>
          </p:cNvSpPr>
          <p:nvPr>
            <p:ph type="ftr" sz="quarter" idx="10"/>
          </p:nvPr>
        </p:nvSpPr>
        <p:spPr bwMode="auto"/>
        <p:txBody>
          <a:bodyPr/>
          <a:lstStyle/>
          <a:p>
            <a:pPr>
              <a:defRPr/>
            </a:pPr>
            <a:r>
              <a:rPr lang="fr-FR"/>
              <a:t>Intitulé de la direction/service</a:t>
            </a:r>
          </a:p>
        </p:txBody>
      </p:sp>
      <p:sp>
        <p:nvSpPr>
          <p:cNvPr id="5" name="Espace réservé du numéro de diapositive 2"/>
          <p:cNvSpPr>
            <a:spLocks noGrp="1"/>
          </p:cNvSpPr>
          <p:nvPr>
            <p:ph type="sldNum" sz="quarter" idx="11"/>
          </p:nvPr>
        </p:nvSpPr>
        <p:spPr bwMode="auto"/>
        <p:txBody>
          <a:bodyPr/>
          <a:lstStyle/>
          <a:p>
            <a:pPr>
              <a:defRPr/>
            </a:pPr>
            <a:fld id="{733122C9-A0B9-462F-8757-0847AD287B63}" type="slidenum">
              <a:rPr lang="fr-FR"/>
              <a:t>‹N°›</a:t>
            </a:fld>
            <a:endParaRPr lang="fr-FR"/>
          </a:p>
        </p:txBody>
      </p:sp>
      <p:sp>
        <p:nvSpPr>
          <p:cNvPr id="6" name="Espace réservé de la date 3"/>
          <p:cNvSpPr>
            <a:spLocks noGrp="1"/>
          </p:cNvSpPr>
          <p:nvPr>
            <p:ph type="dt" sz="half" idx="12"/>
          </p:nvPr>
        </p:nvSpPr>
        <p:spPr bwMode="auto"/>
        <p:txBody>
          <a:bodyPr/>
          <a:lstStyle/>
          <a:p>
            <a:pPr>
              <a:defRPr/>
            </a:pPr>
            <a:fld id="{B858D49A-5A7A-574D-A0ED-52B5C1EFA876}" type="datetime1">
              <a:rPr lang="fr-FR" cap="all"/>
              <a:t>13/12/2023</a:t>
            </a:fld>
            <a:endParaRPr lang="fr-FR" cap="all"/>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type="obj" userDrawn="1">
  <p:cSld name="1_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lvl1pPr>
              <a:defRPr/>
            </a:lvl1pPr>
          </a:lstStyle>
          <a:p>
            <a:pPr lvl="0">
              <a:defRPr/>
            </a:pPr>
            <a:r>
              <a:rPr lang="fr-FR"/>
              <a:t>Modifiez le style du titre</a:t>
            </a:r>
            <a:endParaRPr/>
          </a:p>
        </p:txBody>
      </p:sp>
      <p:sp>
        <p:nvSpPr>
          <p:cNvPr id="5" name="Espace réservé du contenu 2"/>
          <p:cNvSpPr>
            <a:spLocks noGrp="1"/>
          </p:cNvSpPr>
          <p:nvPr>
            <p:ph type="title" idx="4294967295"/>
          </p:nvPr>
        </p:nvSpPr>
        <p:spPr bwMode="auto">
          <a:xfrm>
            <a:off x="799906" y="1577340"/>
            <a:ext cx="7543357" cy="2887110"/>
          </a:xfrm>
        </p:spPr>
        <p:txBody>
          <a:bodyPr anchor="t"/>
          <a:lstStyle>
            <a:lvl1pPr marL="137142" indent="-137142">
              <a:lnSpc>
                <a:spcPct val="110000"/>
              </a:lnSpc>
              <a:spcBef>
                <a:spcPts val="676"/>
              </a:spcBef>
              <a:buClr>
                <a:srgbClr val="262626"/>
              </a:buClr>
              <a:buSzPct val="100000"/>
              <a:buFont typeface="Garamond"/>
              <a:buChar char="◦"/>
              <a:defRPr sz="1150">
                <a:solidFill>
                  <a:srgbClr val="000000"/>
                </a:solidFill>
                <a:latin typeface="Avenir Next LT Pro"/>
              </a:defRPr>
            </a:lvl1pPr>
          </a:lstStyle>
          <a:p>
            <a:pPr lvl="0">
              <a:defRPr/>
            </a:pPr>
            <a:r>
              <a:rPr lang="fr-FR"/>
              <a:t>Cliquez pour modifier les styles du texte du masque</a:t>
            </a:r>
            <a:br>
              <a:rPr lang="fr-FR"/>
            </a:br>
            <a:r>
              <a:rPr lang="fr-FR"/>
              <a:t>Deuxième niveau</a:t>
            </a:r>
            <a:br>
              <a:rPr lang="fr-FR"/>
            </a:br>
            <a:r>
              <a:rPr lang="fr-FR"/>
              <a:t>Troisième niveau</a:t>
            </a:r>
            <a:br>
              <a:rPr lang="fr-FR"/>
            </a:br>
            <a:r>
              <a:rPr lang="fr-FR"/>
              <a:t>Quatrième niveau</a:t>
            </a:r>
            <a:br>
              <a:rPr lang="fr-FR"/>
            </a:br>
            <a:r>
              <a:rPr lang="fr-FR"/>
              <a:t>Cinquième niveau</a:t>
            </a:r>
            <a:endParaRPr/>
          </a:p>
        </p:txBody>
      </p:sp>
      <p:sp>
        <p:nvSpPr>
          <p:cNvPr id="6" name="Espace réservé de la date 3"/>
          <p:cNvSpPr>
            <a:spLocks noGrp="1"/>
          </p:cNvSpPr>
          <p:nvPr>
            <p:ph type="dt" sz="half" idx="7"/>
          </p:nvPr>
        </p:nvSpPr>
        <p:spPr bwMode="auto"/>
        <p:txBody>
          <a:bodyPr/>
          <a:lstStyle>
            <a:lvl1pPr>
              <a:defRPr/>
            </a:lvl1pPr>
          </a:lstStyle>
          <a:p>
            <a:pPr lvl="0">
              <a:defRPr/>
            </a:pPr>
            <a:fld id="{4561DB15-4996-47AB-B257-2A2C1F3BF48B}" type="datetime1">
              <a:rPr lang="fr-FR"/>
              <a:t>13/12/2023</a:t>
            </a:fld>
            <a:endParaRPr lang="fr-FR"/>
          </a:p>
        </p:txBody>
      </p:sp>
      <p:sp>
        <p:nvSpPr>
          <p:cNvPr id="7" name="Espace réservé du pied de page 4"/>
          <p:cNvSpPr>
            <a:spLocks noGrp="1"/>
          </p:cNvSpPr>
          <p:nvPr>
            <p:ph type="ftr" sz="quarter" idx="9"/>
          </p:nvPr>
        </p:nvSpPr>
        <p:spPr bwMode="auto"/>
        <p:txBody>
          <a:bodyPr/>
          <a:lstStyle>
            <a:lvl1pPr>
              <a:defRPr/>
            </a:lvl1pPr>
          </a:lstStyle>
          <a:p>
            <a:pPr lvl="0">
              <a:defRPr/>
            </a:pPr>
            <a:endParaRPr lang="fr-FR"/>
          </a:p>
        </p:txBody>
      </p:sp>
      <p:sp>
        <p:nvSpPr>
          <p:cNvPr id="8" name="Espace réservé du numéro de diapositive 5"/>
          <p:cNvSpPr>
            <a:spLocks noGrp="1"/>
          </p:cNvSpPr>
          <p:nvPr>
            <p:ph type="sldNum" sz="quarter" idx="8"/>
          </p:nvPr>
        </p:nvSpPr>
        <p:spPr bwMode="auto">
          <a:xfrm>
            <a:off x="8280362" y="4536000"/>
            <a:ext cx="628478" cy="274320"/>
          </a:xfrm>
        </p:spPr>
        <p:txBody>
          <a:bodyPr/>
          <a:lstStyle>
            <a:lvl1pPr>
              <a:defRPr sz="900"/>
            </a:lvl1pPr>
          </a:lstStyle>
          <a:p>
            <a:pPr lvl="0">
              <a:defRPr/>
            </a:pPr>
            <a:fld id="{E0A47023-2A9C-417B-BB35-42AC05B017C3}" type="slidenum">
              <a:rPr/>
              <a:t>‹N°›</a:t>
            </a:fld>
            <a:endParaRPr lang="en-US"/>
          </a:p>
        </p:txBody>
      </p:sp>
      <p:sp>
        <p:nvSpPr>
          <p:cNvPr id="9" name="Espace réservé du contenu 6"/>
          <p:cNvSpPr>
            <a:spLocks noGrp="1"/>
          </p:cNvSpPr>
          <p:nvPr>
            <p:ph idx="1"/>
          </p:nvPr>
        </p:nvSpPr>
        <p:spPr bwMode="auto">
          <a:xfrm>
            <a:off x="457051" y="1203391"/>
            <a:ext cx="8229067" cy="2982959"/>
          </a:xfrm>
        </p:spPr>
        <p:txBody>
          <a:bodyPr lIns="0" tIns="0" rIns="0" bIns="0"/>
          <a:lstStyle>
            <a:lvl1pPr marL="0" indent="0">
              <a:spcBef>
                <a:spcPts val="1063"/>
              </a:spcBef>
              <a:defRPr sz="2400">
                <a:latin typeface="Liberation Sans"/>
              </a:defRPr>
            </a:lvl1pPr>
          </a:lstStyle>
          <a:p>
            <a:pPr>
              <a:defRPr/>
            </a:pPr>
            <a:endParaRPr lang="fr-FR"/>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tre / sous-titre /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auto"/>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0" y="4797631"/>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6A4A60EE-9D13-3442-9796-E718C6343EC1}" type="datetime1">
              <a:rPr lang="fr-FR" cap="all"/>
              <a:t>13/12/2023</a:t>
            </a:fld>
            <a:endParaRPr lang="fr-FR" cap="all"/>
          </a:p>
        </p:txBody>
      </p:sp>
      <p:sp>
        <p:nvSpPr>
          <p:cNvPr id="6" name="Espace réservé du texte 7"/>
          <p:cNvSpPr>
            <a:spLocks noGrp="1"/>
          </p:cNvSpPr>
          <p:nvPr>
            <p:ph type="body" sz="quarter" idx="13" hasCustomPrompt="1"/>
          </p:nvPr>
        </p:nvSpPr>
        <p:spPr bwMode="gray">
          <a:xfrm>
            <a:off x="323851" y="1248679"/>
            <a:ext cx="8424614" cy="242951"/>
          </a:xfrm>
        </p:spPr>
        <p:txBody>
          <a:bodyPr/>
          <a:lstStyle>
            <a:lvl1pPr marL="9525" indent="85725">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7" name="Titre 18"/>
          <p:cNvSpPr>
            <a:spLocks noGrp="1"/>
          </p:cNvSpPr>
          <p:nvPr>
            <p:ph type="title" hasCustomPrompt="1"/>
          </p:nvPr>
        </p:nvSpPr>
        <p:spPr bwMode="auto"/>
        <p:txBody>
          <a:bodyPr/>
          <a:lstStyle/>
          <a:p>
            <a:pPr>
              <a:defRPr/>
            </a:pPr>
            <a:r>
              <a:rPr lang="fr-FR"/>
              <a:t>Titre</a:t>
            </a:r>
            <a:endParaRP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9" name="Espace réservé du texte 11"/>
          <p:cNvSpPr>
            <a:spLocks noGrp="1"/>
          </p:cNvSpPr>
          <p:nvPr>
            <p:ph type="body" sz="quarter" idx="14" hasCustomPrompt="1"/>
          </p:nvPr>
        </p:nvSpPr>
        <p:spPr bwMode="gray">
          <a:xfrm>
            <a:off x="323850" y="1707653"/>
            <a:ext cx="8424334"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6"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7"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8"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251C71F6-E0A6-1740-B64F-38F332886BAF}" type="datetime1">
              <a:rPr lang="fr-FR" cap="all"/>
              <a:t>13/12/2023</a:t>
            </a:fld>
            <a:endParaRPr lang="fr-FR" cap="all"/>
          </a:p>
        </p:txBody>
      </p:sp>
      <p:sp>
        <p:nvSpPr>
          <p:cNvPr id="9" name="Titre 18"/>
          <p:cNvSpPr>
            <a:spLocks noGrp="1"/>
          </p:cNvSpPr>
          <p:nvPr>
            <p:ph type="title" hasCustomPrompt="1"/>
          </p:nvPr>
        </p:nvSpPr>
        <p:spPr bwMode="auto">
          <a:xfrm>
            <a:off x="323850" y="682801"/>
            <a:ext cx="8424863" cy="539991"/>
          </a:xfrm>
        </p:spPr>
        <p:txBody>
          <a:bodyPr/>
          <a:lstStyle/>
          <a:p>
            <a:pPr>
              <a:defRPr/>
            </a:pPr>
            <a:r>
              <a:rPr lang="fr-FR"/>
              <a:t>Sommaire</a:t>
            </a:r>
            <a:endParaRPr/>
          </a:p>
        </p:txBody>
      </p:sp>
      <p:sp>
        <p:nvSpPr>
          <p:cNvPr id="10"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Colonnes de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5E6183FC-BA60-7C49-ABF3-B50982741576}" type="datetime1">
              <a:rPr lang="fr-FR" cap="all"/>
              <a:t>13/12/2023</a:t>
            </a:fld>
            <a:endParaRPr lang="fr-FR" cap="all"/>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texte 7"/>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texte 11"/>
          <p:cNvSpPr>
            <a:spLocks noGrp="1"/>
          </p:cNvSpPr>
          <p:nvPr>
            <p:ph type="body" sz="quarter" idx="17" hasCustomPrompt="1"/>
          </p:nvPr>
        </p:nvSpPr>
        <p:spPr bwMode="gray">
          <a:xfrm>
            <a:off x="323528" y="1707653"/>
            <a:ext cx="2556471"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0" name="Espace réservé du texte 11"/>
          <p:cNvSpPr>
            <a:spLocks noGrp="1"/>
          </p:cNvSpPr>
          <p:nvPr>
            <p:ph type="body" sz="quarter" idx="14" hasCustomPrompt="1"/>
          </p:nvPr>
        </p:nvSpPr>
        <p:spPr bwMode="gray">
          <a:xfrm>
            <a:off x="3275856"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1" name="Espace réservé du texte 11"/>
          <p:cNvSpPr>
            <a:spLocks noGrp="1"/>
          </p:cNvSpPr>
          <p:nvPr>
            <p:ph type="body" sz="quarter" idx="18" hasCustomPrompt="1"/>
          </p:nvPr>
        </p:nvSpPr>
        <p:spPr bwMode="gray">
          <a:xfrm>
            <a:off x="6228184"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Titre, sous-titre, textes 3 et imag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323528"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0597CDB5-73DC-8641-8CC1-FAD9379FD627}"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pour une image  7"/>
          <p:cNvSpPr>
            <a:spLocks noGrp="1"/>
          </p:cNvSpPr>
          <p:nvPr>
            <p:ph type="pic" sz="quarter" idx="15"/>
          </p:nvPr>
        </p:nvSpPr>
        <p:spPr bwMode="auto">
          <a:xfrm>
            <a:off x="3131840" y="1707653"/>
            <a:ext cx="5616624" cy="2880320"/>
          </a:xfrm>
        </p:spPr>
        <p:txBody>
          <a:bodyPr/>
          <a:lstStyle/>
          <a:p>
            <a:pPr>
              <a:defRPr/>
            </a:pPr>
            <a:r>
              <a:rPr lang="fr-FR"/>
              <a:t>Faire glisser l'image vers l'espace réservé ou cliquer sur l'icône pour l'ajouter</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1_Titre, sous-titre, textes 3, et graphiqu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6228184"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8E1290DD-BE4D-794B-919C-D565D1B9C67D}"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du graphique 2"/>
          <p:cNvSpPr>
            <a:spLocks noGrp="1"/>
          </p:cNvSpPr>
          <p:nvPr>
            <p:ph type="chart" sz="quarter" idx="15"/>
          </p:nvPr>
        </p:nvSpPr>
        <p:spPr bwMode="auto">
          <a:xfrm>
            <a:off x="323528" y="1707653"/>
            <a:ext cx="5761038" cy="2879725"/>
          </a:xfrm>
        </p:spPr>
        <p:txBody>
          <a:bodyPr/>
          <a:lstStyle/>
          <a:p>
            <a:pPr>
              <a:defRPr/>
            </a:pPr>
            <a:r>
              <a:rPr lang="fr-FR"/>
              <a:t>Cliquez sur l'icône pour ajouter un graphique</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7"/>
          <p:cNvSpPr>
            <a:spLocks noGrp="1"/>
          </p:cNvSpPr>
          <p:nvPr>
            <p:ph type="body" sz="quarter" idx="13" hasCustomPrompt="1"/>
          </p:nvPr>
        </p:nvSpPr>
        <p:spPr bwMode="gray">
          <a:xfrm>
            <a:off x="323528" y="1563638"/>
            <a:ext cx="2520000" cy="2880320"/>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6" name="Espace réservé du texte 7"/>
          <p:cNvSpPr>
            <a:spLocks noGrp="1"/>
          </p:cNvSpPr>
          <p:nvPr>
            <p:ph type="body" sz="quarter" idx="14" hasCustomPrompt="1"/>
          </p:nvPr>
        </p:nvSpPr>
        <p:spPr bwMode="gray">
          <a:xfrm>
            <a:off x="3312000"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7" name="Espace réservé du texte 7"/>
          <p:cNvSpPr>
            <a:spLocks noGrp="1"/>
          </p:cNvSpPr>
          <p:nvPr>
            <p:ph type="body" sz="quarter" idx="15" hasCustomPrompt="1"/>
          </p:nvPr>
        </p:nvSpPr>
        <p:spPr bwMode="gray">
          <a:xfrm>
            <a:off x="6263999" y="1563638"/>
            <a:ext cx="2520000" cy="2860762"/>
          </a:xfrm>
        </p:spPr>
        <p:txBody>
          <a:bodyPr/>
          <a:lstStyle>
            <a:lvl1pPr marL="144000" indent="-144000">
              <a:spcBef>
                <a:spcPts val="400"/>
              </a:spcBef>
              <a:spcAft>
                <a:spcPts val="800"/>
              </a:spcAft>
              <a:buFont typeface="+mj-lt"/>
              <a:buAutoNum type="arabicPeriod"/>
              <a:defRPr b="1"/>
            </a:lvl1pPr>
            <a:lvl2pPr marL="324000" indent="-144000">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8"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251C71F6-E0A6-1740-B64F-38F332886BAF}" type="datetime1">
              <a:rPr lang="fr-FR" cap="all"/>
              <a:t>13/12/2023</a:t>
            </a:fld>
            <a:endParaRPr lang="fr-FR" cap="all"/>
          </a:p>
        </p:txBody>
      </p:sp>
      <p:sp>
        <p:nvSpPr>
          <p:cNvPr id="9" name="Titre 18"/>
          <p:cNvSpPr>
            <a:spLocks noGrp="1"/>
          </p:cNvSpPr>
          <p:nvPr>
            <p:ph type="title" hasCustomPrompt="1"/>
          </p:nvPr>
        </p:nvSpPr>
        <p:spPr bwMode="auto">
          <a:xfrm>
            <a:off x="323850" y="682801"/>
            <a:ext cx="8424863" cy="539991"/>
          </a:xfrm>
        </p:spPr>
        <p:txBody>
          <a:bodyPr/>
          <a:lstStyle/>
          <a:p>
            <a:pPr>
              <a:defRPr/>
            </a:pPr>
            <a:r>
              <a:rPr lang="fr-FR"/>
              <a:t>Sommaire</a:t>
            </a:r>
            <a:endParaRPr/>
          </a:p>
        </p:txBody>
      </p:sp>
      <p:sp>
        <p:nvSpPr>
          <p:cNvPr id="10"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re et sous-titre">
    <p:spTree>
      <p:nvGrpSpPr>
        <p:cNvPr id="1" name=""/>
        <p:cNvGrpSpPr/>
        <p:nvPr/>
      </p:nvGrpSpPr>
      <p:grpSpPr bwMode="auto">
        <a:xfrm>
          <a:off x="0" y="0"/>
          <a:ext cx="0" cy="0"/>
          <a:chOff x="0" y="0"/>
          <a:chExt cx="0" cy="0"/>
        </a:xfrm>
      </p:grpSpPr>
      <p:pic>
        <p:nvPicPr>
          <p:cNvPr id="4" name="Image 2" descr="AcadRennes20-logo.jpg"/>
          <p:cNvPicPr>
            <a:picLocks noChangeAspect="1"/>
          </p:cNvPicPr>
          <p:nvPr userDrawn="1"/>
        </p:nvPicPr>
        <p:blipFill>
          <a:blip r:embed="rId2"/>
          <a:stretch/>
        </p:blipFill>
        <p:spPr bwMode="auto">
          <a:xfrm>
            <a:off x="251520" y="195486"/>
            <a:ext cx="1512168" cy="1444960"/>
          </a:xfrm>
          <a:prstGeom prst="rect">
            <a:avLst/>
          </a:prstGeom>
        </p:spPr>
      </p:pic>
      <p:sp>
        <p:nvSpPr>
          <p:cNvPr id="5"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a:lvl1pPr>
            <a:lvl2pPr marL="92075" indent="0">
              <a:spcBef>
                <a:spcPts val="500"/>
              </a:spcBef>
              <a:spcAft>
                <a:spcPts val="0"/>
              </a:spcAft>
              <a:buNone/>
              <a:defRPr sz="1850"/>
            </a:lvl2pPr>
          </a:lstStyle>
          <a:p>
            <a:pPr lvl="0">
              <a:defRPr/>
            </a:pPr>
            <a:r>
              <a:rPr lang="fr-FR"/>
              <a:t>Titre</a:t>
            </a:r>
            <a:endParaRPr/>
          </a:p>
          <a:p>
            <a:pPr lvl="1">
              <a:defRPr/>
            </a:pPr>
            <a:r>
              <a:rPr lang="fr-FR"/>
              <a:t>Sous-titre</a:t>
            </a:r>
            <a:endParaRPr/>
          </a:p>
        </p:txBody>
      </p:sp>
      <p:cxnSp>
        <p:nvCxnSpPr>
          <p:cNvPr id="6"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D7698221-35EF-134F-B87A-568DECC70F29}" type="datetime1">
              <a:rPr lang="fr-FR" cap="all"/>
              <a:t>13/12/2023</a:t>
            </a:fld>
            <a:endParaRPr lang="fr-FR" cap="all"/>
          </a:p>
        </p:txBody>
      </p:sp>
      <p:sp>
        <p:nvSpPr>
          <p:cNvPr id="8"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Chapitre">
    <p:spTree>
      <p:nvGrpSpPr>
        <p:cNvPr id="1" name=""/>
        <p:cNvGrpSpPr/>
        <p:nvPr/>
      </p:nvGrpSpPr>
      <p:grpSpPr bwMode="auto">
        <a:xfrm>
          <a:off x="0" y="0"/>
          <a:ext cx="0" cy="0"/>
          <a:chOff x="0" y="0"/>
          <a:chExt cx="0" cy="0"/>
        </a:xfrm>
      </p:grpSpPr>
      <p:sp>
        <p:nvSpPr>
          <p:cNvPr id="4" name="Espace réservé pour une image  7"/>
          <p:cNvSpPr>
            <a:spLocks noGrp="1"/>
          </p:cNvSpPr>
          <p:nvPr>
            <p:ph type="pic" sz="quarter" idx="13" hasCustomPrompt="1"/>
          </p:nvPr>
        </p:nvSpPr>
        <p:spPr bwMode="gray">
          <a:xfrm>
            <a:off x="0" y="738000"/>
            <a:ext cx="9144000" cy="4443958"/>
          </a:xfrm>
          <a:prstGeom prst="rect">
            <a:avLst/>
          </a:prstGeom>
          <a:solidFill>
            <a:schemeClr val="tx2"/>
          </a:solidFill>
        </p:spPr>
        <p:txBody>
          <a:bodyPr tIns="1080000" anchor="ctr" anchorCtr="0"/>
          <a:lstStyle>
            <a:lvl1pPr algn="ctr">
              <a:defRPr cap="all">
                <a:solidFill>
                  <a:schemeClr val="bg1"/>
                </a:solidFill>
              </a:defRPr>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5" name="Espace réservé de la date 3"/>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pPr>
              <a:defRPr/>
            </a:pPr>
            <a:fld id="{5F7325A3-5315-1B4B-A0D9-112471EB5837}" type="datetime1">
              <a:rPr lang="fr-FR" cap="all"/>
              <a:t>13/12/2023</a:t>
            </a:fld>
            <a:endParaRPr lang="fr-FR" cap="all"/>
          </a:p>
        </p:txBody>
      </p:sp>
      <p:sp>
        <p:nvSpPr>
          <p:cNvPr id="6"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pPr>
              <a:defRPr/>
            </a:pPr>
            <a:r>
              <a:rPr lang="fr-FR"/>
              <a:t>Titre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pPr>
              <a:defRPr/>
            </a:pPr>
            <a:fld id="{733122C9-A0B9-462F-8757-0847AD287B63}" type="slidenum">
              <a:rPr lang="fr-FR"/>
              <a:t>‹N°›</a:t>
            </a:fld>
            <a:endParaRPr lang="fr-F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uverture">
    <p:spTree>
      <p:nvGrpSpPr>
        <p:cNvPr id="1" name=""/>
        <p:cNvGrpSpPr/>
        <p:nvPr/>
      </p:nvGrpSpPr>
      <p:grpSpPr bwMode="auto">
        <a:xfrm>
          <a:off x="0" y="0"/>
          <a:ext cx="0" cy="0"/>
          <a:chOff x="0" y="0"/>
          <a:chExt cx="0" cy="0"/>
        </a:xfrm>
      </p:grpSpPr>
      <p:pic>
        <p:nvPicPr>
          <p:cNvPr id="4" name="Image 1" descr="AcadRennes20-logo.jpg"/>
          <p:cNvPicPr>
            <a:picLocks noChangeAspect="1"/>
          </p:cNvPicPr>
          <p:nvPr userDrawn="1"/>
        </p:nvPicPr>
        <p:blipFill>
          <a:blip r:embed="rId2"/>
          <a:stretch/>
        </p:blipFill>
        <p:spPr bwMode="auto">
          <a:xfrm>
            <a:off x="323528" y="123477"/>
            <a:ext cx="3014289" cy="2880320"/>
          </a:xfrm>
          <a:prstGeom prst="rect">
            <a:avLst/>
          </a:prstGeom>
        </p:spPr>
      </p:pic>
      <p:sp>
        <p:nvSpPr>
          <p:cNvPr id="5"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4EA19884-7A29-DC4E-9311-A62E54788E52}" type="datetime1">
              <a:rPr lang="fr-FR"/>
              <a:t>13/12/2023</a:t>
            </a:fld>
            <a:endParaRPr lang="fr-FR"/>
          </a:p>
        </p:txBody>
      </p:sp>
      <p:sp>
        <p:nvSpPr>
          <p:cNvPr id="6" name="Espace réservé du pied de page 4"/>
          <p:cNvSpPr>
            <a:spLocks noGrp="1"/>
          </p:cNvSpPr>
          <p:nvPr>
            <p:ph type="ftr" sz="quarter" idx="11"/>
          </p:nvPr>
        </p:nvSpPr>
        <p:spPr bwMode="gray">
          <a:xfrm>
            <a:off x="720000" y="4371949"/>
            <a:ext cx="3240000" cy="447947"/>
          </a:xfrm>
        </p:spPr>
        <p:txBody>
          <a:bodyPr anchor="ctr" anchorCtr="0"/>
          <a:lstStyle>
            <a:lvl1pPr algn="l">
              <a:defRPr sz="1150"/>
            </a:lvl1pPr>
          </a:lstStyle>
          <a:p>
            <a:pPr>
              <a:defRPr/>
            </a:pPr>
            <a:r>
              <a:rPr lang="fr-FR"/>
              <a:t>Intitulé de la direction/service</a:t>
            </a:r>
            <a:endParaRPr/>
          </a:p>
        </p:txBody>
      </p:sp>
      <p:sp>
        <p:nvSpPr>
          <p:cNvPr id="7"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10C140CD-8AED-46FF-A9A2-77308F3F39AE}" type="slidenum">
              <a:rPr lang="fr-FR"/>
              <a:t>‹N°›</a:t>
            </a:fld>
            <a:endParaRPr lang="fr-FR"/>
          </a:p>
        </p:txBody>
      </p:sp>
      <p:sp>
        <p:nvSpPr>
          <p:cNvPr id="8"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r>
              <a:rPr lang="fr-FR"/>
              <a:t>Titre</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685800" y="1597819"/>
            <a:ext cx="7772400" cy="1102519"/>
          </a:xfrm>
          <a:prstGeom prst="rect">
            <a:avLst/>
          </a:prstGeom>
        </p:spPr>
        <p:txBody>
          <a:bodyPr/>
          <a:lstStyle/>
          <a:p>
            <a:pPr>
              <a:defRPr/>
            </a:pPr>
            <a:r>
              <a:rPr lang="fr-FR"/>
              <a:t>Cliquez pour modifier le style du titre</a:t>
            </a:r>
            <a:endParaRPr/>
          </a:p>
        </p:txBody>
      </p:sp>
      <p:sp>
        <p:nvSpPr>
          <p:cNvPr id="5" name="Sous-titre 2"/>
          <p:cNvSpPr>
            <a:spLocks noGrp="1"/>
          </p:cNvSpPr>
          <p:nvPr>
            <p:ph type="subTitle" idx="1"/>
          </p:nvPr>
        </p:nvSpPr>
        <p:spPr bwMode="auto">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pPr>
              <a:defRPr/>
            </a:pPr>
            <a:r>
              <a:rPr lang="fr-FR"/>
              <a:t>Cliquez pour modifier le style des sous-titres du masque</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Titre / sous-titre /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auto"/>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0" y="4797632"/>
            <a:ext cx="1170000"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6A4A60EE-9D13-3442-9796-E718C6343EC1}" type="datetime1">
              <a:rPr lang="fr-FR" cap="all"/>
              <a:t>13/12/2023</a:t>
            </a:fld>
            <a:endParaRPr lang="fr-FR" cap="all"/>
          </a:p>
        </p:txBody>
      </p:sp>
      <p:sp>
        <p:nvSpPr>
          <p:cNvPr id="6" name="Espace réservé du texte 7"/>
          <p:cNvSpPr>
            <a:spLocks noGrp="1"/>
          </p:cNvSpPr>
          <p:nvPr>
            <p:ph type="body" sz="quarter" idx="13" hasCustomPrompt="1"/>
          </p:nvPr>
        </p:nvSpPr>
        <p:spPr bwMode="gray">
          <a:xfrm>
            <a:off x="323851" y="1248680"/>
            <a:ext cx="8424614" cy="242951"/>
          </a:xfrm>
        </p:spPr>
        <p:txBody>
          <a:bodyPr/>
          <a:lstStyle>
            <a:lvl1pPr marL="9525" indent="85723">
              <a:spcBef>
                <a:spcPts val="400"/>
              </a:spcBef>
              <a:spcAft>
                <a:spcPts val="800"/>
              </a:spcAft>
              <a:buFont typeface="+mj-lt"/>
              <a:buNone/>
              <a:defRPr sz="1500" b="1">
                <a:solidFill>
                  <a:schemeClr val="tx1">
                    <a:lumMod val="50000"/>
                    <a:lumOff val="50000"/>
                  </a:schemeClr>
                </a:solidFill>
              </a:defRPr>
            </a:lvl1pPr>
            <a:lvl2pPr marL="323992" indent="-143996">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7" name="Titre 18"/>
          <p:cNvSpPr>
            <a:spLocks noGrp="1"/>
          </p:cNvSpPr>
          <p:nvPr>
            <p:ph type="title" hasCustomPrompt="1"/>
          </p:nvPr>
        </p:nvSpPr>
        <p:spPr bwMode="auto"/>
        <p:txBody>
          <a:bodyPr/>
          <a:lstStyle/>
          <a:p>
            <a:pPr>
              <a:defRPr/>
            </a:pPr>
            <a:r>
              <a:rPr lang="fr-FR"/>
              <a:t>Titre</a:t>
            </a:r>
            <a:endParaRP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9" name="Espace réservé du texte 11"/>
          <p:cNvSpPr>
            <a:spLocks noGrp="1"/>
          </p:cNvSpPr>
          <p:nvPr>
            <p:ph type="body" sz="quarter" idx="14" hasCustomPrompt="1"/>
          </p:nvPr>
        </p:nvSpPr>
        <p:spPr bwMode="gray">
          <a:xfrm>
            <a:off x="323850" y="1707655"/>
            <a:ext cx="8424334"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Sommair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7"/>
          <p:cNvSpPr>
            <a:spLocks noGrp="1"/>
          </p:cNvSpPr>
          <p:nvPr>
            <p:ph type="body" sz="quarter" idx="13" hasCustomPrompt="1"/>
          </p:nvPr>
        </p:nvSpPr>
        <p:spPr bwMode="gray">
          <a:xfrm>
            <a:off x="323528" y="1563639"/>
            <a:ext cx="2520000" cy="2880320"/>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6" name="Espace réservé du texte 7"/>
          <p:cNvSpPr>
            <a:spLocks noGrp="1"/>
          </p:cNvSpPr>
          <p:nvPr>
            <p:ph type="body" sz="quarter" idx="14" hasCustomPrompt="1"/>
          </p:nvPr>
        </p:nvSpPr>
        <p:spPr bwMode="gray">
          <a:xfrm>
            <a:off x="3312000" y="1563638"/>
            <a:ext cx="2520000" cy="2860762"/>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7" name="Espace réservé du texte 7"/>
          <p:cNvSpPr>
            <a:spLocks noGrp="1"/>
          </p:cNvSpPr>
          <p:nvPr>
            <p:ph type="body" sz="quarter" idx="15" hasCustomPrompt="1"/>
          </p:nvPr>
        </p:nvSpPr>
        <p:spPr bwMode="gray">
          <a:xfrm>
            <a:off x="6263999" y="1563638"/>
            <a:ext cx="2520000" cy="2860762"/>
          </a:xfrm>
        </p:spPr>
        <p:txBody>
          <a:bodyPr/>
          <a:lstStyle>
            <a:lvl1pPr marL="143996" indent="-143996">
              <a:spcBef>
                <a:spcPts val="400"/>
              </a:spcBef>
              <a:spcAft>
                <a:spcPts val="800"/>
              </a:spcAft>
              <a:buFont typeface="+mj-lt"/>
              <a:buAutoNum type="arabicPeriod"/>
              <a:defRPr b="1"/>
            </a:lvl1pPr>
            <a:lvl2pPr marL="323992" indent="-143996">
              <a:spcBef>
                <a:spcPts val="600"/>
              </a:spcBef>
              <a:spcAft>
                <a:spcPts val="800"/>
              </a:spcAft>
              <a:buFont typeface="+mj-lt"/>
              <a:buAutoNum type="alphaLcPeriod"/>
              <a:defRPr/>
            </a:lvl2pPr>
          </a:lstStyle>
          <a:p>
            <a:pPr lvl="0">
              <a:defRPr/>
            </a:pPr>
            <a:r>
              <a:rPr lang="fr-FR"/>
              <a:t>Titre de la partie</a:t>
            </a:r>
            <a:endParaRPr/>
          </a:p>
          <a:p>
            <a:pPr lvl="1">
              <a:defRPr/>
            </a:pPr>
            <a:r>
              <a:rPr lang="fr-FR"/>
              <a:t>Deuxième niveau</a:t>
            </a:r>
            <a:endParaRPr/>
          </a:p>
        </p:txBody>
      </p:sp>
      <p:sp>
        <p:nvSpPr>
          <p:cNvPr id="8" name="Espace réservé de la date 3"/>
          <p:cNvSpPr>
            <a:spLocks noGrp="1"/>
          </p:cNvSpPr>
          <p:nvPr>
            <p:ph type="dt" sz="half" idx="2"/>
          </p:nvPr>
        </p:nvSpPr>
        <p:spPr bwMode="gray">
          <a:xfrm>
            <a:off x="323851" y="4797632"/>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251C71F6-E0A6-1740-B64F-38F332886BAF}" type="datetime1">
              <a:rPr lang="fr-FR" cap="all"/>
              <a:t>13/12/2023</a:t>
            </a:fld>
            <a:endParaRPr lang="fr-FR" cap="all"/>
          </a:p>
        </p:txBody>
      </p:sp>
      <p:sp>
        <p:nvSpPr>
          <p:cNvPr id="9" name="Titre 18"/>
          <p:cNvSpPr>
            <a:spLocks noGrp="1"/>
          </p:cNvSpPr>
          <p:nvPr>
            <p:ph type="title" hasCustomPrompt="1"/>
          </p:nvPr>
        </p:nvSpPr>
        <p:spPr bwMode="auto">
          <a:xfrm>
            <a:off x="323851" y="682802"/>
            <a:ext cx="8424863" cy="539991"/>
          </a:xfrm>
        </p:spPr>
        <p:txBody>
          <a:bodyPr/>
          <a:lstStyle/>
          <a:p>
            <a:pPr>
              <a:defRPr/>
            </a:pPr>
            <a:r>
              <a:rPr lang="fr-FR"/>
              <a:t>Sommaire</a:t>
            </a:r>
            <a:endParaRPr/>
          </a:p>
        </p:txBody>
      </p:sp>
      <p:sp>
        <p:nvSpPr>
          <p:cNvPr id="10"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preserve="1" userDrawn="1">
  <p:cSld name="Colonnes de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1" y="4797632"/>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5E6183FC-BA60-7C49-ABF3-B50982741576}" type="datetime1">
              <a:rPr lang="fr-FR" cap="all"/>
              <a:t>13/12/2023</a:t>
            </a:fld>
            <a:endParaRPr lang="fr-FR" cap="all"/>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texte 7"/>
          <p:cNvSpPr>
            <a:spLocks noGrp="1"/>
          </p:cNvSpPr>
          <p:nvPr>
            <p:ph type="body" sz="quarter" idx="16" hasCustomPrompt="1"/>
          </p:nvPr>
        </p:nvSpPr>
        <p:spPr bwMode="gray">
          <a:xfrm>
            <a:off x="323851" y="1248680"/>
            <a:ext cx="8424614" cy="242951"/>
          </a:xfrm>
        </p:spPr>
        <p:txBody>
          <a:bodyPr/>
          <a:lstStyle>
            <a:lvl1pPr marL="0" indent="95247">
              <a:spcBef>
                <a:spcPts val="400"/>
              </a:spcBef>
              <a:spcAft>
                <a:spcPts val="800"/>
              </a:spcAft>
              <a:buFont typeface="+mj-lt"/>
              <a:buNone/>
              <a:defRPr sz="1500" b="1">
                <a:solidFill>
                  <a:schemeClr val="tx1">
                    <a:lumMod val="50000"/>
                    <a:lumOff val="50000"/>
                  </a:schemeClr>
                </a:solidFill>
              </a:defRPr>
            </a:lvl1pPr>
            <a:lvl2pPr marL="323992" indent="-143996">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1" y="682802"/>
            <a:ext cx="8424863" cy="539991"/>
          </a:xfrm>
        </p:spPr>
        <p:txBody>
          <a:bodyPr/>
          <a:lstStyle/>
          <a:p>
            <a:pPr>
              <a:defRPr/>
            </a:pPr>
            <a:r>
              <a:rPr lang="fr-FR"/>
              <a:t>Titre</a:t>
            </a:r>
            <a:endParaRPr/>
          </a:p>
        </p:txBody>
      </p:sp>
      <p:sp>
        <p:nvSpPr>
          <p:cNvPr id="9" name="Espace réservé du texte 11"/>
          <p:cNvSpPr>
            <a:spLocks noGrp="1"/>
          </p:cNvSpPr>
          <p:nvPr>
            <p:ph type="body" sz="quarter" idx="17" hasCustomPrompt="1"/>
          </p:nvPr>
        </p:nvSpPr>
        <p:spPr bwMode="gray">
          <a:xfrm>
            <a:off x="323528" y="1707655"/>
            <a:ext cx="2556471"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0" name="Espace réservé du texte 11"/>
          <p:cNvSpPr>
            <a:spLocks noGrp="1"/>
          </p:cNvSpPr>
          <p:nvPr>
            <p:ph type="body" sz="quarter" idx="14" hasCustomPrompt="1"/>
          </p:nvPr>
        </p:nvSpPr>
        <p:spPr bwMode="gray">
          <a:xfrm>
            <a:off x="3275856" y="1707655"/>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1" name="Espace réservé du texte 11"/>
          <p:cNvSpPr>
            <a:spLocks noGrp="1"/>
          </p:cNvSpPr>
          <p:nvPr>
            <p:ph type="body" sz="quarter" idx="18" hasCustomPrompt="1"/>
          </p:nvPr>
        </p:nvSpPr>
        <p:spPr bwMode="gray">
          <a:xfrm>
            <a:off x="6228184" y="1707655"/>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preserve="1" userDrawn="1">
  <p:cSld name="Titre, sous-titre, textes 3 et imag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323528" y="1707655"/>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1" y="4797632"/>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0597CDB5-73DC-8641-8CC1-FAD9379FD627}"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80"/>
            <a:ext cx="8424614" cy="242951"/>
          </a:xfrm>
        </p:spPr>
        <p:txBody>
          <a:bodyPr/>
          <a:lstStyle>
            <a:lvl1pPr marL="0" indent="95247">
              <a:spcBef>
                <a:spcPts val="400"/>
              </a:spcBef>
              <a:spcAft>
                <a:spcPts val="800"/>
              </a:spcAft>
              <a:buFont typeface="+mj-lt"/>
              <a:buNone/>
              <a:defRPr sz="1500" b="1">
                <a:solidFill>
                  <a:schemeClr val="tx1">
                    <a:lumMod val="50000"/>
                    <a:lumOff val="50000"/>
                  </a:schemeClr>
                </a:solidFill>
              </a:defRPr>
            </a:lvl1pPr>
            <a:lvl2pPr marL="323992" indent="-143996">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1" y="682802"/>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pour une image  7"/>
          <p:cNvSpPr>
            <a:spLocks noGrp="1"/>
          </p:cNvSpPr>
          <p:nvPr>
            <p:ph type="pic" sz="quarter" idx="15"/>
          </p:nvPr>
        </p:nvSpPr>
        <p:spPr bwMode="auto">
          <a:xfrm>
            <a:off x="3131840" y="1707655"/>
            <a:ext cx="5616624" cy="2880320"/>
          </a:xfrm>
        </p:spPr>
        <p:txBody>
          <a:bodyPr/>
          <a:lstStyle/>
          <a:p>
            <a:pPr>
              <a:defRPr/>
            </a:pPr>
            <a:r>
              <a:rPr lang="fr-FR"/>
              <a:t>Faire glisser l'image vers l'espace réservé ou cliquer sur l'icône pour l'ajouter</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preserve="1" userDrawn="1">
  <p:cSld name="1_Titre, sous-titre, textes 3, et graphiqu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6228184" y="1707655"/>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1" y="4797632"/>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8E1290DD-BE4D-794B-919C-D565D1B9C67D}"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80"/>
            <a:ext cx="8424614" cy="242951"/>
          </a:xfrm>
        </p:spPr>
        <p:txBody>
          <a:bodyPr/>
          <a:lstStyle>
            <a:lvl1pPr marL="0" indent="95247">
              <a:spcBef>
                <a:spcPts val="400"/>
              </a:spcBef>
              <a:spcAft>
                <a:spcPts val="800"/>
              </a:spcAft>
              <a:buFont typeface="+mj-lt"/>
              <a:buNone/>
              <a:defRPr sz="1500" b="1">
                <a:solidFill>
                  <a:schemeClr val="tx1">
                    <a:lumMod val="50000"/>
                    <a:lumOff val="50000"/>
                  </a:schemeClr>
                </a:solidFill>
              </a:defRPr>
            </a:lvl1pPr>
            <a:lvl2pPr marL="323992" indent="-143996">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1" y="682802"/>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du graphique 2"/>
          <p:cNvSpPr>
            <a:spLocks noGrp="1"/>
          </p:cNvSpPr>
          <p:nvPr>
            <p:ph type="chart" sz="quarter" idx="15"/>
          </p:nvPr>
        </p:nvSpPr>
        <p:spPr bwMode="auto">
          <a:xfrm>
            <a:off x="323528" y="1707655"/>
            <a:ext cx="5761038" cy="2879725"/>
          </a:xfrm>
        </p:spPr>
        <p:txBody>
          <a:bodyPr/>
          <a:lstStyle/>
          <a:p>
            <a:pPr>
              <a:defRPr/>
            </a:pPr>
            <a:r>
              <a:rPr lang="fr-FR"/>
              <a:t>Cliquez sur l'icône pour ajouter un graphique</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re et sous-titre">
    <p:spTree>
      <p:nvGrpSpPr>
        <p:cNvPr id="1" name=""/>
        <p:cNvGrpSpPr/>
        <p:nvPr/>
      </p:nvGrpSpPr>
      <p:grpSpPr bwMode="auto">
        <a:xfrm>
          <a:off x="0" y="0"/>
          <a:ext cx="0" cy="0"/>
          <a:chOff x="0" y="0"/>
          <a:chExt cx="0" cy="0"/>
        </a:xfrm>
      </p:grpSpPr>
      <p:pic>
        <p:nvPicPr>
          <p:cNvPr id="4" name="Image 2" descr="AcadRennes20-logo.jpg"/>
          <p:cNvPicPr>
            <a:picLocks noChangeAspect="1"/>
          </p:cNvPicPr>
          <p:nvPr userDrawn="1"/>
        </p:nvPicPr>
        <p:blipFill>
          <a:blip r:embed="rId2"/>
          <a:stretch/>
        </p:blipFill>
        <p:spPr bwMode="auto">
          <a:xfrm>
            <a:off x="251520" y="195486"/>
            <a:ext cx="1512168" cy="1444960"/>
          </a:xfrm>
          <a:prstGeom prst="rect">
            <a:avLst/>
          </a:prstGeom>
        </p:spPr>
      </p:pic>
      <p:sp>
        <p:nvSpPr>
          <p:cNvPr id="5"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a:lvl1pPr>
            <a:lvl2pPr marL="92073" indent="0">
              <a:spcBef>
                <a:spcPts val="500"/>
              </a:spcBef>
              <a:spcAft>
                <a:spcPts val="0"/>
              </a:spcAft>
              <a:buNone/>
              <a:defRPr sz="1850"/>
            </a:lvl2pPr>
          </a:lstStyle>
          <a:p>
            <a:pPr lvl="0">
              <a:defRPr/>
            </a:pPr>
            <a:r>
              <a:rPr lang="fr-FR"/>
              <a:t>Titre</a:t>
            </a:r>
            <a:endParaRPr/>
          </a:p>
          <a:p>
            <a:pPr lvl="1">
              <a:defRPr/>
            </a:pPr>
            <a:r>
              <a:rPr lang="fr-FR"/>
              <a:t>Sous-titre</a:t>
            </a:r>
            <a:endParaRPr/>
          </a:p>
        </p:txBody>
      </p:sp>
      <p:cxnSp>
        <p:nvCxnSpPr>
          <p:cNvPr id="6" name="Connecteur droit 11"/>
          <p:cNvCxnSpPr>
            <a:cxnSpLocks/>
          </p:cNvCxnSpPr>
          <p:nvPr/>
        </p:nvCxnSpPr>
        <p:spPr bwMode="gray">
          <a:xfrm>
            <a:off x="323851"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e la date 3"/>
          <p:cNvSpPr>
            <a:spLocks noGrp="1"/>
          </p:cNvSpPr>
          <p:nvPr>
            <p:ph type="dt" sz="half" idx="2"/>
          </p:nvPr>
        </p:nvSpPr>
        <p:spPr bwMode="gray">
          <a:xfrm>
            <a:off x="323851" y="4797632"/>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D7698221-35EF-134F-B87A-568DECC70F29}" type="datetime1">
              <a:rPr lang="fr-FR" cap="all"/>
              <a:t>13/12/2023</a:t>
            </a:fld>
            <a:endParaRPr lang="fr-FR" cap="all"/>
          </a:p>
        </p:txBody>
      </p:sp>
      <p:sp>
        <p:nvSpPr>
          <p:cNvPr id="8"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Colonnes de texte">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5E6183FC-BA60-7C49-ABF3-B50982741576}" type="datetime1">
              <a:rPr lang="fr-FR" cap="all"/>
              <a:t>13/12/2023</a:t>
            </a:fld>
            <a:endParaRPr lang="fr-FR" cap="all"/>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texte 7"/>
          <p:cNvSpPr>
            <a:spLocks noGrp="1"/>
          </p:cNvSpPr>
          <p:nvPr>
            <p:ph type="body" sz="quarter" idx="16"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texte 11"/>
          <p:cNvSpPr>
            <a:spLocks noGrp="1"/>
          </p:cNvSpPr>
          <p:nvPr>
            <p:ph type="body" sz="quarter" idx="17" hasCustomPrompt="1"/>
          </p:nvPr>
        </p:nvSpPr>
        <p:spPr bwMode="gray">
          <a:xfrm>
            <a:off x="323528" y="1707653"/>
            <a:ext cx="2556471"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0" name="Espace réservé du texte 11"/>
          <p:cNvSpPr>
            <a:spLocks noGrp="1"/>
          </p:cNvSpPr>
          <p:nvPr>
            <p:ph type="body" sz="quarter" idx="14" hasCustomPrompt="1"/>
          </p:nvPr>
        </p:nvSpPr>
        <p:spPr bwMode="gray">
          <a:xfrm>
            <a:off x="3275856"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11" name="Espace réservé du texte 11"/>
          <p:cNvSpPr>
            <a:spLocks noGrp="1"/>
          </p:cNvSpPr>
          <p:nvPr>
            <p:ph type="body" sz="quarter" idx="18" hasCustomPrompt="1"/>
          </p:nvPr>
        </p:nvSpPr>
        <p:spPr bwMode="gray">
          <a:xfrm>
            <a:off x="6228184"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PhAnim="0" preserve="1" userDrawn="1">
  <p:cSld name="Chapitre">
    <p:spTree>
      <p:nvGrpSpPr>
        <p:cNvPr id="1" name=""/>
        <p:cNvGrpSpPr/>
        <p:nvPr/>
      </p:nvGrpSpPr>
      <p:grpSpPr bwMode="auto">
        <a:xfrm>
          <a:off x="0" y="0"/>
          <a:ext cx="0" cy="0"/>
          <a:chOff x="0" y="0"/>
          <a:chExt cx="0" cy="0"/>
        </a:xfrm>
      </p:grpSpPr>
      <p:sp>
        <p:nvSpPr>
          <p:cNvPr id="4" name="Espace réservé pour une image  7"/>
          <p:cNvSpPr>
            <a:spLocks noGrp="1"/>
          </p:cNvSpPr>
          <p:nvPr>
            <p:ph type="pic" sz="quarter" idx="13" hasCustomPrompt="1"/>
          </p:nvPr>
        </p:nvSpPr>
        <p:spPr bwMode="gray">
          <a:xfrm>
            <a:off x="0" y="738000"/>
            <a:ext cx="9144000" cy="4443958"/>
          </a:xfrm>
          <a:prstGeom prst="rect">
            <a:avLst/>
          </a:prstGeom>
          <a:solidFill>
            <a:schemeClr val="tx2"/>
          </a:solidFill>
        </p:spPr>
        <p:txBody>
          <a:bodyPr tIns="1080000" anchor="ctr" anchorCtr="0"/>
          <a:lstStyle>
            <a:lvl1pPr algn="ctr">
              <a:defRPr cap="all">
                <a:solidFill>
                  <a:schemeClr val="bg1"/>
                </a:solidFill>
              </a:defRPr>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5" name="Espace réservé de la date 3"/>
          <p:cNvSpPr>
            <a:spLocks noGrp="1"/>
          </p:cNvSpPr>
          <p:nvPr>
            <p:ph type="dt" sz="half" idx="2"/>
          </p:nvPr>
        </p:nvSpPr>
        <p:spPr bwMode="gray">
          <a:xfrm>
            <a:off x="364285" y="4797632"/>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pPr>
              <a:defRPr/>
            </a:pPr>
            <a:fld id="{5F7325A3-5315-1B4B-A0D9-112471EB5837}" type="datetime1">
              <a:rPr lang="fr-FR" cap="all"/>
              <a:t>13/12/2023</a:t>
            </a:fld>
            <a:endParaRPr lang="fr-FR" cap="all"/>
          </a:p>
        </p:txBody>
      </p:sp>
      <p:sp>
        <p:nvSpPr>
          <p:cNvPr id="6"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bg1"/>
            </a:solidFill>
          </a:ln>
        </p:spPr>
        <p:txBody>
          <a:bodyPr lIns="0" bIns="360000" anchor="ctr" anchorCtr="0"/>
          <a:lstStyle>
            <a:lvl1pPr marL="395990" indent="-395990">
              <a:buFont typeface="+mj-lt"/>
              <a:buAutoNum type="arabicPeriod"/>
              <a:defRPr sz="3250">
                <a:solidFill>
                  <a:schemeClr val="bg1"/>
                </a:solidFill>
              </a:defRPr>
            </a:lvl1pPr>
          </a:lstStyle>
          <a:p>
            <a:pPr>
              <a:defRPr/>
            </a:pPr>
            <a:r>
              <a:rPr lang="fr-FR"/>
              <a:t>Titre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pPr>
              <a:defRPr/>
            </a:pPr>
            <a:fld id="{733122C9-A0B9-462F-8757-0847AD287B63}" type="slidenum">
              <a:rPr lang="fr-FR"/>
              <a:t>‹N°›</a:t>
            </a:fld>
            <a:endParaRPr lang="fr-F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uverture">
    <p:spTree>
      <p:nvGrpSpPr>
        <p:cNvPr id="1" name=""/>
        <p:cNvGrpSpPr/>
        <p:nvPr/>
      </p:nvGrpSpPr>
      <p:grpSpPr bwMode="auto">
        <a:xfrm>
          <a:off x="0" y="0"/>
          <a:ext cx="0" cy="0"/>
          <a:chOff x="0" y="0"/>
          <a:chExt cx="0" cy="0"/>
        </a:xfrm>
      </p:grpSpPr>
      <p:pic>
        <p:nvPicPr>
          <p:cNvPr id="4" name="Image 1" descr="AcadRennes20-logo.jpg"/>
          <p:cNvPicPr>
            <a:picLocks noChangeAspect="1"/>
          </p:cNvPicPr>
          <p:nvPr userDrawn="1"/>
        </p:nvPicPr>
        <p:blipFill>
          <a:blip r:embed="rId2"/>
          <a:stretch/>
        </p:blipFill>
        <p:spPr bwMode="auto">
          <a:xfrm>
            <a:off x="323528" y="123477"/>
            <a:ext cx="3014289" cy="2880320"/>
          </a:xfrm>
          <a:prstGeom prst="rect">
            <a:avLst/>
          </a:prstGeom>
        </p:spPr>
      </p:pic>
      <p:sp>
        <p:nvSpPr>
          <p:cNvPr id="5"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4EA19884-7A29-DC4E-9311-A62E54788E52}" type="datetime1">
              <a:rPr lang="fr-FR"/>
              <a:t>13/12/2023</a:t>
            </a:fld>
            <a:endParaRPr lang="fr-FR"/>
          </a:p>
        </p:txBody>
      </p:sp>
      <p:sp>
        <p:nvSpPr>
          <p:cNvPr id="6" name="Espace réservé du pied de page 4"/>
          <p:cNvSpPr>
            <a:spLocks noGrp="1"/>
          </p:cNvSpPr>
          <p:nvPr>
            <p:ph type="ftr" sz="quarter" idx="11"/>
          </p:nvPr>
        </p:nvSpPr>
        <p:spPr bwMode="gray">
          <a:xfrm>
            <a:off x="720000" y="4371950"/>
            <a:ext cx="3240000" cy="447947"/>
          </a:xfrm>
        </p:spPr>
        <p:txBody>
          <a:bodyPr anchor="ctr" anchorCtr="0"/>
          <a:lstStyle>
            <a:lvl1pPr algn="l">
              <a:defRPr sz="1150"/>
            </a:lvl1pPr>
          </a:lstStyle>
          <a:p>
            <a:pPr>
              <a:defRPr/>
            </a:pPr>
            <a:r>
              <a:rPr lang="fr-FR"/>
              <a:t>Intitulé de la direction/service</a:t>
            </a:r>
            <a:endParaRPr/>
          </a:p>
        </p:txBody>
      </p:sp>
      <p:sp>
        <p:nvSpPr>
          <p:cNvPr id="7"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10C140CD-8AED-46FF-A9A2-77308F3F39AE}" type="slidenum">
              <a:rPr lang="fr-FR"/>
              <a:t>‹N°›</a:t>
            </a:fld>
            <a:endParaRPr lang="fr-FR"/>
          </a:p>
        </p:txBody>
      </p:sp>
      <p:sp>
        <p:nvSpPr>
          <p:cNvPr id="8"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r>
              <a:rPr lang="fr-FR"/>
              <a:t>Titre</a:t>
            </a: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showMasterPhAnim="0" userDrawn="1">
  <p:cSld name="1_Titre et sous-titre">
    <p:spTree>
      <p:nvGrpSpPr>
        <p:cNvPr id="1" name=""/>
        <p:cNvGrpSpPr/>
        <p:nvPr/>
      </p:nvGrpSpPr>
      <p:grpSpPr bwMode="auto">
        <a:xfrm>
          <a:off x="0" y="0"/>
          <a:ext cx="0" cy="0"/>
          <a:chOff x="0" y="0"/>
          <a:chExt cx="0" cy="0"/>
        </a:xfrm>
      </p:grpSpPr>
      <p:sp>
        <p:nvSpPr>
          <p:cNvPr id="4"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r>
              <a:rPr lang="fr-FR"/>
              <a:t>Titre</a:t>
            </a:r>
            <a:endParaRPr/>
          </a:p>
        </p:txBody>
      </p:sp>
      <p:sp>
        <p:nvSpPr>
          <p:cNvPr id="5" name="Espace réservé de la date 1"/>
          <p:cNvSpPr>
            <a:spLocks noGrp="1"/>
          </p:cNvSpPr>
          <p:nvPr>
            <p:ph type="dt" sz="half" idx="10"/>
          </p:nvPr>
        </p:nvSpPr>
        <p:spPr bwMode="gray"/>
        <p:txBody>
          <a:bodyPr/>
          <a:lstStyle/>
          <a:p>
            <a:pPr algn="r">
              <a:defRPr/>
            </a:pPr>
            <a:r>
              <a:rPr lang="fr-FR" cap="all"/>
              <a:t>XX/XX/XXXX</a:t>
            </a:r>
          </a:p>
        </p:txBody>
      </p:sp>
      <p:sp>
        <p:nvSpPr>
          <p:cNvPr id="6" name="Espace réservé du pied de page 2"/>
          <p:cNvSpPr>
            <a:spLocks noGrp="1"/>
          </p:cNvSpPr>
          <p:nvPr>
            <p:ph type="ftr" sz="quarter" idx="11"/>
          </p:nvPr>
        </p:nvSpPr>
        <p:spPr bwMode="gray"/>
        <p:txBody>
          <a:bodyPr/>
          <a:lstStyle/>
          <a:p>
            <a:pPr>
              <a:defRPr/>
            </a:pPr>
            <a:r>
              <a:rPr lang="fr-FR"/>
              <a:t>Intitulé de la direction/service interministérielle</a:t>
            </a:r>
          </a:p>
        </p:txBody>
      </p:sp>
      <p:sp>
        <p:nvSpPr>
          <p:cNvPr id="7" name="Espace réservé du numéro de diapositive 7"/>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8"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a:lvl1pPr>
            <a:lvl2pPr marL="0" indent="0">
              <a:spcBef>
                <a:spcPts val="500"/>
              </a:spcBef>
              <a:spcAft>
                <a:spcPts val="0"/>
              </a:spcAft>
              <a:buNone/>
              <a:defRPr sz="1850"/>
            </a:lvl2pPr>
          </a:lstStyle>
          <a:p>
            <a:pPr lvl="0">
              <a:defRPr/>
            </a:pPr>
            <a:r>
              <a:rPr lang="fr-FR"/>
              <a:t>Titre</a:t>
            </a:r>
            <a:endParaRPr/>
          </a:p>
          <a:p>
            <a:pPr lvl="1">
              <a:defRPr/>
            </a:pPr>
            <a:r>
              <a:rPr lang="fr-FR"/>
              <a:t>Sous-titre</a:t>
            </a:r>
            <a:endParaRPr/>
          </a:p>
        </p:txBody>
      </p:sp>
      <p:cxnSp>
        <p:nvCxnSpPr>
          <p:cNvPr id="9" name="Connecteur droit 11"/>
          <p:cNvCxnSpPr>
            <a:cxnSpLocks/>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8" descr="AcadRennes20-logo.jpg"/>
          <p:cNvPicPr>
            <a:picLocks noChangeAspect="1"/>
          </p:cNvPicPr>
          <p:nvPr userDrawn="1"/>
        </p:nvPicPr>
        <p:blipFill>
          <a:blip r:embed="rId2"/>
          <a:stretch/>
        </p:blipFill>
        <p:spPr bwMode="auto">
          <a:xfrm>
            <a:off x="251520" y="123477"/>
            <a:ext cx="1582502" cy="1512168"/>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obj" userDrawn="1">
  <p:cSld name="Titre et contenu">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457200" y="205979"/>
            <a:ext cx="8229600" cy="857250"/>
          </a:xfrm>
          <a:prstGeom prst="rect">
            <a:avLst/>
          </a:prstGeom>
        </p:spPr>
        <p:txBody>
          <a:bodyPr/>
          <a:lstStyle/>
          <a:p>
            <a:pPr>
              <a:defRPr/>
            </a:pPr>
            <a:r>
              <a:rPr lang="fr-FR"/>
              <a:t>Cliquez pour modifier le style du titre</a:t>
            </a:r>
          </a:p>
        </p:txBody>
      </p:sp>
      <p:sp>
        <p:nvSpPr>
          <p:cNvPr id="5" name="Espace réservé du contenu 2"/>
          <p:cNvSpPr>
            <a:spLocks noGrp="1"/>
          </p:cNvSpPr>
          <p:nvPr>
            <p:ph idx="1"/>
          </p:nvPr>
        </p:nvSpPr>
        <p:spPr bwMode="auto">
          <a:xfrm>
            <a:off x="457200" y="1200151"/>
            <a:ext cx="8229600" cy="3394472"/>
          </a:xfrm>
          <a:prstGeom prst="rect">
            <a:avLst/>
          </a:prstGeom>
        </p:spPr>
        <p:txBody>
          <a:bodyPr/>
          <a:lstStyle/>
          <a:p>
            <a:pPr lvl="0">
              <a:defRPr/>
            </a:pPr>
            <a:r>
              <a:rPr lang="fr-FR"/>
              <a:t>Cliquez pour modifier les styles du texte du masque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title" userDrawn="1">
  <p:cSld name="Diapositive de titre">
    <p:spTree>
      <p:nvGrpSpPr>
        <p:cNvPr id="1" name=""/>
        <p:cNvGrpSpPr/>
        <p:nvPr/>
      </p:nvGrpSpPr>
      <p:grpSpPr bwMode="auto">
        <a:xfrm>
          <a:off x="0" y="0"/>
          <a:ext cx="0" cy="0"/>
          <a:chOff x="0" y="0"/>
          <a:chExt cx="0" cy="0"/>
        </a:xfrm>
      </p:grpSpPr>
      <p:sp>
        <p:nvSpPr>
          <p:cNvPr id="4" name="Titre 1"/>
          <p:cNvSpPr>
            <a:spLocks noGrp="1"/>
          </p:cNvSpPr>
          <p:nvPr>
            <p:ph type="ctrTitle"/>
          </p:nvPr>
        </p:nvSpPr>
        <p:spPr bwMode="auto">
          <a:xfrm>
            <a:off x="685800" y="1597820"/>
            <a:ext cx="7772400" cy="1102519"/>
          </a:xfrm>
          <a:prstGeom prst="rect">
            <a:avLst/>
          </a:prstGeom>
        </p:spPr>
        <p:txBody>
          <a:bodyPr/>
          <a:lstStyle/>
          <a:p>
            <a:pPr>
              <a:defRPr/>
            </a:pPr>
            <a:r>
              <a:rPr lang="fr-FR"/>
              <a:t>Cliquez pour modifier le style du titre</a:t>
            </a:r>
          </a:p>
        </p:txBody>
      </p:sp>
      <p:sp>
        <p:nvSpPr>
          <p:cNvPr id="5" name="Sous-titre 2"/>
          <p:cNvSpPr>
            <a:spLocks noGrp="1"/>
          </p:cNvSpPr>
          <p:nvPr>
            <p:ph type="subTitle" idx="1"/>
          </p:nvPr>
        </p:nvSpPr>
        <p:spPr bwMode="auto">
          <a:xfrm>
            <a:off x="1371600" y="2914650"/>
            <a:ext cx="6400800" cy="1314450"/>
          </a:xfrm>
          <a:prstGeom prst="rect">
            <a:avLst/>
          </a:prstGeom>
        </p:spPr>
        <p:txBody>
          <a:bodyPr/>
          <a:lstStyle>
            <a:lvl1pPr marL="0" indent="0" algn="ctr">
              <a:buNone/>
              <a:defRPr/>
            </a:lvl1pPr>
            <a:lvl2pPr marL="342892" indent="0" algn="ctr">
              <a:buNone/>
              <a:defRPr/>
            </a:lvl2pPr>
            <a:lvl3pPr marL="685783" indent="0" algn="ctr">
              <a:buNone/>
              <a:defRPr/>
            </a:lvl3pPr>
            <a:lvl4pPr marL="1028675" indent="0" algn="ctr">
              <a:buNone/>
              <a:defRPr/>
            </a:lvl4pPr>
            <a:lvl5pPr marL="1371566" indent="0" algn="ctr">
              <a:buNone/>
              <a:defRPr/>
            </a:lvl5pPr>
            <a:lvl6pPr marL="1714457" indent="0" algn="ctr">
              <a:buNone/>
              <a:defRPr/>
            </a:lvl6pPr>
            <a:lvl7pPr marL="2057348" indent="0" algn="ctr">
              <a:buNone/>
              <a:defRPr/>
            </a:lvl7pPr>
            <a:lvl8pPr marL="2400240" indent="0" algn="ctr">
              <a:buNone/>
              <a:defRPr/>
            </a:lvl8pPr>
            <a:lvl9pPr marL="2743132" indent="0" algn="ctr">
              <a:buNone/>
              <a:defRPr/>
            </a:lvl9pPr>
          </a:lstStyle>
          <a:p>
            <a:pPr>
              <a:defRPr/>
            </a:pPr>
            <a:r>
              <a:rPr lang="fr-FR"/>
              <a:t>Cliquez pour modifier le style des sous-titres du masque</a:t>
            </a: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blank" userDrawn="1">
  <p:cSld name="Vide">
    <p:spTree>
      <p:nvGrpSpPr>
        <p:cNvPr id="1" name=""/>
        <p:cNvGrpSpPr/>
        <p:nvPr/>
      </p:nvGrpSpPr>
      <p:grpSpPr bwMode="auto">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Titre, sous-titre, textes 3 et imag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323528"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0597CDB5-73DC-8641-8CC1-FAD9379FD627}"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pour une image  7"/>
          <p:cNvSpPr>
            <a:spLocks noGrp="1"/>
          </p:cNvSpPr>
          <p:nvPr>
            <p:ph type="pic" sz="quarter" idx="15"/>
          </p:nvPr>
        </p:nvSpPr>
        <p:spPr bwMode="auto">
          <a:xfrm>
            <a:off x="3131840" y="1707653"/>
            <a:ext cx="5616624" cy="2880320"/>
          </a:xfrm>
        </p:spPr>
        <p:txBody>
          <a:bodyPr/>
          <a:lstStyle/>
          <a:p>
            <a:pPr>
              <a:defRPr/>
            </a:pPr>
            <a:r>
              <a:rPr lang="fr-FR"/>
              <a:t>Faire glisser l'image vers l'espace réservé ou cliquer sur l'icône pour l'ajouter</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1_Titre, sous-titre, textes 3, et graphique ">
    <p:spTree>
      <p:nvGrpSpPr>
        <p:cNvPr id="1" name=""/>
        <p:cNvGrpSpPr/>
        <p:nvPr/>
      </p:nvGrpSpPr>
      <p:grpSpPr bwMode="auto">
        <a:xfrm>
          <a:off x="0" y="0"/>
          <a:ext cx="0" cy="0"/>
          <a:chOff x="0" y="0"/>
          <a:chExt cx="0" cy="0"/>
        </a:xfrm>
      </p:grpSpPr>
      <p:sp>
        <p:nvSpPr>
          <p:cNvPr id="4" name="Espace réservé du numéro de diapositive 4"/>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5" name="Espace réservé du texte 11"/>
          <p:cNvSpPr>
            <a:spLocks noGrp="1"/>
          </p:cNvSpPr>
          <p:nvPr>
            <p:ph type="body" sz="quarter" idx="14" hasCustomPrompt="1"/>
          </p:nvPr>
        </p:nvSpPr>
        <p:spPr bwMode="gray">
          <a:xfrm>
            <a:off x="6228184" y="1707653"/>
            <a:ext cx="2520000" cy="2880320"/>
          </a:xfrm>
        </p:spPr>
        <p:txBody>
          <a:bodyPr/>
          <a:lstStyle>
            <a:lvl1pPr>
              <a:defRPr/>
            </a:lvl1pPr>
            <a:lvl2pPr>
              <a:defRPr/>
            </a:lvl2pPr>
            <a:lvl3pPr>
              <a:defRPr/>
            </a:lvl3pPr>
            <a:lvl4pPr>
              <a:defRPr/>
            </a:lvl4pPr>
            <a:lvl5pPr>
              <a:defRPr/>
            </a:lvl5p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8E1290DD-BE4D-794B-919C-D565D1B9C67D}" type="datetime1">
              <a:rPr lang="fr-FR" cap="all"/>
              <a:t>13/12/2023</a:t>
            </a:fld>
            <a:endParaRPr lang="fr-FR" cap="all"/>
          </a:p>
        </p:txBody>
      </p:sp>
      <p:sp>
        <p:nvSpPr>
          <p:cNvPr id="7" name="Espace réservé du texte 7"/>
          <p:cNvSpPr>
            <a:spLocks noGrp="1"/>
          </p:cNvSpPr>
          <p:nvPr>
            <p:ph type="body" sz="quarter" idx="13" hasCustomPrompt="1"/>
          </p:nvPr>
        </p:nvSpPr>
        <p:spPr bwMode="gray">
          <a:xfrm>
            <a:off x="323851" y="1248679"/>
            <a:ext cx="8424614" cy="242951"/>
          </a:xfrm>
        </p:spPr>
        <p:txBody>
          <a:bodyPr/>
          <a:lstStyle>
            <a:lvl1pPr marL="0" indent="95250">
              <a:spcBef>
                <a:spcPts val="400"/>
              </a:spcBef>
              <a:spcAft>
                <a:spcPts val="800"/>
              </a:spcAft>
              <a:buFont typeface="+mj-lt"/>
              <a:buNone/>
              <a:defRPr sz="1500" b="1">
                <a:solidFill>
                  <a:schemeClr val="tx1">
                    <a:lumMod val="50000"/>
                    <a:lumOff val="50000"/>
                  </a:schemeClr>
                </a:solidFill>
              </a:defRPr>
            </a:lvl1pPr>
            <a:lvl2pPr marL="324000" indent="-144000">
              <a:spcBef>
                <a:spcPts val="600"/>
              </a:spcBef>
              <a:spcAft>
                <a:spcPts val="800"/>
              </a:spcAft>
              <a:buFont typeface="+mj-lt"/>
              <a:buAutoNum type="alphaLcPeriod"/>
              <a:defRPr/>
            </a:lvl2pPr>
          </a:lstStyle>
          <a:p>
            <a:pPr lvl="0">
              <a:defRPr/>
            </a:pPr>
            <a:r>
              <a:rPr lang="fr-FR"/>
              <a:t>Sous-titre</a:t>
            </a:r>
            <a:endParaRPr/>
          </a:p>
          <a:p>
            <a:pPr lvl="0">
              <a:defRPr/>
            </a:pPr>
            <a:endParaRPr lang="fr-FR"/>
          </a:p>
        </p:txBody>
      </p:sp>
      <p:sp>
        <p:nvSpPr>
          <p:cNvPr id="8" name="Titre 18"/>
          <p:cNvSpPr>
            <a:spLocks noGrp="1"/>
          </p:cNvSpPr>
          <p:nvPr>
            <p:ph type="title" hasCustomPrompt="1"/>
          </p:nvPr>
        </p:nvSpPr>
        <p:spPr bwMode="auto">
          <a:xfrm>
            <a:off x="323850" y="682801"/>
            <a:ext cx="8424863" cy="539991"/>
          </a:xfrm>
        </p:spPr>
        <p:txBody>
          <a:bodyPr/>
          <a:lstStyle/>
          <a:p>
            <a:pPr>
              <a:defRPr/>
            </a:pPr>
            <a:r>
              <a:rPr lang="fr-FR"/>
              <a:t>Titre</a:t>
            </a:r>
            <a:endParaRP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10" name="Espace réservé du graphique 2"/>
          <p:cNvSpPr>
            <a:spLocks noGrp="1"/>
          </p:cNvSpPr>
          <p:nvPr>
            <p:ph type="chart" sz="quarter" idx="15"/>
          </p:nvPr>
        </p:nvSpPr>
        <p:spPr bwMode="auto">
          <a:xfrm>
            <a:off x="323528" y="1707653"/>
            <a:ext cx="5761038" cy="2879725"/>
          </a:xfrm>
        </p:spPr>
        <p:txBody>
          <a:bodyPr/>
          <a:lstStyle/>
          <a:p>
            <a:pPr>
              <a:defRPr/>
            </a:pPr>
            <a:r>
              <a:rPr lang="fr-FR"/>
              <a:t>Cliquez sur l'icône pour ajouter un graphique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showMasterPhAnim="0" preserve="1" userDrawn="1">
  <p:cSld name="Titre et sous-titre">
    <p:spTree>
      <p:nvGrpSpPr>
        <p:cNvPr id="1" name=""/>
        <p:cNvGrpSpPr/>
        <p:nvPr/>
      </p:nvGrpSpPr>
      <p:grpSpPr bwMode="auto">
        <a:xfrm>
          <a:off x="0" y="0"/>
          <a:ext cx="0" cy="0"/>
          <a:chOff x="0" y="0"/>
          <a:chExt cx="0" cy="0"/>
        </a:xfrm>
      </p:grpSpPr>
      <p:pic>
        <p:nvPicPr>
          <p:cNvPr id="4" name="Image 2" descr="AcadRennes20-logo.jpg"/>
          <p:cNvPicPr>
            <a:picLocks noChangeAspect="1"/>
          </p:cNvPicPr>
          <p:nvPr userDrawn="1"/>
        </p:nvPicPr>
        <p:blipFill>
          <a:blip r:embed="rId2"/>
          <a:stretch/>
        </p:blipFill>
        <p:spPr bwMode="auto">
          <a:xfrm>
            <a:off x="251520" y="195486"/>
            <a:ext cx="1512168" cy="1444960"/>
          </a:xfrm>
          <a:prstGeom prst="rect">
            <a:avLst/>
          </a:prstGeom>
        </p:spPr>
      </p:pic>
      <p:sp>
        <p:nvSpPr>
          <p:cNvPr id="5" name="Espace réservé du texte 10"/>
          <p:cNvSpPr>
            <a:spLocks noGrp="1"/>
          </p:cNvSpPr>
          <p:nvPr>
            <p:ph type="body" sz="quarter" idx="13" hasCustomPrompt="1"/>
          </p:nvPr>
        </p:nvSpPr>
        <p:spPr bwMode="gray">
          <a:xfrm>
            <a:off x="323850" y="2139702"/>
            <a:ext cx="8424000" cy="2293224"/>
          </a:xfrm>
        </p:spPr>
        <p:txBody>
          <a:bodyPr/>
          <a:lstStyle>
            <a:lvl1pPr>
              <a:lnSpc>
                <a:spcPct val="90000"/>
              </a:lnSpc>
              <a:spcAft>
                <a:spcPts val="0"/>
              </a:spcAft>
              <a:defRPr sz="3250" b="1" cap="all"/>
            </a:lvl1pPr>
            <a:lvl2pPr marL="92075" indent="0">
              <a:spcBef>
                <a:spcPts val="500"/>
              </a:spcBef>
              <a:spcAft>
                <a:spcPts val="0"/>
              </a:spcAft>
              <a:buNone/>
              <a:defRPr sz="1850"/>
            </a:lvl2pPr>
          </a:lstStyle>
          <a:p>
            <a:pPr lvl="0">
              <a:defRPr/>
            </a:pPr>
            <a:r>
              <a:rPr lang="fr-FR"/>
              <a:t>Titre</a:t>
            </a:r>
            <a:endParaRPr/>
          </a:p>
          <a:p>
            <a:pPr lvl="1">
              <a:defRPr/>
            </a:pPr>
            <a:r>
              <a:rPr lang="fr-FR"/>
              <a:t>Sous-titre</a:t>
            </a:r>
            <a:endParaRPr/>
          </a:p>
        </p:txBody>
      </p:sp>
      <p:cxnSp>
        <p:nvCxnSpPr>
          <p:cNvPr id="6" name="Connecteur droit 11"/>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Espace réservé de la date 3"/>
          <p:cNvSpPr>
            <a:spLocks noGrp="1"/>
          </p:cNvSpPr>
          <p:nvPr>
            <p:ph type="dt" sz="half" idx="2"/>
          </p:nvPr>
        </p:nvSpPr>
        <p:spPr bwMode="gray">
          <a:xfrm>
            <a:off x="323850" y="4797631"/>
            <a:ext cx="1210435" cy="345869"/>
          </a:xfrm>
          <a:prstGeom prst="rect">
            <a:avLst/>
          </a:prstGeom>
        </p:spPr>
        <p:txBody>
          <a:bodyPr vert="horz" lIns="0" tIns="0" rIns="0" bIns="0" rtlCol="0" anchor="ctr" anchorCtr="0">
            <a:noAutofit/>
          </a:bodyPr>
          <a:lstStyle>
            <a:lvl1pPr algn="l">
              <a:defRPr sz="750" b="1">
                <a:solidFill>
                  <a:schemeClr val="tx1"/>
                </a:solidFill>
              </a:defRPr>
            </a:lvl1pPr>
          </a:lstStyle>
          <a:p>
            <a:pPr>
              <a:defRPr/>
            </a:pPr>
            <a:fld id="{D7698221-35EF-134F-B87A-568DECC70F29}" type="datetime1">
              <a:rPr lang="fr-FR" cap="all"/>
              <a:t>13/12/2023</a:t>
            </a:fld>
            <a:endParaRPr lang="fr-FR" cap="all"/>
          </a:p>
        </p:txBody>
      </p:sp>
      <p:sp>
        <p:nvSpPr>
          <p:cNvPr id="8"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sp>
        <p:nvSpPr>
          <p:cNvPr id="9"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Chapitre">
    <p:spTree>
      <p:nvGrpSpPr>
        <p:cNvPr id="1" name=""/>
        <p:cNvGrpSpPr/>
        <p:nvPr/>
      </p:nvGrpSpPr>
      <p:grpSpPr bwMode="auto">
        <a:xfrm>
          <a:off x="0" y="0"/>
          <a:ext cx="0" cy="0"/>
          <a:chOff x="0" y="0"/>
          <a:chExt cx="0" cy="0"/>
        </a:xfrm>
      </p:grpSpPr>
      <p:sp>
        <p:nvSpPr>
          <p:cNvPr id="4" name="Espace réservé pour une image  7"/>
          <p:cNvSpPr>
            <a:spLocks noGrp="1"/>
          </p:cNvSpPr>
          <p:nvPr>
            <p:ph type="pic" sz="quarter" idx="13" hasCustomPrompt="1"/>
          </p:nvPr>
        </p:nvSpPr>
        <p:spPr bwMode="gray">
          <a:xfrm>
            <a:off x="0" y="738000"/>
            <a:ext cx="9144000" cy="4443958"/>
          </a:xfrm>
          <a:prstGeom prst="rect">
            <a:avLst/>
          </a:prstGeom>
          <a:solidFill>
            <a:schemeClr val="tx2"/>
          </a:solidFill>
        </p:spPr>
        <p:txBody>
          <a:bodyPr tIns="1080000" anchor="ctr" anchorCtr="0"/>
          <a:lstStyle>
            <a:lvl1pPr algn="ctr">
              <a:defRPr cap="all">
                <a:solidFill>
                  <a:schemeClr val="bg1"/>
                </a:solidFill>
              </a:defRPr>
            </a:lvl1pPr>
          </a:lstStyle>
          <a:p>
            <a:pPr>
              <a:defRPr/>
            </a:pPr>
            <a:r>
              <a:rPr lang="fr-FR"/>
              <a:t>Sélectionner l’icône pour insérer une image, </a:t>
            </a:r>
            <a:br>
              <a:rPr lang="fr-FR"/>
            </a:br>
            <a:r>
              <a:rPr lang="fr-FR"/>
              <a:t>puis disposer l’image en arrière plan </a:t>
            </a:r>
            <a:br>
              <a:rPr lang="fr-FR"/>
            </a:br>
            <a:r>
              <a:rPr lang="fr-FR"/>
              <a:t>(Sélectionner l’image avec le bouton droit de la souris / </a:t>
            </a:r>
            <a:br>
              <a:rPr lang="fr-FR"/>
            </a:br>
            <a:r>
              <a:rPr lang="fr-FR"/>
              <a:t>Mettre à l’arrière plan)</a:t>
            </a:r>
            <a:endParaRPr/>
          </a:p>
        </p:txBody>
      </p:sp>
      <p:sp>
        <p:nvSpPr>
          <p:cNvPr id="5" name="Espace réservé de la date 3"/>
          <p:cNvSpPr>
            <a:spLocks noGrp="1"/>
          </p:cNvSpPr>
          <p:nvPr>
            <p:ph type="dt" sz="half" idx="2"/>
          </p:nvPr>
        </p:nvSpPr>
        <p:spPr bwMode="gray">
          <a:xfrm>
            <a:off x="364285" y="4797631"/>
            <a:ext cx="1170000" cy="345869"/>
          </a:xfrm>
          <a:prstGeom prst="rect">
            <a:avLst/>
          </a:prstGeom>
        </p:spPr>
        <p:txBody>
          <a:bodyPr vert="horz" lIns="0" tIns="0" rIns="0" bIns="0" rtlCol="0" anchor="ctr" anchorCtr="0">
            <a:noAutofit/>
          </a:bodyPr>
          <a:lstStyle>
            <a:lvl1pPr algn="l">
              <a:defRPr sz="750" b="1">
                <a:solidFill>
                  <a:schemeClr val="bg1"/>
                </a:solidFill>
              </a:defRPr>
            </a:lvl1pPr>
          </a:lstStyle>
          <a:p>
            <a:pPr>
              <a:defRPr/>
            </a:pPr>
            <a:fld id="{5F7325A3-5315-1B4B-A0D9-112471EB5837}" type="datetime1">
              <a:rPr lang="fr-FR" cap="all"/>
              <a:t>13/12/2023</a:t>
            </a:fld>
            <a:endParaRPr lang="fr-FR" cap="all"/>
          </a:p>
        </p:txBody>
      </p:sp>
      <p:sp>
        <p:nvSpPr>
          <p:cNvPr id="6" name="Titre 1"/>
          <p:cNvSpPr>
            <a:spLocks noGrp="1"/>
          </p:cNvSpPr>
          <p:nvPr>
            <p:ph type="title" hasCustomPrompt="1"/>
          </p:nvPr>
        </p:nvSpPr>
        <p:spPr bwMode="gray">
          <a:xfrm>
            <a:off x="359999" y="738000"/>
            <a:ext cx="8424000" cy="404640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solidFill>
              <a:schemeClr val="bg1"/>
            </a:solidFill>
          </a:ln>
        </p:spPr>
        <p:txBody>
          <a:bodyPr lIns="0" bIns="360000" anchor="ctr" anchorCtr="0"/>
          <a:lstStyle>
            <a:lvl1pPr marL="396000" indent="-396000">
              <a:buFont typeface="+mj-lt"/>
              <a:buAutoNum type="arabicPeriod"/>
              <a:defRPr sz="3250">
                <a:solidFill>
                  <a:schemeClr val="bg1"/>
                </a:solidFill>
              </a:defRPr>
            </a:lvl1pPr>
          </a:lstStyle>
          <a:p>
            <a:pPr>
              <a:defRPr/>
            </a:pPr>
            <a:r>
              <a:rPr lang="fr-FR"/>
              <a:t>Titre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bg1"/>
                </a:solidFill>
              </a:defRPr>
            </a:lvl1pPr>
          </a:lstStyle>
          <a:p>
            <a:pPr>
              <a:defRPr/>
            </a:pPr>
            <a:fld id="{733122C9-A0B9-462F-8757-0847AD287B63}" type="slidenum">
              <a:rPr lang="fr-FR"/>
              <a:t>‹N°›</a:t>
            </a:fld>
            <a:endParaRPr lang="fr-FR"/>
          </a:p>
        </p:txBody>
      </p:sp>
      <p:sp>
        <p:nvSpPr>
          <p:cNvPr id="8"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showMasterPhAnim="0" preserve="1" userDrawn="1">
  <p:cSld name="Couverture">
    <p:spTree>
      <p:nvGrpSpPr>
        <p:cNvPr id="1" name=""/>
        <p:cNvGrpSpPr/>
        <p:nvPr/>
      </p:nvGrpSpPr>
      <p:grpSpPr bwMode="auto">
        <a:xfrm>
          <a:off x="0" y="0"/>
          <a:ext cx="0" cy="0"/>
          <a:chOff x="0" y="0"/>
          <a:chExt cx="0" cy="0"/>
        </a:xfrm>
      </p:grpSpPr>
      <p:pic>
        <p:nvPicPr>
          <p:cNvPr id="4" name="Image 1" descr="AcadRennes20-logo.jpg"/>
          <p:cNvPicPr>
            <a:picLocks noChangeAspect="1"/>
          </p:cNvPicPr>
          <p:nvPr userDrawn="1"/>
        </p:nvPicPr>
        <p:blipFill>
          <a:blip r:embed="rId2"/>
          <a:stretch/>
        </p:blipFill>
        <p:spPr bwMode="auto">
          <a:xfrm>
            <a:off x="323528" y="123477"/>
            <a:ext cx="3014289" cy="2880320"/>
          </a:xfrm>
          <a:prstGeom prst="rect">
            <a:avLst/>
          </a:prstGeom>
        </p:spPr>
      </p:pic>
      <p:sp>
        <p:nvSpPr>
          <p:cNvPr id="5" name="Espace réservé de la date 3"/>
          <p:cNvSpPr>
            <a:spLocks noGrp="1"/>
          </p:cNvSpPr>
          <p:nvPr>
            <p:ph type="dt" sz="half" idx="10"/>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4EA19884-7A29-DC4E-9311-A62E54788E52}" type="datetime1">
              <a:rPr lang="fr-FR"/>
              <a:t>13/12/2023</a:t>
            </a:fld>
            <a:endParaRPr lang="fr-FR"/>
          </a:p>
        </p:txBody>
      </p:sp>
      <p:sp>
        <p:nvSpPr>
          <p:cNvPr id="6" name="Espace réservé du pied de page 4"/>
          <p:cNvSpPr>
            <a:spLocks noGrp="1"/>
          </p:cNvSpPr>
          <p:nvPr>
            <p:ph type="ftr" sz="quarter" idx="11"/>
          </p:nvPr>
        </p:nvSpPr>
        <p:spPr bwMode="gray">
          <a:xfrm>
            <a:off x="720000" y="4371949"/>
            <a:ext cx="3240000" cy="447947"/>
          </a:xfrm>
        </p:spPr>
        <p:txBody>
          <a:bodyPr anchor="ctr" anchorCtr="0"/>
          <a:lstStyle>
            <a:lvl1pPr algn="l">
              <a:defRPr sz="1150"/>
            </a:lvl1pPr>
          </a:lstStyle>
          <a:p>
            <a:pPr>
              <a:defRPr/>
            </a:pPr>
            <a:r>
              <a:rPr lang="fr-FR"/>
              <a:t>Intitulé de la direction/service</a:t>
            </a:r>
            <a:endParaRPr/>
          </a:p>
        </p:txBody>
      </p:sp>
      <p:sp>
        <p:nvSpPr>
          <p:cNvPr id="7" name="Espace réservé du numéro de diapositive 5"/>
          <p:cNvSpPr>
            <a:spLocks noGrp="1"/>
          </p:cNvSpPr>
          <p:nvPr>
            <p:ph type="sldNum" sz="quarter" idx="12"/>
          </p:nvPr>
        </p:nvSpPr>
        <p:spPr bwMode="gray">
          <a:xfrm>
            <a:off x="0" y="496350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fld id="{10C140CD-8AED-46FF-A9A2-77308F3F39AE}" type="slidenum">
              <a:rPr lang="fr-FR"/>
              <a:t>‹N°›</a:t>
            </a:fld>
            <a:endParaRPr lang="fr-FR"/>
          </a:p>
        </p:txBody>
      </p:sp>
      <p:sp>
        <p:nvSpPr>
          <p:cNvPr id="8"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r>
              <a:rPr lang="fr-FR"/>
              <a:t>Titre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showMasterPhAnim="0" userDrawn="1">
  <p:cSld name="1_Titre et sous-titre">
    <p:spTree>
      <p:nvGrpSpPr>
        <p:cNvPr id="1" name=""/>
        <p:cNvGrpSpPr/>
        <p:nvPr/>
      </p:nvGrpSpPr>
      <p:grpSpPr bwMode="auto">
        <a:xfrm>
          <a:off x="0" y="0"/>
          <a:ext cx="0" cy="0"/>
          <a:chOff x="0" y="0"/>
          <a:chExt cx="0" cy="0"/>
        </a:xfrm>
      </p:grpSpPr>
      <p:sp>
        <p:nvSpPr>
          <p:cNvPr id="4" name="Titre 6"/>
          <p:cNvSpPr>
            <a:spLocks noGrp="1"/>
          </p:cNvSpPr>
          <p:nvPr>
            <p:ph type="title" hasCustomPrompt="1"/>
          </p:nvPr>
        </p:nvSpPr>
        <p:spPr bwMode="gray">
          <a:xfrm>
            <a:off x="0" y="0"/>
            <a:ext cx="180000" cy="180000"/>
          </a:xfrm>
          <a:prstGeom prst="rect">
            <a:avLst/>
          </a:prstGeom>
          <a:ln>
            <a:solidFill>
              <a:schemeClr val="tx1">
                <a:alpha val="0"/>
              </a:schemeClr>
            </a:solidFill>
          </a:ln>
        </p:spPr>
        <p:txBody>
          <a:bodyPr/>
          <a:lstStyle>
            <a:lvl1pPr>
              <a:defRPr sz="100">
                <a:solidFill>
                  <a:schemeClr val="tx1">
                    <a:alpha val="0"/>
                  </a:schemeClr>
                </a:solidFill>
              </a:defRPr>
            </a:lvl1pPr>
          </a:lstStyle>
          <a:p>
            <a:pPr>
              <a:defRPr/>
            </a:pPr>
            <a:r>
              <a:rPr lang="fr-FR"/>
              <a:t>Titre</a:t>
            </a:r>
            <a:endParaRPr/>
          </a:p>
        </p:txBody>
      </p:sp>
      <p:sp>
        <p:nvSpPr>
          <p:cNvPr id="5" name="Espace réservé de la date 1"/>
          <p:cNvSpPr>
            <a:spLocks noGrp="1"/>
          </p:cNvSpPr>
          <p:nvPr>
            <p:ph type="dt" sz="half" idx="10"/>
          </p:nvPr>
        </p:nvSpPr>
        <p:spPr bwMode="gray"/>
        <p:txBody>
          <a:bodyPr/>
          <a:lstStyle/>
          <a:p>
            <a:pPr algn="r">
              <a:defRPr/>
            </a:pPr>
            <a:r>
              <a:rPr lang="fr-FR" cap="all"/>
              <a:t>XX/XX/XXXX</a:t>
            </a:r>
            <a:endParaRPr/>
          </a:p>
        </p:txBody>
      </p:sp>
      <p:sp>
        <p:nvSpPr>
          <p:cNvPr id="6" name="Espace réservé du pied de page 2"/>
          <p:cNvSpPr>
            <a:spLocks noGrp="1"/>
          </p:cNvSpPr>
          <p:nvPr>
            <p:ph type="ftr" sz="quarter" idx="11"/>
          </p:nvPr>
        </p:nvSpPr>
        <p:spPr bwMode="gray"/>
        <p:txBody>
          <a:bodyPr/>
          <a:lstStyle/>
          <a:p>
            <a:pPr>
              <a:defRPr/>
            </a:pPr>
            <a:r>
              <a:rPr lang="fr-FR"/>
              <a:t>Intitulé de la direction/service interministérielle</a:t>
            </a:r>
            <a:endParaRPr/>
          </a:p>
        </p:txBody>
      </p:sp>
      <p:sp>
        <p:nvSpPr>
          <p:cNvPr id="7" name="Espace réservé du numéro de diapositive 7"/>
          <p:cNvSpPr>
            <a:spLocks noGrp="1"/>
          </p:cNvSpPr>
          <p:nvPr>
            <p:ph type="sldNum" sz="quarter" idx="12"/>
          </p:nvPr>
        </p:nvSpPr>
        <p:spPr bwMode="gray"/>
        <p:txBody>
          <a:bodyPr/>
          <a:lstStyle/>
          <a:p>
            <a:pPr>
              <a:defRPr/>
            </a:pPr>
            <a:fld id="{733122C9-A0B9-462F-8757-0847AD287B63}" type="slidenum">
              <a:rPr lang="fr-FR"/>
              <a:t>‹N°›</a:t>
            </a:fld>
            <a:endParaRPr lang="fr-FR"/>
          </a:p>
        </p:txBody>
      </p:sp>
      <p:sp>
        <p:nvSpPr>
          <p:cNvPr id="8" name="Espace réservé du texte 10"/>
          <p:cNvSpPr>
            <a:spLocks noGrp="1"/>
          </p:cNvSpPr>
          <p:nvPr>
            <p:ph type="body" sz="quarter" idx="13" hasCustomPrompt="1"/>
          </p:nvPr>
        </p:nvSpPr>
        <p:spPr bwMode="gray">
          <a:xfrm>
            <a:off x="360000" y="2346046"/>
            <a:ext cx="8424000" cy="2077200"/>
          </a:xfrm>
        </p:spPr>
        <p:txBody>
          <a:bodyPr/>
          <a:lstStyle>
            <a:lvl1pPr>
              <a:lnSpc>
                <a:spcPct val="90000"/>
              </a:lnSpc>
              <a:spcAft>
                <a:spcPts val="0"/>
              </a:spcAft>
              <a:defRPr sz="3250" b="1" cap="all"/>
            </a:lvl1pPr>
            <a:lvl2pPr marL="0" indent="0">
              <a:spcBef>
                <a:spcPts val="500"/>
              </a:spcBef>
              <a:spcAft>
                <a:spcPts val="0"/>
              </a:spcAft>
              <a:buNone/>
              <a:defRPr sz="1850"/>
            </a:lvl2pPr>
          </a:lstStyle>
          <a:p>
            <a:pPr lvl="0">
              <a:defRPr/>
            </a:pPr>
            <a:r>
              <a:rPr lang="fr-FR"/>
              <a:t>Titre</a:t>
            </a:r>
            <a:endParaRPr/>
          </a:p>
          <a:p>
            <a:pPr lvl="1">
              <a:defRPr/>
            </a:pPr>
            <a:r>
              <a:rPr lang="fr-FR"/>
              <a:t>Sous-titre</a:t>
            </a:r>
            <a:endParaRPr/>
          </a:p>
        </p:txBody>
      </p:sp>
      <p:cxnSp>
        <p:nvCxnSpPr>
          <p:cNvPr id="9" name="Connecteur droit 11"/>
          <p:cNvCxnSpPr>
            <a:cxnSpLocks/>
          </p:cNvCxnSpPr>
          <p:nvPr userDrawn="1"/>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Image 8" descr="AcadRennes20-logo.jpg"/>
          <p:cNvPicPr>
            <a:picLocks noChangeAspect="1"/>
          </p:cNvPicPr>
          <p:nvPr userDrawn="1"/>
        </p:nvPicPr>
        <p:blipFill>
          <a:blip r:embed="rId2"/>
          <a:stretch/>
        </p:blipFill>
        <p:spPr bwMode="auto">
          <a:xfrm>
            <a:off x="251520" y="123477"/>
            <a:ext cx="1582502" cy="151216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1.jpg"/><Relationship Id="rId5" Type="http://schemas.openxmlformats.org/officeDocument/2006/relationships/slideLayout" Target="../slideLayouts/slideLayout19.xml"/><Relationship Id="rId10"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4" name="Image 7" descr="AcadRennes20-logo.jpg"/>
          <p:cNvPicPr>
            <a:picLocks noChangeAspect="1"/>
          </p:cNvPicPr>
          <p:nvPr userDrawn="1"/>
        </p:nvPicPr>
        <p:blipFill>
          <a:blip r:embed="rId16"/>
          <a:stretch/>
        </p:blipFill>
        <p:spPr bwMode="auto">
          <a:xfrm>
            <a:off x="323529" y="51469"/>
            <a:ext cx="576064" cy="550462"/>
          </a:xfrm>
          <a:prstGeom prst="rect">
            <a:avLst/>
          </a:prstGeom>
        </p:spPr>
      </p:pic>
      <p:sp>
        <p:nvSpPr>
          <p:cNvPr id="5" name="Espace réservé du texte 2"/>
          <p:cNvSpPr>
            <a:spLocks noGrp="1"/>
          </p:cNvSpPr>
          <p:nvPr>
            <p:ph type="body" idx="1"/>
          </p:nvPr>
        </p:nvSpPr>
        <p:spPr bwMode="gray">
          <a:xfrm>
            <a:off x="323850" y="1707653"/>
            <a:ext cx="8424863" cy="2952325"/>
          </a:xfrm>
          <a:prstGeom prst="rect">
            <a:avLst/>
          </a:prstGeom>
        </p:spPr>
        <p:txBody>
          <a:bodyPr vert="horz" lIns="0" tIns="0" rIns="0" bIns="0" rtlCol="0" anchor="t" anchorCtr="0">
            <a:noAutofit/>
          </a:body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cxnSp>
        <p:nvCxnSpPr>
          <p:cNvPr id="8"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itre 11"/>
          <p:cNvSpPr>
            <a:spLocks noGrp="1"/>
          </p:cNvSpPr>
          <p:nvPr>
            <p:ph type="title"/>
          </p:nvPr>
        </p:nvSpPr>
        <p:spPr bwMode="auto">
          <a:xfrm>
            <a:off x="323850" y="682801"/>
            <a:ext cx="8424863" cy="539991"/>
          </a:xfrm>
          <a:prstGeom prst="rect">
            <a:avLst/>
          </a:prstGeom>
        </p:spPr>
        <p:txBody>
          <a:bodyPr vert="horz" lIns="91440" tIns="45720" rIns="91440" bIns="45720" rtlCol="0" anchor="ctr">
            <a:normAutofit/>
          </a:bodyPr>
          <a:lstStyle/>
          <a:p>
            <a:pPr>
              <a:defRPr/>
            </a:pPr>
            <a:r>
              <a:rPr lang="fr-FR"/>
              <a:t>Titre </a:t>
            </a:r>
            <a:endParaRPr/>
          </a:p>
        </p:txBody>
      </p:sp>
      <p:sp>
        <p:nvSpPr>
          <p:cNvPr id="10" name="Espace réservé de la date 1"/>
          <p:cNvSpPr>
            <a:spLocks noGrp="1"/>
          </p:cNvSpPr>
          <p:nvPr>
            <p:ph type="dt" sz="half" idx="2"/>
          </p:nvPr>
        </p:nvSpPr>
        <p:spPr bwMode="auto">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pPr>
              <a:defRPr/>
            </a:pPr>
            <a:fld id="{B858D49A-5A7A-574D-A0ED-52B5C1EFA876}" type="datetime1">
              <a:rPr lang="fr-FR" cap="all"/>
              <a:t>13/12/2023</a:t>
            </a:fld>
            <a:endParaRPr lang="fr-FR" cap="all"/>
          </a:p>
        </p:txBody>
      </p:sp>
      <p:cxnSp>
        <p:nvCxnSpPr>
          <p:cNvPr id="11" name="Connecteur droit 8"/>
          <p:cNvCxnSpPr>
            <a:cxnSpLocks/>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p:txStyles>
    <p:titleStyle>
      <a:lvl1pPr marL="14288" indent="0" algn="l" defTabSz="914400">
        <a:lnSpc>
          <a:spcPct val="90000"/>
        </a:lnSpc>
        <a:spcBef>
          <a:spcPts val="0"/>
        </a:spcBef>
        <a:buNone/>
        <a:defRPr sz="2500" b="1">
          <a:solidFill>
            <a:schemeClr val="tx1"/>
          </a:solidFill>
          <a:latin typeface="+mj-lt"/>
          <a:ea typeface="+mj-ea"/>
          <a:cs typeface="+mj-cs"/>
        </a:defRPr>
      </a:lvl1pPr>
    </p:titleStyle>
    <p:bodyStyle>
      <a:lvl1pPr marL="92075" indent="0" algn="l" defTabSz="914400">
        <a:lnSpc>
          <a:spcPct val="100000"/>
        </a:lnSpc>
        <a:spcBef>
          <a:spcPts val="0"/>
        </a:spcBef>
        <a:spcAft>
          <a:spcPts val="500"/>
        </a:spcAft>
        <a:buFont typeface="Arial"/>
        <a:buNone/>
        <a:defRPr sz="1400" b="0">
          <a:solidFill>
            <a:schemeClr val="tx1"/>
          </a:solidFill>
          <a:latin typeface="+mn-lt"/>
          <a:ea typeface="+mn-ea"/>
          <a:cs typeface="+mn-cs"/>
        </a:defRPr>
      </a:lvl1pPr>
      <a:lvl2pPr marL="351450" indent="-171450" algn="l" defTabSz="914400">
        <a:lnSpc>
          <a:spcPct val="100000"/>
        </a:lnSpc>
        <a:spcBef>
          <a:spcPts val="600"/>
        </a:spcBef>
        <a:spcAft>
          <a:spcPts val="600"/>
        </a:spcAft>
        <a:buSzPct val="100000"/>
        <a:buFont typeface="Arial"/>
        <a:buChar char="•"/>
        <a:defRPr sz="1200">
          <a:solidFill>
            <a:schemeClr val="tx1"/>
          </a:solidFill>
          <a:latin typeface="+mn-lt"/>
          <a:ea typeface="+mn-ea"/>
          <a:cs typeface="+mn-cs"/>
        </a:defRPr>
      </a:lvl2pPr>
      <a:lvl3pPr marL="531450" indent="-171450" algn="l" defTabSz="914400">
        <a:lnSpc>
          <a:spcPct val="100000"/>
        </a:lnSpc>
        <a:spcBef>
          <a:spcPts val="100"/>
        </a:spcBef>
        <a:spcAft>
          <a:spcPts val="100"/>
        </a:spcAft>
        <a:buSzPct val="100000"/>
        <a:buFont typeface="Wingdings"/>
        <a:buChar char="§"/>
        <a:defRPr sz="1000">
          <a:solidFill>
            <a:schemeClr val="tx1"/>
          </a:solidFill>
          <a:latin typeface="+mn-lt"/>
          <a:ea typeface="+mn-ea"/>
          <a:cs typeface="+mn-cs"/>
        </a:defRPr>
      </a:lvl3pPr>
      <a:lvl4pPr marL="711450" indent="-171450" algn="l" defTabSz="914400">
        <a:lnSpc>
          <a:spcPct val="100000"/>
        </a:lnSpc>
        <a:spcBef>
          <a:spcPts val="100"/>
        </a:spcBef>
        <a:spcAft>
          <a:spcPts val="100"/>
        </a:spcAft>
        <a:buSzPct val="100000"/>
        <a:buFont typeface="Arial"/>
        <a:buChar char="•"/>
        <a:defRPr sz="800">
          <a:solidFill>
            <a:schemeClr val="tx1"/>
          </a:solidFill>
          <a:latin typeface="+mn-lt"/>
          <a:ea typeface="+mn-ea"/>
          <a:cs typeface="+mn-cs"/>
        </a:defRPr>
      </a:lvl4pPr>
      <a:lvl5pPr marL="927450" indent="-171450" algn="l" defTabSz="914400">
        <a:lnSpc>
          <a:spcPct val="100000"/>
        </a:lnSpc>
        <a:spcBef>
          <a:spcPts val="100"/>
        </a:spcBef>
        <a:spcAft>
          <a:spcPts val="100"/>
        </a:spcAft>
        <a:buSzPct val="100000"/>
        <a:buFont typeface="Wingdings"/>
        <a:buChar char="§"/>
        <a:defRPr sz="7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4" name="Image 7" descr="AcadRennes20-logo.jpg"/>
          <p:cNvPicPr>
            <a:picLocks noChangeAspect="1"/>
          </p:cNvPicPr>
          <p:nvPr userDrawn="1"/>
        </p:nvPicPr>
        <p:blipFill>
          <a:blip r:embed="rId11"/>
          <a:stretch/>
        </p:blipFill>
        <p:spPr bwMode="auto">
          <a:xfrm>
            <a:off x="323529" y="51469"/>
            <a:ext cx="576064" cy="550462"/>
          </a:xfrm>
          <a:prstGeom prst="rect">
            <a:avLst/>
          </a:prstGeom>
        </p:spPr>
      </p:pic>
      <p:sp>
        <p:nvSpPr>
          <p:cNvPr id="5" name="Espace réservé du texte 2"/>
          <p:cNvSpPr>
            <a:spLocks noGrp="1"/>
          </p:cNvSpPr>
          <p:nvPr>
            <p:ph type="body" idx="1"/>
          </p:nvPr>
        </p:nvSpPr>
        <p:spPr bwMode="gray">
          <a:xfrm>
            <a:off x="323850" y="1707653"/>
            <a:ext cx="8424863" cy="2952325"/>
          </a:xfrm>
          <a:prstGeom prst="rect">
            <a:avLst/>
          </a:prstGeom>
        </p:spPr>
        <p:txBody>
          <a:bodyPr vert="horz" lIns="0" tIns="0" rIns="0" bIns="0" rtlCol="0" anchor="t" anchorCtr="0">
            <a:noAutofit/>
          </a:body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cxnSp>
        <p:nvCxnSpPr>
          <p:cNvPr id="8" name="Connecteur droit 9"/>
          <p:cNvCxnSpPr>
            <a:cxnSpLocks/>
          </p:cNvCxnSpPr>
          <p:nvPr/>
        </p:nvCxnSpPr>
        <p:spPr bwMode="gray">
          <a:xfrm>
            <a:off x="323850"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itre 11"/>
          <p:cNvSpPr>
            <a:spLocks noGrp="1"/>
          </p:cNvSpPr>
          <p:nvPr>
            <p:ph type="title"/>
          </p:nvPr>
        </p:nvSpPr>
        <p:spPr bwMode="auto">
          <a:xfrm>
            <a:off x="323850" y="682801"/>
            <a:ext cx="8424863" cy="539991"/>
          </a:xfrm>
          <a:prstGeom prst="rect">
            <a:avLst/>
          </a:prstGeom>
        </p:spPr>
        <p:txBody>
          <a:bodyPr vert="horz" lIns="91440" tIns="45720" rIns="91440" bIns="45720" rtlCol="0" anchor="ctr">
            <a:normAutofit/>
          </a:bodyPr>
          <a:lstStyle/>
          <a:p>
            <a:pPr>
              <a:defRPr/>
            </a:pPr>
            <a:r>
              <a:rPr lang="fr-FR"/>
              <a:t>Titre </a:t>
            </a:r>
            <a:endParaRPr/>
          </a:p>
        </p:txBody>
      </p:sp>
      <p:sp>
        <p:nvSpPr>
          <p:cNvPr id="10" name="Espace réservé de la date 1"/>
          <p:cNvSpPr>
            <a:spLocks noGrp="1"/>
          </p:cNvSpPr>
          <p:nvPr>
            <p:ph type="dt" sz="half" idx="2"/>
          </p:nvPr>
        </p:nvSpPr>
        <p:spPr bwMode="auto">
          <a:xfrm>
            <a:off x="315703" y="4783500"/>
            <a:ext cx="2057400" cy="274637"/>
          </a:xfrm>
          <a:prstGeom prst="rect">
            <a:avLst/>
          </a:prstGeom>
        </p:spPr>
        <p:txBody>
          <a:bodyPr vert="horz" lIns="91440" tIns="45720" rIns="91440" bIns="45720" rtlCol="0" anchor="ctr"/>
          <a:lstStyle>
            <a:lvl1pPr algn="l">
              <a:defRPr sz="750" b="1">
                <a:solidFill>
                  <a:schemeClr val="tx1"/>
                </a:solidFill>
              </a:defRPr>
            </a:lvl1pPr>
          </a:lstStyle>
          <a:p>
            <a:pPr>
              <a:defRPr/>
            </a:pPr>
            <a:fld id="{B858D49A-5A7A-574D-A0ED-52B5C1EFA876}" type="datetime1">
              <a:rPr lang="fr-FR" cap="all"/>
              <a:t>13/12/2023</a:t>
            </a:fld>
            <a:endParaRPr lang="fr-FR" cap="all"/>
          </a:p>
        </p:txBody>
      </p:sp>
      <p:cxnSp>
        <p:nvCxnSpPr>
          <p:cNvPr id="11" name="Connecteur droit 8"/>
          <p:cNvCxnSpPr>
            <a:cxnSpLocks/>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hdr="0"/>
  <p:txStyles>
    <p:titleStyle>
      <a:lvl1pPr marL="14288" indent="0" algn="l" defTabSz="914400">
        <a:lnSpc>
          <a:spcPct val="90000"/>
        </a:lnSpc>
        <a:spcBef>
          <a:spcPts val="0"/>
        </a:spcBef>
        <a:buNone/>
        <a:defRPr sz="2500" b="1">
          <a:solidFill>
            <a:schemeClr val="tx1"/>
          </a:solidFill>
          <a:latin typeface="+mj-lt"/>
          <a:ea typeface="+mj-ea"/>
          <a:cs typeface="+mj-cs"/>
        </a:defRPr>
      </a:lvl1pPr>
    </p:titleStyle>
    <p:bodyStyle>
      <a:lvl1pPr marL="92075" indent="0" algn="l" defTabSz="914400">
        <a:lnSpc>
          <a:spcPct val="100000"/>
        </a:lnSpc>
        <a:spcBef>
          <a:spcPts val="0"/>
        </a:spcBef>
        <a:spcAft>
          <a:spcPts val="500"/>
        </a:spcAft>
        <a:buFont typeface="Arial"/>
        <a:buNone/>
        <a:defRPr sz="1400" b="0">
          <a:solidFill>
            <a:schemeClr val="tx1"/>
          </a:solidFill>
          <a:latin typeface="+mn-lt"/>
          <a:ea typeface="+mn-ea"/>
          <a:cs typeface="+mn-cs"/>
        </a:defRPr>
      </a:lvl1pPr>
      <a:lvl2pPr marL="351450" indent="-171450" algn="l" defTabSz="914400">
        <a:lnSpc>
          <a:spcPct val="100000"/>
        </a:lnSpc>
        <a:spcBef>
          <a:spcPts val="600"/>
        </a:spcBef>
        <a:spcAft>
          <a:spcPts val="600"/>
        </a:spcAft>
        <a:buSzPct val="100000"/>
        <a:buFont typeface="Arial"/>
        <a:buChar char="•"/>
        <a:defRPr sz="1200">
          <a:solidFill>
            <a:schemeClr val="tx1"/>
          </a:solidFill>
          <a:latin typeface="+mn-lt"/>
          <a:ea typeface="+mn-ea"/>
          <a:cs typeface="+mn-cs"/>
        </a:defRPr>
      </a:lvl2pPr>
      <a:lvl3pPr marL="531450" indent="-171450" algn="l" defTabSz="914400">
        <a:lnSpc>
          <a:spcPct val="100000"/>
        </a:lnSpc>
        <a:spcBef>
          <a:spcPts val="100"/>
        </a:spcBef>
        <a:spcAft>
          <a:spcPts val="100"/>
        </a:spcAft>
        <a:buSzPct val="100000"/>
        <a:buFont typeface="Wingdings"/>
        <a:buChar char="§"/>
        <a:defRPr sz="1000">
          <a:solidFill>
            <a:schemeClr val="tx1"/>
          </a:solidFill>
          <a:latin typeface="+mn-lt"/>
          <a:ea typeface="+mn-ea"/>
          <a:cs typeface="+mn-cs"/>
        </a:defRPr>
      </a:lvl3pPr>
      <a:lvl4pPr marL="711450" indent="-171450" algn="l" defTabSz="914400">
        <a:lnSpc>
          <a:spcPct val="100000"/>
        </a:lnSpc>
        <a:spcBef>
          <a:spcPts val="100"/>
        </a:spcBef>
        <a:spcAft>
          <a:spcPts val="100"/>
        </a:spcAft>
        <a:buSzPct val="100000"/>
        <a:buFont typeface="Arial"/>
        <a:buChar char="•"/>
        <a:defRPr sz="800">
          <a:solidFill>
            <a:schemeClr val="tx1"/>
          </a:solidFill>
          <a:latin typeface="+mn-lt"/>
          <a:ea typeface="+mn-ea"/>
          <a:cs typeface="+mn-cs"/>
        </a:defRPr>
      </a:lvl4pPr>
      <a:lvl5pPr marL="927450" indent="-171450" algn="l" defTabSz="914400">
        <a:lnSpc>
          <a:spcPct val="100000"/>
        </a:lnSpc>
        <a:spcBef>
          <a:spcPts val="100"/>
        </a:spcBef>
        <a:spcAft>
          <a:spcPts val="100"/>
        </a:spcAft>
        <a:buSzPct val="100000"/>
        <a:buFont typeface="Wingdings"/>
        <a:buChar char="§"/>
        <a:defRPr sz="7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pic>
        <p:nvPicPr>
          <p:cNvPr id="4" name="Image 7" descr="AcadRennes20-logo.jpg"/>
          <p:cNvPicPr>
            <a:picLocks noChangeAspect="1"/>
          </p:cNvPicPr>
          <p:nvPr userDrawn="1"/>
        </p:nvPicPr>
        <p:blipFill>
          <a:blip r:embed="rId14"/>
          <a:stretch/>
        </p:blipFill>
        <p:spPr bwMode="auto">
          <a:xfrm>
            <a:off x="323529" y="51471"/>
            <a:ext cx="576064" cy="550462"/>
          </a:xfrm>
          <a:prstGeom prst="rect">
            <a:avLst/>
          </a:prstGeom>
        </p:spPr>
      </p:pic>
      <p:sp>
        <p:nvSpPr>
          <p:cNvPr id="5" name="Espace réservé du texte 2"/>
          <p:cNvSpPr>
            <a:spLocks noGrp="1"/>
          </p:cNvSpPr>
          <p:nvPr>
            <p:ph type="body" idx="1"/>
          </p:nvPr>
        </p:nvSpPr>
        <p:spPr bwMode="gray">
          <a:xfrm>
            <a:off x="323851" y="1707655"/>
            <a:ext cx="8424863" cy="2952325"/>
          </a:xfrm>
          <a:prstGeom prst="rect">
            <a:avLst/>
          </a:prstGeom>
        </p:spPr>
        <p:txBody>
          <a:bodyPr vert="horz" lIns="0" tIns="0" rIns="0" bIns="0" rtlCol="0" anchor="t" anchorCtr="0">
            <a:noAutofit/>
          </a:bodyPr>
          <a:lstStyle/>
          <a:p>
            <a:pPr lvl="0">
              <a:defRPr/>
            </a:pPr>
            <a:r>
              <a:rPr lang="fr-FR"/>
              <a:t>Texte de niveau 1</a:t>
            </a:r>
            <a:endParaRPr/>
          </a:p>
          <a:p>
            <a:pPr lvl="1">
              <a:defRPr/>
            </a:pPr>
            <a:r>
              <a:rPr lang="fr-FR"/>
              <a:t>Texte de niveau 2</a:t>
            </a:r>
            <a:endParaRPr/>
          </a:p>
          <a:p>
            <a:pPr lvl="2">
              <a:defRPr/>
            </a:pPr>
            <a:r>
              <a:rPr lang="fr-FR"/>
              <a:t>Texte de niveau 3</a:t>
            </a:r>
            <a:endParaRPr/>
          </a:p>
          <a:p>
            <a:pPr lvl="3">
              <a:defRPr/>
            </a:pPr>
            <a:r>
              <a:rPr lang="fr-FR"/>
              <a:t>Texte de niveau 4</a:t>
            </a:r>
            <a:endParaRPr/>
          </a:p>
          <a:p>
            <a:pPr lvl="4">
              <a:defRPr/>
            </a:pPr>
            <a:r>
              <a:rPr lang="fr-FR"/>
              <a:t>Texte de niveau 5</a:t>
            </a:r>
            <a:endParaRPr/>
          </a:p>
        </p:txBody>
      </p:sp>
      <p:sp>
        <p:nvSpPr>
          <p:cNvPr id="6" name="Espace réservé du pied de page 4"/>
          <p:cNvSpPr>
            <a:spLocks noGrp="1"/>
          </p:cNvSpPr>
          <p:nvPr>
            <p:ph type="ftr" sz="quarter" idx="3"/>
          </p:nvPr>
        </p:nvSpPr>
        <p:spPr bwMode="gray">
          <a:xfrm>
            <a:off x="2868782" y="195486"/>
            <a:ext cx="5879931"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r>
              <a:rPr lang="fr-FR"/>
              <a:t>Intitulé de la direction/service</a:t>
            </a:r>
            <a:endParaRPr/>
          </a:p>
        </p:txBody>
      </p:sp>
      <p:sp>
        <p:nvSpPr>
          <p:cNvPr id="7" name="Espace réservé du numéro de diapositive 5"/>
          <p:cNvSpPr>
            <a:spLocks noGrp="1"/>
          </p:cNvSpPr>
          <p:nvPr>
            <p:ph type="sldNum" sz="quarter" idx="4"/>
          </p:nvPr>
        </p:nvSpPr>
        <p:spPr bwMode="gray">
          <a:xfrm>
            <a:off x="7398713" y="4783500"/>
            <a:ext cx="1350000" cy="360000"/>
          </a:xfrm>
          <a:prstGeom prst="rect">
            <a:avLst/>
          </a:prstGeom>
        </p:spPr>
        <p:txBody>
          <a:bodyPr vert="horz" lIns="0" tIns="0" rIns="0" bIns="0" rtlCol="0" anchor="ctr" anchorCtr="0">
            <a:noAutofit/>
          </a:bodyPr>
          <a:lstStyle>
            <a:lvl1pPr algn="r">
              <a:defRPr sz="750" b="1">
                <a:solidFill>
                  <a:schemeClr val="tx1"/>
                </a:solidFill>
              </a:defRPr>
            </a:lvl1pPr>
          </a:lstStyle>
          <a:p>
            <a:pPr>
              <a:defRPr/>
            </a:pPr>
            <a:fld id="{733122C9-A0B9-462F-8757-0847AD287B63}" type="slidenum">
              <a:rPr lang="fr-FR"/>
              <a:t>‹N°›</a:t>
            </a:fld>
            <a:endParaRPr lang="fr-FR"/>
          </a:p>
        </p:txBody>
      </p:sp>
      <p:cxnSp>
        <p:nvCxnSpPr>
          <p:cNvPr id="8" name="Connecteur droit 9"/>
          <p:cNvCxnSpPr>
            <a:cxnSpLocks/>
          </p:cNvCxnSpPr>
          <p:nvPr/>
        </p:nvCxnSpPr>
        <p:spPr bwMode="gray">
          <a:xfrm>
            <a:off x="323851" y="4784400"/>
            <a:ext cx="8424614"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itre 11"/>
          <p:cNvSpPr>
            <a:spLocks noGrp="1"/>
          </p:cNvSpPr>
          <p:nvPr>
            <p:ph type="title"/>
          </p:nvPr>
        </p:nvSpPr>
        <p:spPr bwMode="auto">
          <a:xfrm>
            <a:off x="323851" y="682802"/>
            <a:ext cx="8424863" cy="539991"/>
          </a:xfrm>
          <a:prstGeom prst="rect">
            <a:avLst/>
          </a:prstGeom>
        </p:spPr>
        <p:txBody>
          <a:bodyPr vert="horz" lIns="91440" tIns="45720" rIns="91440" bIns="45720" rtlCol="0" anchor="ctr">
            <a:normAutofit/>
          </a:bodyPr>
          <a:lstStyle/>
          <a:p>
            <a:pPr>
              <a:defRPr/>
            </a:pPr>
            <a:r>
              <a:rPr lang="fr-FR"/>
              <a:t>Titre </a:t>
            </a:r>
            <a:endParaRPr/>
          </a:p>
        </p:txBody>
      </p:sp>
      <p:sp>
        <p:nvSpPr>
          <p:cNvPr id="10" name="Espace réservé de la date 1"/>
          <p:cNvSpPr>
            <a:spLocks noGrp="1"/>
          </p:cNvSpPr>
          <p:nvPr>
            <p:ph type="dt" sz="half" idx="2"/>
          </p:nvPr>
        </p:nvSpPr>
        <p:spPr bwMode="auto">
          <a:xfrm>
            <a:off x="315703" y="4783501"/>
            <a:ext cx="2057400" cy="274637"/>
          </a:xfrm>
          <a:prstGeom prst="rect">
            <a:avLst/>
          </a:prstGeom>
        </p:spPr>
        <p:txBody>
          <a:bodyPr vert="horz" lIns="91440" tIns="45720" rIns="91440" bIns="45720" rtlCol="0" anchor="ctr"/>
          <a:lstStyle>
            <a:lvl1pPr algn="l">
              <a:defRPr sz="750" b="1">
                <a:solidFill>
                  <a:schemeClr val="tx1"/>
                </a:solidFill>
              </a:defRPr>
            </a:lvl1pPr>
          </a:lstStyle>
          <a:p>
            <a:pPr>
              <a:defRPr/>
            </a:pPr>
            <a:fld id="{B858D49A-5A7A-574D-A0ED-52B5C1EFA876}" type="datetime1">
              <a:rPr lang="fr-FR" cap="all"/>
              <a:t>13/12/2023</a:t>
            </a:fld>
            <a:endParaRPr lang="fr-FR" cap="all"/>
          </a:p>
        </p:txBody>
      </p:sp>
      <p:cxnSp>
        <p:nvCxnSpPr>
          <p:cNvPr id="11" name="Connecteur droit 8"/>
          <p:cNvCxnSpPr>
            <a:cxnSpLocks/>
          </p:cNvCxnSpPr>
          <p:nvPr/>
        </p:nvCxnSpPr>
        <p:spPr bwMode="gray">
          <a:xfrm>
            <a:off x="360000" y="4784400"/>
            <a:ext cx="8424000" cy="0"/>
          </a:xfrm>
          <a:prstGeom prst="line">
            <a:avLst/>
          </a:prstGeom>
          <a:ln w="10160">
            <a:solidFill>
              <a:schemeClr val="tx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p:txStyles>
    <p:titleStyle>
      <a:lvl1pPr marL="14288" indent="0" algn="l" defTabSz="914378">
        <a:lnSpc>
          <a:spcPct val="90000"/>
        </a:lnSpc>
        <a:spcBef>
          <a:spcPts val="0"/>
        </a:spcBef>
        <a:buNone/>
        <a:defRPr sz="2500" b="1">
          <a:solidFill>
            <a:schemeClr val="tx1"/>
          </a:solidFill>
          <a:latin typeface="+mj-lt"/>
          <a:ea typeface="+mj-ea"/>
          <a:cs typeface="+mj-cs"/>
        </a:defRPr>
      </a:lvl1pPr>
    </p:titleStyle>
    <p:bodyStyle>
      <a:lvl1pPr marL="92073" indent="0" algn="l" defTabSz="914378">
        <a:lnSpc>
          <a:spcPct val="100000"/>
        </a:lnSpc>
        <a:spcBef>
          <a:spcPts val="0"/>
        </a:spcBef>
        <a:spcAft>
          <a:spcPts val="500"/>
        </a:spcAft>
        <a:buFont typeface="Arial"/>
        <a:buNone/>
        <a:defRPr sz="1400" b="0">
          <a:solidFill>
            <a:schemeClr val="tx1"/>
          </a:solidFill>
          <a:latin typeface="+mn-lt"/>
          <a:ea typeface="+mn-ea"/>
          <a:cs typeface="+mn-cs"/>
        </a:defRPr>
      </a:lvl1pPr>
      <a:lvl2pPr marL="351441" indent="-171446" algn="l" defTabSz="914378">
        <a:lnSpc>
          <a:spcPct val="100000"/>
        </a:lnSpc>
        <a:spcBef>
          <a:spcPts val="600"/>
        </a:spcBef>
        <a:spcAft>
          <a:spcPts val="600"/>
        </a:spcAft>
        <a:buSzPct val="100000"/>
        <a:buFont typeface="Arial"/>
        <a:buChar char="•"/>
        <a:defRPr sz="1200">
          <a:solidFill>
            <a:schemeClr val="tx1"/>
          </a:solidFill>
          <a:latin typeface="+mn-lt"/>
          <a:ea typeface="+mn-ea"/>
          <a:cs typeface="+mn-cs"/>
        </a:defRPr>
      </a:lvl2pPr>
      <a:lvl3pPr marL="531437" indent="-171446" algn="l" defTabSz="914378">
        <a:lnSpc>
          <a:spcPct val="100000"/>
        </a:lnSpc>
        <a:spcBef>
          <a:spcPts val="100"/>
        </a:spcBef>
        <a:spcAft>
          <a:spcPts val="100"/>
        </a:spcAft>
        <a:buSzPct val="100000"/>
        <a:buFont typeface="Wingdings"/>
        <a:buChar char="§"/>
        <a:defRPr sz="1000">
          <a:solidFill>
            <a:schemeClr val="tx1"/>
          </a:solidFill>
          <a:latin typeface="+mn-lt"/>
          <a:ea typeface="+mn-ea"/>
          <a:cs typeface="+mn-cs"/>
        </a:defRPr>
      </a:lvl3pPr>
      <a:lvl4pPr marL="711432" indent="-171446" algn="l" defTabSz="914378">
        <a:lnSpc>
          <a:spcPct val="100000"/>
        </a:lnSpc>
        <a:spcBef>
          <a:spcPts val="100"/>
        </a:spcBef>
        <a:spcAft>
          <a:spcPts val="100"/>
        </a:spcAft>
        <a:buSzPct val="100000"/>
        <a:buFont typeface="Arial"/>
        <a:buChar char="•"/>
        <a:defRPr sz="800">
          <a:solidFill>
            <a:schemeClr val="tx1"/>
          </a:solidFill>
          <a:latin typeface="+mn-lt"/>
          <a:ea typeface="+mn-ea"/>
          <a:cs typeface="+mn-cs"/>
        </a:defRPr>
      </a:lvl4pPr>
      <a:lvl5pPr marL="927427" indent="-171446" algn="l" defTabSz="914378">
        <a:lnSpc>
          <a:spcPct val="100000"/>
        </a:lnSpc>
        <a:spcBef>
          <a:spcPts val="100"/>
        </a:spcBef>
        <a:spcAft>
          <a:spcPts val="100"/>
        </a:spcAft>
        <a:buSzPct val="100000"/>
        <a:buFont typeface="Wingdings"/>
        <a:buChar char="§"/>
        <a:defRPr sz="700">
          <a:solidFill>
            <a:schemeClr val="tx1"/>
          </a:solidFill>
          <a:latin typeface="+mn-lt"/>
          <a:ea typeface="+mn-ea"/>
          <a:cs typeface="+mn-cs"/>
        </a:defRPr>
      </a:lvl5pPr>
      <a:lvl6pPr marL="2514536" indent="-228594" algn="l" defTabSz="914378">
        <a:spcBef>
          <a:spcPts val="0"/>
        </a:spcBef>
        <a:buFont typeface="Arial"/>
        <a:buChar char="•"/>
        <a:defRPr sz="2000">
          <a:solidFill>
            <a:schemeClr val="tx1"/>
          </a:solidFill>
          <a:latin typeface="+mn-lt"/>
          <a:ea typeface="+mn-ea"/>
          <a:cs typeface="+mn-cs"/>
        </a:defRPr>
      </a:lvl6pPr>
      <a:lvl7pPr marL="2971726" indent="-228594" algn="l" defTabSz="914378">
        <a:spcBef>
          <a:spcPts val="0"/>
        </a:spcBef>
        <a:buFont typeface="Arial"/>
        <a:buChar char="•"/>
        <a:defRPr sz="2000">
          <a:solidFill>
            <a:schemeClr val="tx1"/>
          </a:solidFill>
          <a:latin typeface="+mn-lt"/>
          <a:ea typeface="+mn-ea"/>
          <a:cs typeface="+mn-cs"/>
        </a:defRPr>
      </a:lvl7pPr>
      <a:lvl8pPr marL="3200320" indent="0" algn="l" defTabSz="914378">
        <a:spcBef>
          <a:spcPts val="0"/>
        </a:spcBef>
        <a:buFont typeface="Arial"/>
        <a:buNone/>
        <a:defRPr sz="2000">
          <a:solidFill>
            <a:schemeClr val="tx1"/>
          </a:solidFill>
          <a:latin typeface="+mn-lt"/>
          <a:ea typeface="+mn-ea"/>
          <a:cs typeface="+mn-cs"/>
        </a:defRPr>
      </a:lvl8pPr>
      <a:lvl9pPr marL="3886103" indent="-228594" algn="l" defTabSz="914378">
        <a:spcBef>
          <a:spcPts val="0"/>
        </a:spcBef>
        <a:buFont typeface="Arial"/>
        <a:buChar char="•"/>
        <a:defRPr sz="2000">
          <a:solidFill>
            <a:schemeClr val="tx1"/>
          </a:solidFill>
          <a:latin typeface="+mn-lt"/>
          <a:ea typeface="+mn-ea"/>
          <a:cs typeface="+mn-cs"/>
        </a:defRPr>
      </a:lvl9pPr>
    </p:bodyStyle>
    <p:otherStyle>
      <a:defPPr>
        <a:defRPr lang="fr-FR"/>
      </a:defPPr>
      <a:lvl1pPr marL="0" algn="l" defTabSz="914378">
        <a:defRPr sz="1800">
          <a:solidFill>
            <a:schemeClr val="tx1"/>
          </a:solidFill>
          <a:latin typeface="+mn-lt"/>
          <a:ea typeface="+mn-ea"/>
          <a:cs typeface="+mn-cs"/>
        </a:defRPr>
      </a:lvl1pPr>
      <a:lvl2pPr marL="457189" algn="l" defTabSz="914378">
        <a:defRPr sz="1800">
          <a:solidFill>
            <a:schemeClr val="tx1"/>
          </a:solidFill>
          <a:latin typeface="+mn-lt"/>
          <a:ea typeface="+mn-ea"/>
          <a:cs typeface="+mn-cs"/>
        </a:defRPr>
      </a:lvl2pPr>
      <a:lvl3pPr marL="914378" algn="l" defTabSz="914378">
        <a:defRPr sz="1800">
          <a:solidFill>
            <a:schemeClr val="tx1"/>
          </a:solidFill>
          <a:latin typeface="+mn-lt"/>
          <a:ea typeface="+mn-ea"/>
          <a:cs typeface="+mn-cs"/>
        </a:defRPr>
      </a:lvl3pPr>
      <a:lvl4pPr marL="1371566" algn="l" defTabSz="914378">
        <a:defRPr sz="1800">
          <a:solidFill>
            <a:schemeClr val="tx1"/>
          </a:solidFill>
          <a:latin typeface="+mn-lt"/>
          <a:ea typeface="+mn-ea"/>
          <a:cs typeface="+mn-cs"/>
        </a:defRPr>
      </a:lvl4pPr>
      <a:lvl5pPr marL="1828754" algn="l" defTabSz="914378">
        <a:defRPr sz="1800">
          <a:solidFill>
            <a:schemeClr val="tx1"/>
          </a:solidFill>
          <a:latin typeface="+mn-lt"/>
          <a:ea typeface="+mn-ea"/>
          <a:cs typeface="+mn-cs"/>
        </a:defRPr>
      </a:lvl5pPr>
      <a:lvl6pPr marL="2285943" algn="l" defTabSz="914378">
        <a:defRPr sz="1800">
          <a:solidFill>
            <a:schemeClr val="tx1"/>
          </a:solidFill>
          <a:latin typeface="+mn-lt"/>
          <a:ea typeface="+mn-ea"/>
          <a:cs typeface="+mn-cs"/>
        </a:defRPr>
      </a:lvl6pPr>
      <a:lvl7pPr marL="2743132" algn="l" defTabSz="914378">
        <a:defRPr sz="1800">
          <a:solidFill>
            <a:schemeClr val="tx1"/>
          </a:solidFill>
          <a:latin typeface="+mn-lt"/>
          <a:ea typeface="+mn-ea"/>
          <a:cs typeface="+mn-cs"/>
        </a:defRPr>
      </a:lvl7pPr>
      <a:lvl8pPr marL="3200320" algn="l" defTabSz="914378">
        <a:defRPr sz="1800">
          <a:solidFill>
            <a:schemeClr val="tx1"/>
          </a:solidFill>
          <a:latin typeface="+mn-lt"/>
          <a:ea typeface="+mn-ea"/>
          <a:cs typeface="+mn-cs"/>
        </a:defRPr>
      </a:lvl8pPr>
      <a:lvl9pPr marL="3657509" algn="l" defTabSz="914378">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13.xml"/></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s://video.toutatice.fr/video/41686-video-2-poursuivre-ses-etudes-apres-une-sti2d/"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jp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32.xml.rels><?xml version="1.0" encoding="UTF-8" standalone="yes"?>
<Relationships xmlns="http://schemas.openxmlformats.org/package/2006/relationships"><Relationship Id="rId13" Type="http://schemas.openxmlformats.org/officeDocument/2006/relationships/hyperlink" Target="https://entech-se.com/" TargetMode="External"/><Relationship Id="rId18" Type="http://schemas.openxmlformats.org/officeDocument/2006/relationships/image" Target="../media/image25.jpg"/><Relationship Id="rId26" Type="http://schemas.openxmlformats.org/officeDocument/2006/relationships/image" Target="../media/image29.png"/><Relationship Id="rId39" Type="http://schemas.openxmlformats.org/officeDocument/2006/relationships/image" Target="../media/image37.jpg"/><Relationship Id="rId21" Type="http://schemas.openxmlformats.org/officeDocument/2006/relationships/hyperlink" Target="https://www.movensee.com/" TargetMode="External"/><Relationship Id="rId34" Type="http://schemas.openxmlformats.org/officeDocument/2006/relationships/image" Target="../media/image34.png"/><Relationship Id="rId42" Type="http://schemas.openxmlformats.org/officeDocument/2006/relationships/hyperlink" Target="https://foilandco.fr/" TargetMode="External"/><Relationship Id="rId7" Type="http://schemas.openxmlformats.org/officeDocument/2006/relationships/image" Target="../media/image19.png"/><Relationship Id="rId2" Type="http://schemas.openxmlformats.org/officeDocument/2006/relationships/notesSlide" Target="../notesSlides/notesSlide23.xml"/><Relationship Id="rId16" Type="http://schemas.openxmlformats.org/officeDocument/2006/relationships/image" Target="../media/image24.png"/><Relationship Id="rId29" Type="http://schemas.openxmlformats.org/officeDocument/2006/relationships/hyperlink" Target="http://www.heol-composites.com/" TargetMode="External"/><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1.png"/><Relationship Id="rId24" Type="http://schemas.openxmlformats.org/officeDocument/2006/relationships/image" Target="../media/image28.jpg"/><Relationship Id="rId32" Type="http://schemas.openxmlformats.org/officeDocument/2006/relationships/image" Target="../media/image32.png"/><Relationship Id="rId37" Type="http://schemas.openxmlformats.org/officeDocument/2006/relationships/image" Target="../media/image36.jpg"/><Relationship Id="rId40" Type="http://schemas.openxmlformats.org/officeDocument/2006/relationships/hyperlink" Target="https://www.syrlinks.com/" TargetMode="External"/><Relationship Id="rId45" Type="http://schemas.openxmlformats.org/officeDocument/2006/relationships/image" Target="../media/image41.jpg"/><Relationship Id="rId5" Type="http://schemas.openxmlformats.org/officeDocument/2006/relationships/image" Target="../media/image17.png"/><Relationship Id="rId15" Type="http://schemas.openxmlformats.org/officeDocument/2006/relationships/hyperlink" Target="https://www.google.com/url?sa=t&amp;rct=j&amp;q=&amp;esrc=s&amp;source=web&amp;cd=&amp;cad=rja&amp;uact=8&amp;ved=2ahUKEwjVzIrC8aD7AhWG4oUKHY71D9kQFnoECAkQAQ&amp;url=https%3A%2F%2Ftitan-prefa.com%2F&amp;usg=AOvVaw1ANC-g_CT9Hn7hczjESGIp" TargetMode="External"/><Relationship Id="rId23" Type="http://schemas.openxmlformats.org/officeDocument/2006/relationships/hyperlink" Target="https://iot.bzh/" TargetMode="External"/><Relationship Id="rId28" Type="http://schemas.openxmlformats.org/officeDocument/2006/relationships/image" Target="../media/image30.png"/><Relationship Id="rId36" Type="http://schemas.openxmlformats.org/officeDocument/2006/relationships/hyperlink" Target="https://www.apizee.com/fr/" TargetMode="External"/><Relationship Id="rId10" Type="http://schemas.openxmlformats.org/officeDocument/2006/relationships/hyperlink" Target="https://www.google.com/url?sa=i&amp;url=https%3A%2F%2Fbord-a-bord-boat.com%2F&amp;psig=AOvVaw0Ku18PXfOXRDwtGxnIYKdP&amp;ust=1668078943268000&amp;source=images&amp;cd=vfe&amp;ved=0CAoQjhxqFwoTCKDo1Ln8oPsCFQAAAAAdAAAAABAE" TargetMode="External"/><Relationship Id="rId19" Type="http://schemas.openxmlformats.org/officeDocument/2006/relationships/hyperlink" Target="https://www.ngbiotech.com/" TargetMode="External"/><Relationship Id="rId31" Type="http://schemas.openxmlformats.org/officeDocument/2006/relationships/hyperlink" Target="https://www.google.com/url?sa=t&amp;rct=j&amp;q=&amp;esrc=s&amp;source=web&amp;cd=&amp;cad=rja&amp;uact=8&amp;ved=2ahUKEwiH6b6IgqH7AhUMgHMKHWPIDDoQFnoECAwQAQ&amp;url=https%3A%2F%2Fwww.abyss-ingredients.com%2Ffr%2F&amp;usg=AOvVaw0t9zNvkbpQq250Y69bBX64" TargetMode="External"/><Relationship Id="rId44" Type="http://schemas.openxmlformats.org/officeDocument/2006/relationships/image" Target="../media/image40.png"/><Relationship Id="rId4" Type="http://schemas.openxmlformats.org/officeDocument/2006/relationships/image" Target="../media/image16.png"/><Relationship Id="rId9" Type="http://schemas.openxmlformats.org/officeDocument/2006/relationships/image" Target="../media/image20.png"/><Relationship Id="rId14" Type="http://schemas.openxmlformats.org/officeDocument/2006/relationships/image" Target="../media/image23.png"/><Relationship Id="rId22" Type="http://schemas.openxmlformats.org/officeDocument/2006/relationships/image" Target="../media/image27.png"/><Relationship Id="rId27" Type="http://schemas.openxmlformats.org/officeDocument/2006/relationships/hyperlink" Target="https://www.google.com/url?sa=t&amp;rct=j&amp;q=&amp;esrc=s&amp;source=web&amp;cd=&amp;cad=rja&amp;uact=8&amp;ved=2ahUKEwjeiJL4gqH7AhUPyxoKHTndDIUQFnoECAgQAQ&amp;url=https%3A%2F%2Fwww.mobilitytechgreen.com%2F&amp;usg=AOvVaw1kIOP61o77c6pYRxLMUhEU" TargetMode="External"/><Relationship Id="rId30" Type="http://schemas.openxmlformats.org/officeDocument/2006/relationships/image" Target="../media/image31.jpg"/><Relationship Id="rId35" Type="http://schemas.openxmlformats.org/officeDocument/2006/relationships/image" Target="../media/image35.jpg"/><Relationship Id="rId43" Type="http://schemas.openxmlformats.org/officeDocument/2006/relationships/image" Target="../media/image39.png"/><Relationship Id="rId8" Type="http://schemas.openxmlformats.org/officeDocument/2006/relationships/hyperlink" Target="https://7technopoles-bretagne.bzh/" TargetMode="External"/><Relationship Id="rId3" Type="http://schemas.openxmlformats.org/officeDocument/2006/relationships/hyperlink" Target="https://www.google.com/url?sa=t&amp;rct=j&amp;q=&amp;esrc=s&amp;source=web&amp;cd=&amp;cad=rja&amp;uact=8&amp;ved=2ahUKEwiBqN_596D7AhVNTBoKHXVlD_4QFnoECBAQAQ&amp;url=https%3A%2F%2Flepoool.tech%2Fdeeptech-bretagne%2F&amp;usg=AOvVaw0G0OtYfCd6I0uIZOCT3lyW" TargetMode="External"/><Relationship Id="rId12" Type="http://schemas.openxmlformats.org/officeDocument/2006/relationships/image" Target="../media/image22.jpg"/><Relationship Id="rId17" Type="http://schemas.openxmlformats.org/officeDocument/2006/relationships/hyperlink" Target="https://www.apitic.com/" TargetMode="External"/><Relationship Id="rId25" Type="http://schemas.openxmlformats.org/officeDocument/2006/relationships/hyperlink" Target="https://unseenlabs.space/" TargetMode="External"/><Relationship Id="rId33" Type="http://schemas.openxmlformats.org/officeDocument/2006/relationships/image" Target="../media/image33.png"/><Relationship Id="rId38" Type="http://schemas.openxmlformats.org/officeDocument/2006/relationships/hyperlink" Target="https://www.google.com/url?sa=t&amp;rct=j&amp;q=&amp;esrc=s&amp;source=web&amp;cd=&amp;cad=rja&amp;uact=8&amp;ved=2ahUKEwiL8KC8gKH7AhVCrxoKHdLJCKIQFnoECA0QAQ&amp;url=https%3A%2F%2Fwww.cailabs.com%2F&amp;usg=AOvVaw0Y0HFivQS81dHqRVN_FchT" TargetMode="External"/><Relationship Id="rId20" Type="http://schemas.openxmlformats.org/officeDocument/2006/relationships/image" Target="../media/image26.png"/><Relationship Id="rId41" Type="http://schemas.openxmlformats.org/officeDocument/2006/relationships/image" Target="../media/image38.jpg"/></Relationships>
</file>

<file path=ppt/slides/_rels/slide33.xml.rels><?xml version="1.0" encoding="UTF-8" standalone="yes"?>
<Relationships xmlns="http://schemas.openxmlformats.org/package/2006/relationships"><Relationship Id="rId3" Type="http://schemas.openxmlformats.org/officeDocument/2006/relationships/hyperlink" Target="https://www.pluginlabs-ouest.fr/" TargetMode="External"/><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chart" Target="../charts/chart2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hyperlink" Target="https://video.toutatice.fr/video/41718-femme-ingenieure/" TargetMode="Externa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hyperlink" Target="https://www.ellesbougent.com/"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hyperlink" Target="https://video.toutatice.fr/video/41687-video-ouverture-de-la-formation-par-m-le-recteur-ethis/"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video.toutatice.fr/video/41686-video-2-poursuivre-ses-etudes-apres-une-sti2d/"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hyperlink" Target="https://video.toutatice.fr/video/41686-video-2-poursuivre-ses-etudes-apres-une-sti2d/" TargetMode="External"/><Relationship Id="rId2" Type="http://schemas.openxmlformats.org/officeDocument/2006/relationships/notesSlide" Target="../notesSlides/notesSlide30.xml"/><Relationship Id="rId1" Type="http://schemas.openxmlformats.org/officeDocument/2006/relationships/slideLayout" Target="../slideLayouts/slideLayout10.xml"/><Relationship Id="rId4" Type="http://schemas.openxmlformats.org/officeDocument/2006/relationships/hyperlink" Target="https://video.toutatice.fr/video/41690-video-3-pratiques-pedagogiques-en-sti2dst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0.xml"/><Relationship Id="rId5" Type="http://schemas.openxmlformats.org/officeDocument/2006/relationships/image" Target="../media/image60.jpg"/><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hyperlink" Target="https://video.toutatice.fr/video/41690-video-3-pratiques-pedagogiques-en-sti2dstl/" TargetMode="Externa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jpg"/><Relationship Id="rId7" Type="http://schemas.openxmlformats.org/officeDocument/2006/relationships/image" Target="../media/image69.jpg"/><Relationship Id="rId2" Type="http://schemas.openxmlformats.org/officeDocument/2006/relationships/image" Target="../media/image64.png"/><Relationship Id="rId1" Type="http://schemas.openxmlformats.org/officeDocument/2006/relationships/slideLayout" Target="../slideLayouts/slideLayout4.xml"/><Relationship Id="rId6" Type="http://schemas.openxmlformats.org/officeDocument/2006/relationships/image" Target="../media/image68.png"/><Relationship Id="rId5" Type="http://schemas.openxmlformats.org/officeDocument/2006/relationships/image" Target="../media/image67.jpg"/><Relationship Id="rId4" Type="http://schemas.openxmlformats.org/officeDocument/2006/relationships/image" Target="../media/image66.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12.xml"/><Relationship Id="rId4" Type="http://schemas.openxmlformats.org/officeDocument/2006/relationships/image" Target="../media/image74.jpg"/></Relationships>
</file>

<file path=ppt/slides/_rels/slide64.xml.rels><?xml version="1.0" encoding="UTF-8" standalone="yes"?>
<Relationships xmlns="http://schemas.openxmlformats.org/package/2006/relationships"><Relationship Id="rId3" Type="http://schemas.openxmlformats.org/officeDocument/2006/relationships/hyperlink" Target="https://cleor.bretagne.bzh/" TargetMode="External"/><Relationship Id="rId2" Type="http://schemas.openxmlformats.org/officeDocument/2006/relationships/image" Target="../media/image75.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png"/><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www.gref-bretagne.com/Actualites/Breves/Poles-de-competitivite.-La-Bretagne-impliquee-dans-7-poles" TargetMode="External"/><Relationship Id="rId2" Type="http://schemas.openxmlformats.org/officeDocument/2006/relationships/hyperlink" Target="https://www.education.gouv.fr/la-formation-initiale-l-aune-des-nouveaux-defis-scientifiques-technologiques-environnementaux-et-326479" TargetMode="External"/><Relationship Id="rId1" Type="http://schemas.openxmlformats.org/officeDocument/2006/relationships/slideLayout" Target="../slideLayouts/slideLayout4.xml"/><Relationship Id="rId4" Type="http://schemas.openxmlformats.org/officeDocument/2006/relationships/hyperlink" Target="https://www.enseignementsup-recherche.gouv.fr/fr/les-instituts-de-recherche-technologique-irt-46411"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p:txBody>
          <a:bodyPr/>
          <a:lstStyle/>
          <a:p>
            <a:pPr>
              <a:defRPr/>
            </a:pPr>
            <a:endParaRPr lang="fr-FR">
              <a:latin typeface="Marianne Regular"/>
              <a:cs typeface="Marianne Regular"/>
            </a:endParaRPr>
          </a:p>
        </p:txBody>
      </p:sp>
      <p:sp>
        <p:nvSpPr>
          <p:cNvPr id="5" name="Espace réservé du texte 5"/>
          <p:cNvSpPr>
            <a:spLocks noGrp="1"/>
          </p:cNvSpPr>
          <p:nvPr>
            <p:ph type="body" sz="quarter" idx="13"/>
          </p:nvPr>
        </p:nvSpPr>
        <p:spPr bwMode="auto">
          <a:xfrm>
            <a:off x="315703" y="1635646"/>
            <a:ext cx="8503833" cy="3024336"/>
          </a:xfrm>
        </p:spPr>
        <p:txBody>
          <a:bodyPr/>
          <a:lstStyle/>
          <a:p>
            <a:pPr>
              <a:defRPr/>
            </a:pPr>
            <a:r>
              <a:rPr lang="fr-FR" sz="2800">
                <a:latin typeface="Marianne Regular"/>
                <a:cs typeface="Marianne Regular"/>
              </a:rPr>
              <a:t>Évolutions des sérieS technologiqueS STI2D/STL:  parcours et enjeux en 2024</a:t>
            </a:r>
            <a:endParaRPr/>
          </a:p>
          <a:p>
            <a:pPr>
              <a:defRPr/>
            </a:pPr>
            <a:endParaRPr lang="fr-FR" sz="2800">
              <a:latin typeface="Marianne Regular"/>
              <a:cs typeface="Marianne Regular"/>
            </a:endParaRPr>
          </a:p>
          <a:p>
            <a:pPr>
              <a:defRPr/>
            </a:pPr>
            <a:r>
              <a:rPr lang="fr-FR" sz="1600">
                <a:latin typeface="Marianne Regular"/>
                <a:cs typeface="Marianne Regular"/>
              </a:rPr>
              <a:t>STI2D : Sciences et technologies de l’industrie et du développement durable</a:t>
            </a:r>
            <a:endParaRPr/>
          </a:p>
          <a:p>
            <a:pPr>
              <a:defRPr/>
            </a:pPr>
            <a:endParaRPr lang="fr-FR" sz="1600">
              <a:latin typeface="Marianne Regular"/>
              <a:cs typeface="Marianne Regular"/>
            </a:endParaRPr>
          </a:p>
          <a:p>
            <a:pPr>
              <a:defRPr/>
            </a:pPr>
            <a:r>
              <a:rPr lang="fr-FR" sz="1600">
                <a:latin typeface="Marianne Regular"/>
                <a:cs typeface="Marianne Regular"/>
              </a:rPr>
              <a:t>STL : Sciences et technologies de laboratoire</a:t>
            </a:r>
            <a:endParaRPr/>
          </a:p>
          <a:p>
            <a:pPr>
              <a:defRPr/>
            </a:pPr>
            <a:endParaRPr lang="fr-FR" sz="1400">
              <a:latin typeface="Marianne Regular"/>
              <a:cs typeface="Marianne Regular"/>
            </a:endParaRPr>
          </a:p>
          <a:p>
            <a:pPr>
              <a:defRPr/>
            </a:pPr>
            <a:endParaRPr lang="fr-FR" sz="1400">
              <a:latin typeface="Marianne Regular"/>
              <a:cs typeface="Marianne Regular"/>
            </a:endParaRPr>
          </a:p>
          <a:p>
            <a:pPr algn="r">
              <a:defRPr/>
            </a:pPr>
            <a:r>
              <a:rPr lang="fr-FR" sz="1400" b="0" i="1" cap="none">
                <a:latin typeface="Marianne Regular"/>
                <a:cs typeface="Marianne Regular"/>
              </a:rPr>
              <a:t>Les 20, 21, 22, 23 Novembre et 7 décembre 2023</a:t>
            </a:r>
          </a:p>
          <a:p>
            <a:pPr algn="r">
              <a:defRPr/>
            </a:pPr>
            <a:r>
              <a:rPr lang="fr-FR" sz="1400" b="0" i="1" cap="none">
                <a:latin typeface="Arial"/>
                <a:cs typeface="Arial"/>
              </a:rPr>
              <a:t>IA-DASEN, IA-IPR, IEN-IO, Référente académique égalité filles garçons</a:t>
            </a:r>
            <a:endParaRPr/>
          </a:p>
          <a:p>
            <a:pPr>
              <a:defRPr/>
            </a:pPr>
            <a:endParaRPr lang="fr-FR">
              <a:latin typeface="Marianne Regular"/>
              <a:cs typeface="Marianne Regular"/>
            </a:endParaRPr>
          </a:p>
          <a:p>
            <a:pPr lvl="1">
              <a:defRPr/>
            </a:pPr>
            <a:r>
              <a:rPr lang="fr-FR">
                <a:latin typeface="Marianne Regular"/>
                <a:cs typeface="Marianne Regular"/>
              </a:rPr>
              <a:t> </a:t>
            </a:r>
            <a:endParaRPr/>
          </a:p>
        </p:txBody>
      </p:sp>
      <p:sp>
        <p:nvSpPr>
          <p:cNvPr id="6" name="Espace réservé de la date 6"/>
          <p:cNvSpPr>
            <a:spLocks noGrp="1"/>
          </p:cNvSpPr>
          <p:nvPr>
            <p:ph type="dt" sz="half" idx="10"/>
          </p:nvPr>
        </p:nvSpPr>
        <p:spPr bwMode="auto"/>
        <p:txBody>
          <a:bodyPr/>
          <a:lstStyle/>
          <a:p>
            <a:pPr>
              <a:defRPr/>
            </a:pPr>
            <a:endParaRPr/>
          </a:p>
        </p:txBody>
      </p:sp>
      <p:sp>
        <p:nvSpPr>
          <p:cNvPr id="7" name="Espace réservé du numéro de diapositive 8"/>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1</a:t>
            </a:fld>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979712" y="190972"/>
            <a:ext cx="7164288" cy="539991"/>
          </a:xfrm>
        </p:spPr>
        <p:txBody>
          <a:bodyPr>
            <a:normAutofit fontScale="90000"/>
          </a:bodyPr>
          <a:lstStyle/>
          <a:p>
            <a:pPr>
              <a:defRPr/>
            </a:pPr>
            <a:r>
              <a:rPr lang="fr-FR" sz="2300">
                <a:latin typeface="Marianne"/>
                <a:cs typeface="Marianne Regular"/>
              </a:rPr>
              <a:t>L’affectation en 1</a:t>
            </a:r>
            <a:r>
              <a:rPr lang="fr-FR" sz="2300" baseline="30000">
                <a:latin typeface="Marianne"/>
                <a:cs typeface="Marianne Regular"/>
              </a:rPr>
              <a:t>ère</a:t>
            </a:r>
            <a:r>
              <a:rPr lang="fr-FR" sz="2300">
                <a:latin typeface="Marianne"/>
                <a:cs typeface="Marianne Regular"/>
              </a:rPr>
              <a:t> technologique </a:t>
            </a:r>
            <a:br>
              <a:rPr lang="fr-FR" sz="2300">
                <a:latin typeface="Marianne"/>
                <a:cs typeface="Marianne Regular"/>
              </a:rPr>
            </a:br>
            <a:r>
              <a:rPr lang="fr-FR" sz="2300">
                <a:latin typeface="Marianne"/>
                <a:cs typeface="Marianne Regular"/>
              </a:rPr>
              <a:t>en Cotes d’Armor</a:t>
            </a:r>
          </a:p>
        </p:txBody>
      </p:sp>
      <p:sp>
        <p:nvSpPr>
          <p:cNvPr id="5" name="ZoneTexte 2"/>
          <p:cNvSpPr>
            <a:spLocks/>
          </p:cNvSpPr>
          <p:nvPr/>
        </p:nvSpPr>
        <p:spPr bwMode="auto">
          <a:xfrm>
            <a:off x="479402" y="840131"/>
            <a:ext cx="3919663" cy="307777"/>
          </a:xfrm>
          <a:prstGeom prst="rect">
            <a:avLst/>
          </a:prstGeom>
          <a:noFill/>
          <a:ln>
            <a:noFill/>
          </a:ln>
        </p:spPr>
        <p:txBody>
          <a:bodyPr wrap="non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defTabSz="457200">
              <a:spcBef>
                <a:spcPts val="0"/>
              </a:spcBef>
              <a:spcAft>
                <a:spcPts val="0"/>
              </a:spcAft>
              <a:buFont typeface="Arial"/>
              <a:buChar char="»"/>
              <a:defRPr sz="2000">
                <a:solidFill>
                  <a:schemeClr val="tx1"/>
                </a:solidFill>
                <a:latin typeface="Calibri"/>
              </a:defRPr>
            </a:lvl6pPr>
            <a:lvl7pPr marL="2971800" indent="-228600" defTabSz="457200">
              <a:spcBef>
                <a:spcPts val="0"/>
              </a:spcBef>
              <a:spcAft>
                <a:spcPts val="0"/>
              </a:spcAft>
              <a:buFont typeface="Arial"/>
              <a:buChar char="»"/>
              <a:defRPr sz="2000">
                <a:solidFill>
                  <a:schemeClr val="tx1"/>
                </a:solidFill>
                <a:latin typeface="Calibri"/>
              </a:defRPr>
            </a:lvl7pPr>
            <a:lvl8pPr marL="3429000" indent="-228600" defTabSz="457200">
              <a:spcBef>
                <a:spcPts val="0"/>
              </a:spcBef>
              <a:spcAft>
                <a:spcPts val="0"/>
              </a:spcAft>
              <a:buFont typeface="Arial"/>
              <a:buChar char="»"/>
              <a:defRPr sz="2000">
                <a:solidFill>
                  <a:schemeClr val="tx1"/>
                </a:solidFill>
                <a:latin typeface="Calibri"/>
              </a:defRPr>
            </a:lvl8pPr>
            <a:lvl9pPr marL="3886200" indent="-228600" defTabSz="457200">
              <a:spcBef>
                <a:spcPts val="0"/>
              </a:spcBef>
              <a:spcAft>
                <a:spcPts val="0"/>
              </a:spcAft>
              <a:buFont typeface="Arial"/>
              <a:buChar char="»"/>
              <a:defRPr sz="2000">
                <a:solidFill>
                  <a:schemeClr val="tx1"/>
                </a:solidFill>
                <a:latin typeface="Calibri"/>
              </a:defRPr>
            </a:lvl9pPr>
          </a:lstStyle>
          <a:p>
            <a:pPr marL="0" marR="0" lvl="0" indent="0" algn="ctr" defTabSz="457200">
              <a:lnSpc>
                <a:spcPct val="100000"/>
              </a:lnSpc>
              <a:spcBef>
                <a:spcPts val="0"/>
              </a:spcBef>
              <a:spcAft>
                <a:spcPts val="0"/>
              </a:spcAft>
              <a:buClrTx/>
              <a:buSzTx/>
              <a:buFontTx/>
              <a:buNone/>
              <a:defRPr/>
            </a:pPr>
            <a:r>
              <a:rPr lang="fr-FR" sz="1400" b="1" i="0" u="none" strike="noStrike" cap="none" spc="0">
                <a:ln>
                  <a:noFill/>
                </a:ln>
                <a:solidFill>
                  <a:prstClr val="black"/>
                </a:solidFill>
                <a:latin typeface="Calibri"/>
              </a:rPr>
              <a:t>Evolution de la répartition des affectés 2022/2023</a:t>
            </a:r>
            <a:endParaRPr/>
          </a:p>
        </p:txBody>
      </p:sp>
      <p:sp>
        <p:nvSpPr>
          <p:cNvPr id="6" name="ZoneTexte 2"/>
          <p:cNvSpPr>
            <a:spLocks/>
          </p:cNvSpPr>
          <p:nvPr/>
        </p:nvSpPr>
        <p:spPr bwMode="auto">
          <a:xfrm>
            <a:off x="246370" y="2443041"/>
            <a:ext cx="4968552" cy="523220"/>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defTabSz="457200">
              <a:spcBef>
                <a:spcPts val="0"/>
              </a:spcBef>
              <a:spcAft>
                <a:spcPts val="0"/>
              </a:spcAft>
              <a:buFont typeface="Arial"/>
              <a:buChar char="»"/>
              <a:defRPr sz="2000">
                <a:solidFill>
                  <a:schemeClr val="tx1"/>
                </a:solidFill>
                <a:latin typeface="Calibri"/>
              </a:defRPr>
            </a:lvl6pPr>
            <a:lvl7pPr marL="2971800" indent="-228600" defTabSz="457200">
              <a:spcBef>
                <a:spcPts val="0"/>
              </a:spcBef>
              <a:spcAft>
                <a:spcPts val="0"/>
              </a:spcAft>
              <a:buFont typeface="Arial"/>
              <a:buChar char="»"/>
              <a:defRPr sz="2000">
                <a:solidFill>
                  <a:schemeClr val="tx1"/>
                </a:solidFill>
                <a:latin typeface="Calibri"/>
              </a:defRPr>
            </a:lvl7pPr>
            <a:lvl8pPr marL="3429000" indent="-228600" defTabSz="457200">
              <a:spcBef>
                <a:spcPts val="0"/>
              </a:spcBef>
              <a:spcAft>
                <a:spcPts val="0"/>
              </a:spcAft>
              <a:buFont typeface="Arial"/>
              <a:buChar char="»"/>
              <a:defRPr sz="2000">
                <a:solidFill>
                  <a:schemeClr val="tx1"/>
                </a:solidFill>
                <a:latin typeface="Calibri"/>
              </a:defRPr>
            </a:lvl8pPr>
            <a:lvl9pPr marL="3886200" indent="-228600" defTabSz="457200">
              <a:spcBef>
                <a:spcPts val="0"/>
              </a:spcBef>
              <a:spcAft>
                <a:spcPts val="0"/>
              </a:spcAft>
              <a:buFont typeface="Arial"/>
              <a:buChar char="»"/>
              <a:defRPr sz="2000">
                <a:solidFill>
                  <a:schemeClr val="tx1"/>
                </a:solidFill>
                <a:latin typeface="Calibri"/>
              </a:defRPr>
            </a:lvl9pPr>
          </a:lstStyle>
          <a:p>
            <a:pPr marL="0" marR="0" lvl="0" indent="0" algn="ctr" defTabSz="457200">
              <a:lnSpc>
                <a:spcPct val="100000"/>
              </a:lnSpc>
              <a:spcBef>
                <a:spcPts val="0"/>
              </a:spcBef>
              <a:spcAft>
                <a:spcPts val="0"/>
              </a:spcAft>
              <a:buClrTx/>
              <a:buSzTx/>
              <a:buFontTx/>
              <a:buNone/>
              <a:defRPr/>
            </a:pPr>
            <a:r>
              <a:rPr lang="fr-FR" sz="1400" b="1" i="0" u="none" strike="noStrike" cap="none" spc="0">
                <a:ln>
                  <a:noFill/>
                </a:ln>
                <a:solidFill>
                  <a:prstClr val="black"/>
                </a:solidFill>
                <a:latin typeface="Calibri"/>
              </a:rPr>
              <a:t>Evolution de la répartition des candidatures en 3 ans  1</a:t>
            </a:r>
            <a:r>
              <a:rPr lang="fr-FR" sz="1400" b="1" i="0" u="none" strike="noStrike" cap="none" spc="0" baseline="30000">
                <a:ln>
                  <a:noFill/>
                </a:ln>
                <a:solidFill>
                  <a:prstClr val="black"/>
                </a:solidFill>
                <a:latin typeface="Calibri"/>
              </a:rPr>
              <a:t>er</a:t>
            </a:r>
            <a:r>
              <a:rPr lang="fr-FR" sz="1400" b="1" i="0" u="none" strike="noStrike" cap="none" spc="0">
                <a:ln>
                  <a:noFill/>
                </a:ln>
                <a:solidFill>
                  <a:prstClr val="black"/>
                </a:solidFill>
                <a:latin typeface="Calibri"/>
              </a:rPr>
              <a:t> vœu </a:t>
            </a:r>
            <a:r>
              <a:rPr lang="fr-FR" sz="1400" b="1">
                <a:solidFill>
                  <a:prstClr val="black"/>
                </a:solidFill>
              </a:rPr>
              <a:t>(en %)</a:t>
            </a:r>
            <a:endParaRPr lang="fr-FR" sz="1400" b="1" i="0" u="none" strike="noStrike" cap="none" spc="0">
              <a:ln>
                <a:noFill/>
              </a:ln>
              <a:solidFill>
                <a:prstClr val="black"/>
              </a:solidFill>
              <a:latin typeface="Calibri"/>
            </a:endParaRPr>
          </a:p>
        </p:txBody>
      </p:sp>
      <p:sp>
        <p:nvSpPr>
          <p:cNvPr id="7" name="Rectangle 12"/>
          <p:cNvSpPr/>
          <p:nvPr/>
        </p:nvSpPr>
        <p:spPr bwMode="auto">
          <a:xfrm>
            <a:off x="248842" y="4130211"/>
            <a:ext cx="8499621" cy="261610"/>
          </a:xfrm>
          <a:prstGeom prst="rect">
            <a:avLst/>
          </a:prstGeom>
        </p:spPr>
        <p:txBody>
          <a:bodyPr wrap="square">
            <a:spAutoFit/>
          </a:bodyPr>
          <a:lstStyle/>
          <a:p>
            <a:pPr marL="171450" indent="-171450">
              <a:buFont typeface="Arial"/>
              <a:buChar char="•"/>
              <a:defRPr/>
            </a:pPr>
            <a:endParaRPr lang="fr-FR" sz="1100">
              <a:latin typeface="Marianne"/>
            </a:endParaRPr>
          </a:p>
        </p:txBody>
      </p:sp>
      <p:graphicFrame>
        <p:nvGraphicFramePr>
          <p:cNvPr id="8" name="Tableau 13"/>
          <p:cNvGraphicFramePr>
            <a:graphicFrameLocks noGrp="1"/>
          </p:cNvGraphicFramePr>
          <p:nvPr/>
        </p:nvGraphicFramePr>
        <p:xfrm>
          <a:off x="104112" y="2949964"/>
          <a:ext cx="5298680" cy="965804"/>
        </p:xfrm>
        <a:graphic>
          <a:graphicData uri="http://schemas.openxmlformats.org/drawingml/2006/table">
            <a:tbl>
              <a:tblPr/>
              <a:tblGrid>
                <a:gridCol w="1264259">
                  <a:extLst>
                    <a:ext uri="{9D8B030D-6E8A-4147-A177-3AD203B41FA5}">
                      <a16:colId xmlns:a16="http://schemas.microsoft.com/office/drawing/2014/main" val="20000"/>
                    </a:ext>
                  </a:extLst>
                </a:gridCol>
                <a:gridCol w="792087">
                  <a:extLst>
                    <a:ext uri="{9D8B030D-6E8A-4147-A177-3AD203B41FA5}">
                      <a16:colId xmlns:a16="http://schemas.microsoft.com/office/drawing/2014/main" val="20001"/>
                    </a:ext>
                  </a:extLst>
                </a:gridCol>
                <a:gridCol w="792087">
                  <a:extLst>
                    <a:ext uri="{9D8B030D-6E8A-4147-A177-3AD203B41FA5}">
                      <a16:colId xmlns:a16="http://schemas.microsoft.com/office/drawing/2014/main" val="20002"/>
                    </a:ext>
                  </a:extLst>
                </a:gridCol>
                <a:gridCol w="792087">
                  <a:extLst>
                    <a:ext uri="{9D8B030D-6E8A-4147-A177-3AD203B41FA5}">
                      <a16:colId xmlns:a16="http://schemas.microsoft.com/office/drawing/2014/main" val="20003"/>
                    </a:ext>
                  </a:extLst>
                </a:gridCol>
                <a:gridCol w="792087">
                  <a:extLst>
                    <a:ext uri="{9D8B030D-6E8A-4147-A177-3AD203B41FA5}">
                      <a16:colId xmlns:a16="http://schemas.microsoft.com/office/drawing/2014/main" val="20004"/>
                    </a:ext>
                  </a:extLst>
                </a:gridCol>
                <a:gridCol w="866073">
                  <a:extLst>
                    <a:ext uri="{9D8B030D-6E8A-4147-A177-3AD203B41FA5}">
                      <a16:colId xmlns:a16="http://schemas.microsoft.com/office/drawing/2014/main" val="20005"/>
                    </a:ext>
                  </a:extLst>
                </a:gridCol>
              </a:tblGrid>
              <a:tr h="365729">
                <a:tc>
                  <a:txBody>
                    <a:bodyPr/>
                    <a:lstStyle/>
                    <a:p>
                      <a:pPr algn="ctr">
                        <a:defRPr/>
                      </a:pPr>
                      <a:r>
                        <a:rPr lang="fr-FR" sz="1800" b="0" i="0" u="none" strike="noStrike">
                          <a:solidFill>
                            <a:srgbClr val="000000"/>
                          </a:solidFill>
                          <a:latin typeface="Marianne"/>
                        </a:rPr>
                        <a:t> </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ST2S</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STMG</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STI2D</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STL</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STAV</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0"/>
                  </a:ext>
                </a:extLst>
              </a:tr>
              <a:tr h="200025">
                <a:tc>
                  <a:txBody>
                    <a:bodyPr/>
                    <a:lstStyle/>
                    <a:p>
                      <a:pPr algn="ctr">
                        <a:defRPr/>
                      </a:pPr>
                      <a:r>
                        <a:rPr lang="fr-FR" sz="1000" b="0" i="0" u="none" strike="noStrike">
                          <a:solidFill>
                            <a:srgbClr val="000000"/>
                          </a:solidFill>
                          <a:latin typeface="Marianne"/>
                        </a:rPr>
                        <a:t>2020</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11%</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57 %</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28,5%</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0,4%</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3,4%</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1"/>
                  </a:ext>
                </a:extLst>
              </a:tr>
              <a:tr h="200025">
                <a:tc>
                  <a:txBody>
                    <a:bodyPr/>
                    <a:lstStyle/>
                    <a:p>
                      <a:pPr algn="ctr">
                        <a:defRPr/>
                      </a:pPr>
                      <a:r>
                        <a:rPr lang="fr-FR" sz="1000" b="0" i="0" u="none" strike="noStrike">
                          <a:solidFill>
                            <a:srgbClr val="000000"/>
                          </a:solidFill>
                          <a:latin typeface="Marianne"/>
                        </a:rPr>
                        <a:t>2023</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10,5%</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62,3%</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21,2%</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1,9%</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4 %</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2"/>
                  </a:ext>
                </a:extLst>
              </a:tr>
              <a:tr h="200025">
                <a:tc>
                  <a:txBody>
                    <a:bodyPr/>
                    <a:lstStyle/>
                    <a:p>
                      <a:pPr algn="ctr">
                        <a:defRPr/>
                      </a:pPr>
                      <a:r>
                        <a:rPr lang="fr-FR" sz="1000" b="1" i="0" u="none" strike="noStrike">
                          <a:solidFill>
                            <a:srgbClr val="000000"/>
                          </a:solidFill>
                          <a:latin typeface="Marianne"/>
                        </a:rPr>
                        <a:t>Evolution 18/23</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-0,6 pt</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+ 5,3 pt</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-7,3 pt</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+1,5 pts</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+0,6 pt</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3"/>
                  </a:ext>
                </a:extLst>
              </a:tr>
            </a:tbl>
          </a:graphicData>
        </a:graphic>
      </p:graphicFrame>
      <p:graphicFrame>
        <p:nvGraphicFramePr>
          <p:cNvPr id="9" name="Tableau 2"/>
          <p:cNvGraphicFramePr>
            <a:graphicFrameLocks noGrp="1"/>
          </p:cNvGraphicFramePr>
          <p:nvPr/>
        </p:nvGraphicFramePr>
        <p:xfrm>
          <a:off x="97206" y="1363349"/>
          <a:ext cx="5266880" cy="981038"/>
        </p:xfrm>
        <a:graphic>
          <a:graphicData uri="http://schemas.openxmlformats.org/drawingml/2006/table">
            <a:tbl>
              <a:tblPr/>
              <a:tblGrid>
                <a:gridCol w="658360">
                  <a:extLst>
                    <a:ext uri="{9D8B030D-6E8A-4147-A177-3AD203B41FA5}">
                      <a16:colId xmlns:a16="http://schemas.microsoft.com/office/drawing/2014/main" val="20000"/>
                    </a:ext>
                  </a:extLst>
                </a:gridCol>
                <a:gridCol w="658360">
                  <a:extLst>
                    <a:ext uri="{9D8B030D-6E8A-4147-A177-3AD203B41FA5}">
                      <a16:colId xmlns:a16="http://schemas.microsoft.com/office/drawing/2014/main" val="20001"/>
                    </a:ext>
                  </a:extLst>
                </a:gridCol>
                <a:gridCol w="658360">
                  <a:extLst>
                    <a:ext uri="{9D8B030D-6E8A-4147-A177-3AD203B41FA5}">
                      <a16:colId xmlns:a16="http://schemas.microsoft.com/office/drawing/2014/main" val="20002"/>
                    </a:ext>
                  </a:extLst>
                </a:gridCol>
                <a:gridCol w="658360">
                  <a:extLst>
                    <a:ext uri="{9D8B030D-6E8A-4147-A177-3AD203B41FA5}">
                      <a16:colId xmlns:a16="http://schemas.microsoft.com/office/drawing/2014/main" val="20003"/>
                    </a:ext>
                  </a:extLst>
                </a:gridCol>
                <a:gridCol w="658360">
                  <a:extLst>
                    <a:ext uri="{9D8B030D-6E8A-4147-A177-3AD203B41FA5}">
                      <a16:colId xmlns:a16="http://schemas.microsoft.com/office/drawing/2014/main" val="20004"/>
                    </a:ext>
                  </a:extLst>
                </a:gridCol>
                <a:gridCol w="658360">
                  <a:extLst>
                    <a:ext uri="{9D8B030D-6E8A-4147-A177-3AD203B41FA5}">
                      <a16:colId xmlns:a16="http://schemas.microsoft.com/office/drawing/2014/main" val="20005"/>
                    </a:ext>
                  </a:extLst>
                </a:gridCol>
                <a:gridCol w="658360">
                  <a:extLst>
                    <a:ext uri="{9D8B030D-6E8A-4147-A177-3AD203B41FA5}">
                      <a16:colId xmlns:a16="http://schemas.microsoft.com/office/drawing/2014/main" val="20006"/>
                    </a:ext>
                  </a:extLst>
                </a:gridCol>
                <a:gridCol w="658360">
                  <a:extLst>
                    <a:ext uri="{9D8B030D-6E8A-4147-A177-3AD203B41FA5}">
                      <a16:colId xmlns:a16="http://schemas.microsoft.com/office/drawing/2014/main" val="20007"/>
                    </a:ext>
                  </a:extLst>
                </a:gridCol>
              </a:tblGrid>
              <a:tr h="293393">
                <a:tc>
                  <a:txBody>
                    <a:bodyPr/>
                    <a:lstStyle/>
                    <a:p>
                      <a:pPr algn="ctr">
                        <a:defRPr/>
                      </a:pP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ST2S</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STMG</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STI2D</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STL</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STAV</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b="0" i="0" u="none" strike="noStrike">
                          <a:solidFill>
                            <a:srgbClr val="000000"/>
                          </a:solidFill>
                          <a:latin typeface="Marianne"/>
                        </a:rPr>
                        <a:t>total</a:t>
                      </a:r>
                    </a:p>
                  </a:txBody>
                  <a:tcPr marL="9525" marR="9525" marT="9525" marB="0" anchor="ctr">
                    <a:solidFill>
                      <a:schemeClr val="bg1"/>
                    </a:solidFill>
                  </a:tcPr>
                </a:tc>
                <a:tc>
                  <a:txBody>
                    <a:bodyPr/>
                    <a:lstStyle/>
                    <a:p>
                      <a:pPr algn="ctr">
                        <a:defRPr/>
                      </a:pP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0"/>
                  </a:ext>
                </a:extLst>
              </a:tr>
              <a:tr h="183372">
                <a:tc>
                  <a:txBody>
                    <a:bodyPr/>
                    <a:lstStyle/>
                    <a:p>
                      <a:pPr algn="ctr">
                        <a:defRPr/>
                      </a:pPr>
                      <a:r>
                        <a:rPr lang="fr-FR" sz="1000" u="none" strike="noStrike">
                          <a:latin typeface="Marianne"/>
                        </a:rPr>
                        <a:t>2022</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91</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533</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195</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20</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25</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b="0" i="0" u="none" strike="noStrike">
                          <a:solidFill>
                            <a:srgbClr val="000000"/>
                          </a:solidFill>
                          <a:latin typeface="Marianne"/>
                        </a:rPr>
                        <a:t>864</a:t>
                      </a:r>
                    </a:p>
                  </a:txBody>
                  <a:tcPr marL="9525" marR="9525" marT="9525" marB="0" anchor="b">
                    <a:solidFill>
                      <a:schemeClr val="bg1"/>
                    </a:solidFill>
                  </a:tcPr>
                </a:tc>
                <a:tc>
                  <a:txBody>
                    <a:bodyPr/>
                    <a:lstStyle/>
                    <a:p>
                      <a:pPr algn="ctr">
                        <a:defRPr/>
                      </a:pPr>
                      <a:endParaRPr lang="fr-FR" sz="1000" b="0" i="0" u="none" strike="noStrike">
                        <a:solidFill>
                          <a:srgbClr val="000000"/>
                        </a:solidFill>
                        <a:latin typeface="Marianne"/>
                      </a:endParaRPr>
                    </a:p>
                  </a:txBody>
                  <a:tcPr marL="9525" marR="9525" marT="9525" marB="0" anchor="b"/>
                </a:tc>
                <a:extLst>
                  <a:ext uri="{0D108BD9-81ED-4DB2-BD59-A6C34878D82A}">
                    <a16:rowId xmlns:a16="http://schemas.microsoft.com/office/drawing/2014/main" val="10001"/>
                  </a:ext>
                </a:extLst>
              </a:tr>
              <a:tr h="183372">
                <a:tc>
                  <a:txBody>
                    <a:bodyPr/>
                    <a:lstStyle/>
                    <a:p>
                      <a:pPr algn="ctr">
                        <a:defRPr/>
                      </a:pPr>
                      <a:r>
                        <a:rPr lang="fr-FR" sz="1000" u="none" strike="noStrike">
                          <a:latin typeface="Marianne"/>
                        </a:rPr>
                        <a:t>2023</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90</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494</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217</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16</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34</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b="0" i="0" u="none" strike="noStrike">
                          <a:solidFill>
                            <a:srgbClr val="000000"/>
                          </a:solidFill>
                          <a:latin typeface="Marianne"/>
                        </a:rPr>
                        <a:t>851</a:t>
                      </a:r>
                    </a:p>
                  </a:txBody>
                  <a:tcPr marL="9525" marR="9525" marT="9525" marB="0" anchor="b">
                    <a:solidFill>
                      <a:schemeClr val="bg1"/>
                    </a:solidFill>
                  </a:tcPr>
                </a:tc>
                <a:tc>
                  <a:txBody>
                    <a:bodyPr/>
                    <a:lstStyle/>
                    <a:p>
                      <a:pPr algn="ctr">
                        <a:defRPr/>
                      </a:pPr>
                      <a:endParaRPr lang="fr-FR" sz="1000" b="0" i="0" u="none" strike="noStrike">
                        <a:solidFill>
                          <a:srgbClr val="000000"/>
                        </a:solidFill>
                        <a:latin typeface="Marianne"/>
                      </a:endParaRPr>
                    </a:p>
                  </a:txBody>
                  <a:tcPr marL="9525" marR="9525" marT="9525" marB="0" anchor="b"/>
                </a:tc>
                <a:extLst>
                  <a:ext uri="{0D108BD9-81ED-4DB2-BD59-A6C34878D82A}">
                    <a16:rowId xmlns:a16="http://schemas.microsoft.com/office/drawing/2014/main" val="10002"/>
                  </a:ext>
                </a:extLst>
              </a:tr>
              <a:tr h="320901">
                <a:tc>
                  <a:txBody>
                    <a:bodyPr/>
                    <a:lstStyle/>
                    <a:p>
                      <a:pPr algn="ctr">
                        <a:defRPr/>
                      </a:pPr>
                      <a:r>
                        <a:rPr lang="fr-FR" sz="1000" u="none" strike="noStrike">
                          <a:latin typeface="Marianne"/>
                        </a:rPr>
                        <a:t>Evolution</a:t>
                      </a:r>
                      <a:br>
                        <a:rPr lang="fr-FR" sz="1000" u="none" strike="noStrike">
                          <a:latin typeface="Marianne"/>
                        </a:rPr>
                      </a:br>
                      <a:r>
                        <a:rPr lang="fr-FR" sz="1000" u="none" strike="noStrike">
                          <a:latin typeface="Marianne"/>
                        </a:rPr>
                        <a:t>22/23</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-1</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-39</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22</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-4</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9</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b="0" i="0" u="none" strike="noStrike">
                          <a:solidFill>
                            <a:srgbClr val="000000"/>
                          </a:solidFill>
                          <a:latin typeface="Marianne"/>
                        </a:rPr>
                        <a:t>-13</a:t>
                      </a:r>
                    </a:p>
                  </a:txBody>
                  <a:tcPr marL="9525" marR="9525" marT="9525" marB="0" anchor="ctr">
                    <a:solidFill>
                      <a:schemeClr val="bg1"/>
                    </a:solidFill>
                  </a:tcPr>
                </a:tc>
                <a:tc>
                  <a:txBody>
                    <a:bodyPr/>
                    <a:lstStyle/>
                    <a:p>
                      <a:pPr algn="ctr">
                        <a:defRPr/>
                      </a:pP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10" name="Graphique 14"/>
          <p:cNvGraphicFramePr>
            <a:graphicFrameLocks/>
          </p:cNvGraphicFramePr>
          <p:nvPr/>
        </p:nvGraphicFramePr>
        <p:xfrm>
          <a:off x="5148064" y="976238"/>
          <a:ext cx="4139952"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11</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a:xfrm>
            <a:off x="1907704" y="2355726"/>
            <a:ext cx="8424863" cy="539991"/>
          </a:xfrm>
        </p:spPr>
        <p:txBody>
          <a:bodyPr>
            <a:normAutofit fontScale="90000"/>
          </a:bodyPr>
          <a:lstStyle/>
          <a:p>
            <a:pPr>
              <a:defRPr/>
            </a:pPr>
            <a:r>
              <a:rPr lang="fr-FR" sz="7200"/>
              <a:t>Données 29</a:t>
            </a:r>
            <a:r>
              <a:rPr lang="fr-FR" sz="2300"/>
              <a:t/>
            </a:r>
            <a:br>
              <a:rPr lang="fr-FR" sz="2300"/>
            </a:br>
            <a:endParaRPr lang="fr-FR" sz="23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12</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p:txBody>
          <a:bodyPr>
            <a:normAutofit fontScale="90000"/>
          </a:bodyPr>
          <a:lstStyle/>
          <a:p>
            <a:pPr>
              <a:defRPr/>
            </a:pPr>
            <a:r>
              <a:rPr lang="fr-FR" sz="2300"/>
              <a:t>Répartition de l’affectation post-seconde dans le Finistère- 2023</a:t>
            </a:r>
            <a:endParaRPr sz="2300"/>
          </a:p>
        </p:txBody>
      </p:sp>
      <p:sp>
        <p:nvSpPr>
          <p:cNvPr id="10" name="Espace réservé du pied de page 7"/>
          <p:cNvSpPr>
            <a:spLocks noGrp="1"/>
          </p:cNvSpPr>
          <p:nvPr>
            <p:ph type="ftr" sz="quarter" idx="3"/>
          </p:nvPr>
        </p:nvSpPr>
        <p:spPr bwMode="auto"/>
        <p:txBody>
          <a:bodyPr/>
          <a:lstStyle/>
          <a:p>
            <a:pPr>
              <a:defRPr/>
            </a:pPr>
            <a:r>
              <a:rPr lang="fr-FR"/>
              <a:t>Intitulé de la direction/service</a:t>
            </a:r>
            <a:endParaRPr/>
          </a:p>
        </p:txBody>
      </p:sp>
      <p:graphicFrame>
        <p:nvGraphicFramePr>
          <p:cNvPr id="11" name="Graphique 8"/>
          <p:cNvGraphicFramePr>
            <a:graphicFrameLocks/>
          </p:cNvGraphicFramePr>
          <p:nvPr/>
        </p:nvGraphicFramePr>
        <p:xfrm>
          <a:off x="323529" y="1220560"/>
          <a:ext cx="4335936" cy="336741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9"/>
          <p:cNvGraphicFramePr>
            <a:graphicFrameLocks/>
          </p:cNvGraphicFramePr>
          <p:nvPr/>
        </p:nvGraphicFramePr>
        <p:xfrm>
          <a:off x="4659465" y="1220559"/>
          <a:ext cx="4151138" cy="336741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13</a:t>
            </a:fld>
            <a:endParaRPr lang="fr-FR"/>
          </a:p>
        </p:txBody>
      </p:sp>
      <p:sp>
        <p:nvSpPr>
          <p:cNvPr id="5" name="Espace réservé de la date 2"/>
          <p:cNvSpPr>
            <a:spLocks noGrp="1"/>
          </p:cNvSpPr>
          <p:nvPr>
            <p:ph type="dt" sz="half" idx="2"/>
          </p:nvPr>
        </p:nvSpPr>
        <p:spPr bwMode="auto"/>
        <p:txBody>
          <a:bodyPr/>
          <a:lstStyle/>
          <a:p>
            <a:pPr>
              <a:defRPr/>
            </a:pPr>
            <a:fld id="{6A4A60EE-9D13-3442-9796-E718C6343EC1}" type="datetime1">
              <a:rPr lang="fr-FR" cap="all"/>
              <a:t>13/12/2023</a:t>
            </a:fld>
            <a:endParaRPr lang="fr-FR" cap="all"/>
          </a:p>
        </p:txBody>
      </p:sp>
      <p:sp>
        <p:nvSpPr>
          <p:cNvPr id="6" name="Espace réservé du texte 3"/>
          <p:cNvSpPr>
            <a:spLocks noGrp="1"/>
          </p:cNvSpPr>
          <p:nvPr>
            <p:ph type="body" sz="quarter" idx="13"/>
          </p:nvPr>
        </p:nvSpPr>
        <p:spPr bwMode="auto"/>
        <p:txBody>
          <a:bodyPr/>
          <a:lstStyle/>
          <a:p>
            <a:pPr>
              <a:defRPr/>
            </a:pPr>
            <a:endParaRPr lang="fr-FR"/>
          </a:p>
        </p:txBody>
      </p:sp>
      <p:sp>
        <p:nvSpPr>
          <p:cNvPr id="7" name="Titre 4"/>
          <p:cNvSpPr>
            <a:spLocks noGrp="1"/>
          </p:cNvSpPr>
          <p:nvPr>
            <p:ph type="title"/>
          </p:nvPr>
        </p:nvSpPr>
        <p:spPr bwMode="auto"/>
        <p:txBody>
          <a:bodyPr>
            <a:normAutofit fontScale="90000"/>
          </a:bodyPr>
          <a:lstStyle/>
          <a:p>
            <a:pPr>
              <a:defRPr/>
            </a:pPr>
            <a:r>
              <a:rPr lang="fr-FR" sz="2300"/>
              <a:t>Répartition des affectations dans filières technologiques en 2023, dans le Finistère (%)</a:t>
            </a:r>
            <a:endParaRPr sz="2300"/>
          </a:p>
        </p:txBody>
      </p:sp>
      <p:sp>
        <p:nvSpPr>
          <p:cNvPr id="8" name="Espace réservé du pied de page 5"/>
          <p:cNvSpPr>
            <a:spLocks noGrp="1"/>
          </p:cNvSpPr>
          <p:nvPr>
            <p:ph type="ftr" sz="quarter" idx="3"/>
          </p:nvPr>
        </p:nvSpPr>
        <p:spPr bwMode="auto"/>
        <p:txBody>
          <a:bodyPr/>
          <a:lstStyle/>
          <a:p>
            <a:pPr>
              <a:defRPr/>
            </a:pPr>
            <a:r>
              <a:rPr lang="fr-FR"/>
              <a:t>Intitulé de la direction/service</a:t>
            </a:r>
          </a:p>
        </p:txBody>
      </p:sp>
      <p:sp>
        <p:nvSpPr>
          <p:cNvPr id="9" name="Espace réservé du texte 6"/>
          <p:cNvSpPr>
            <a:spLocks noGrp="1"/>
          </p:cNvSpPr>
          <p:nvPr>
            <p:ph type="body" sz="quarter" idx="14"/>
          </p:nvPr>
        </p:nvSpPr>
        <p:spPr bwMode="auto"/>
        <p:txBody>
          <a:bodyPr/>
          <a:lstStyle/>
          <a:p>
            <a:pPr>
              <a:defRPr/>
            </a:pPr>
            <a:endParaRPr lang="fr-FR"/>
          </a:p>
        </p:txBody>
      </p:sp>
      <p:graphicFrame>
        <p:nvGraphicFramePr>
          <p:cNvPr id="10" name="Graphique 8"/>
          <p:cNvGraphicFramePr>
            <a:graphicFrameLocks/>
          </p:cNvGraphicFramePr>
          <p:nvPr/>
        </p:nvGraphicFramePr>
        <p:xfrm>
          <a:off x="337768" y="1290848"/>
          <a:ext cx="8280598" cy="338782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14</a:t>
            </a:fld>
            <a:endParaRPr lang="fr-FR"/>
          </a:p>
        </p:txBody>
      </p:sp>
      <p:sp>
        <p:nvSpPr>
          <p:cNvPr id="5" name="Espace réservé de la date 2"/>
          <p:cNvSpPr>
            <a:spLocks noGrp="1"/>
          </p:cNvSpPr>
          <p:nvPr>
            <p:ph type="dt" sz="half" idx="2"/>
          </p:nvPr>
        </p:nvSpPr>
        <p:spPr bwMode="auto"/>
        <p:txBody>
          <a:bodyPr/>
          <a:lstStyle/>
          <a:p>
            <a:pPr>
              <a:defRPr/>
            </a:pPr>
            <a:fld id="{6A4A60EE-9D13-3442-9796-E718C6343EC1}" type="datetime1">
              <a:rPr lang="fr-FR" cap="all"/>
              <a:t>13/12/2023</a:t>
            </a:fld>
            <a:endParaRPr lang="fr-FR" cap="all"/>
          </a:p>
        </p:txBody>
      </p:sp>
      <p:sp>
        <p:nvSpPr>
          <p:cNvPr id="6" name="Titre 4"/>
          <p:cNvSpPr>
            <a:spLocks noGrp="1"/>
          </p:cNvSpPr>
          <p:nvPr>
            <p:ph type="title"/>
          </p:nvPr>
        </p:nvSpPr>
        <p:spPr bwMode="auto"/>
        <p:txBody>
          <a:bodyPr>
            <a:normAutofit fontScale="90000"/>
          </a:bodyPr>
          <a:lstStyle/>
          <a:p>
            <a:pPr>
              <a:defRPr/>
            </a:pPr>
            <a:r>
              <a:rPr lang="fr-FR" sz="2300"/>
              <a:t>Les décisions d’affectations en 1</a:t>
            </a:r>
            <a:r>
              <a:rPr lang="fr-FR" sz="2300" baseline="30000"/>
              <a:t>ère</a:t>
            </a:r>
            <a:r>
              <a:rPr lang="fr-FR" sz="2300"/>
              <a:t> technologique- Finistère</a:t>
            </a:r>
            <a:endParaRPr sz="2300"/>
          </a:p>
        </p:txBody>
      </p:sp>
      <p:sp>
        <p:nvSpPr>
          <p:cNvPr id="7" name="Espace réservé du pied de page 5"/>
          <p:cNvSpPr>
            <a:spLocks noGrp="1"/>
          </p:cNvSpPr>
          <p:nvPr>
            <p:ph type="ftr" sz="quarter" idx="3"/>
          </p:nvPr>
        </p:nvSpPr>
        <p:spPr bwMode="auto"/>
        <p:txBody>
          <a:bodyPr/>
          <a:lstStyle/>
          <a:p>
            <a:pPr>
              <a:defRPr/>
            </a:pPr>
            <a:r>
              <a:rPr lang="fr-FR"/>
              <a:t>Intitulé de la direction/service</a:t>
            </a:r>
          </a:p>
        </p:txBody>
      </p:sp>
      <p:sp>
        <p:nvSpPr>
          <p:cNvPr id="8" name="Espace réservé du texte 6"/>
          <p:cNvSpPr>
            <a:spLocks noGrp="1"/>
          </p:cNvSpPr>
          <p:nvPr>
            <p:ph type="body" sz="quarter" idx="14"/>
          </p:nvPr>
        </p:nvSpPr>
        <p:spPr bwMode="auto"/>
        <p:txBody>
          <a:bodyPr/>
          <a:lstStyle/>
          <a:p>
            <a:pPr>
              <a:defRPr/>
            </a:pPr>
            <a:endParaRPr lang="fr-FR"/>
          </a:p>
        </p:txBody>
      </p:sp>
      <p:graphicFrame>
        <p:nvGraphicFramePr>
          <p:cNvPr id="9" name="Graphique 7"/>
          <p:cNvGraphicFramePr>
            <a:graphicFrameLocks/>
          </p:cNvGraphicFramePr>
          <p:nvPr/>
        </p:nvGraphicFramePr>
        <p:xfrm>
          <a:off x="323850" y="1707653"/>
          <a:ext cx="8424334" cy="302433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15</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a:xfrm>
            <a:off x="323850" y="4811591"/>
            <a:ext cx="1210435" cy="345869"/>
          </a:xfrm>
        </p:spPr>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p:txBody>
          <a:bodyPr/>
          <a:lstStyle/>
          <a:p>
            <a:pPr>
              <a:defRPr/>
            </a:pPr>
            <a:r>
              <a:rPr lang="fr-FR"/>
              <a:t>La répartition des affectations selon le Genre</a:t>
            </a:r>
            <a:endParaRPr/>
          </a:p>
        </p:txBody>
      </p:sp>
      <p:sp>
        <p:nvSpPr>
          <p:cNvPr id="10" name="Espace réservé du pied de page 7"/>
          <p:cNvSpPr>
            <a:spLocks noGrp="1"/>
          </p:cNvSpPr>
          <p:nvPr>
            <p:ph type="ftr" sz="quarter" idx="3"/>
          </p:nvPr>
        </p:nvSpPr>
        <p:spPr bwMode="auto"/>
        <p:txBody>
          <a:bodyPr/>
          <a:lstStyle/>
          <a:p>
            <a:pPr>
              <a:defRPr/>
            </a:pPr>
            <a:r>
              <a:rPr lang="fr-FR"/>
              <a:t>Intitulé de la direction/service</a:t>
            </a:r>
          </a:p>
        </p:txBody>
      </p:sp>
      <p:graphicFrame>
        <p:nvGraphicFramePr>
          <p:cNvPr id="11" name="Graphique 8"/>
          <p:cNvGraphicFramePr>
            <a:graphicFrameLocks/>
          </p:cNvGraphicFramePr>
          <p:nvPr/>
        </p:nvGraphicFramePr>
        <p:xfrm>
          <a:off x="107504" y="1565156"/>
          <a:ext cx="4608512"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9"/>
          <p:cNvGraphicFramePr>
            <a:graphicFrameLocks/>
          </p:cNvGraphicFramePr>
          <p:nvPr/>
        </p:nvGraphicFramePr>
        <p:xfrm>
          <a:off x="4716016" y="1563638"/>
          <a:ext cx="3960440" cy="2760819"/>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16</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a:xfrm>
            <a:off x="1907704" y="2355726"/>
            <a:ext cx="8424863" cy="539991"/>
          </a:xfrm>
        </p:spPr>
        <p:txBody>
          <a:bodyPr>
            <a:normAutofit fontScale="90000"/>
          </a:bodyPr>
          <a:lstStyle/>
          <a:p>
            <a:pPr>
              <a:defRPr/>
            </a:pPr>
            <a:r>
              <a:rPr lang="fr-FR" sz="7200"/>
              <a:t>Données 35</a:t>
            </a:r>
            <a:r>
              <a:rPr lang="fr-FR" sz="2300"/>
              <a:t/>
            </a:r>
            <a:br>
              <a:rPr lang="fr-FR" sz="2300"/>
            </a:br>
            <a:endParaRPr lang="fr-FR" sz="23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691680" y="202070"/>
            <a:ext cx="7056784" cy="539991"/>
          </a:xfrm>
        </p:spPr>
        <p:txBody>
          <a:bodyPr>
            <a:normAutofit fontScale="90000"/>
          </a:bodyPr>
          <a:lstStyle/>
          <a:p>
            <a:pPr>
              <a:defRPr/>
            </a:pPr>
            <a:r>
              <a:rPr lang="fr-FR" sz="2300">
                <a:latin typeface="Marianne"/>
                <a:cs typeface="Marianne Regular"/>
              </a:rPr>
              <a:t>Les décisions d’orientation en 1</a:t>
            </a:r>
            <a:r>
              <a:rPr lang="fr-FR" sz="2300" baseline="30000">
                <a:latin typeface="Marianne"/>
                <a:cs typeface="Marianne Regular"/>
              </a:rPr>
              <a:t>ère</a:t>
            </a:r>
            <a:r>
              <a:rPr lang="fr-FR" sz="2300">
                <a:latin typeface="Marianne"/>
                <a:cs typeface="Marianne Regular"/>
              </a:rPr>
              <a:t> technologique</a:t>
            </a:r>
          </a:p>
        </p:txBody>
      </p:sp>
      <p:sp>
        <p:nvSpPr>
          <p:cNvPr id="5" name="Rectangle 7"/>
          <p:cNvSpPr/>
          <p:nvPr/>
        </p:nvSpPr>
        <p:spPr bwMode="auto">
          <a:xfrm>
            <a:off x="51853" y="3546573"/>
            <a:ext cx="4536504" cy="1107996"/>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La série STMG connaît un net recul en 2023</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Les taux d’orientation en 1</a:t>
            </a:r>
            <a:r>
              <a:rPr lang="fr-FR" sz="1100" baseline="30000">
                <a:solidFill>
                  <a:prstClr val="black"/>
                </a:solidFill>
                <a:latin typeface="Marianne"/>
              </a:rPr>
              <a:t>ère</a:t>
            </a:r>
            <a:r>
              <a:rPr lang="fr-FR" sz="1100">
                <a:solidFill>
                  <a:prstClr val="black"/>
                </a:solidFill>
                <a:latin typeface="Marianne"/>
              </a:rPr>
              <a:t> STI2D amorcent une petite progression (+0,6 pt)</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L’orientation en 1</a:t>
            </a:r>
            <a:r>
              <a:rPr lang="fr-FR" sz="1100" baseline="30000">
                <a:solidFill>
                  <a:prstClr val="black"/>
                </a:solidFill>
                <a:latin typeface="Marianne"/>
              </a:rPr>
              <a:t>ère</a:t>
            </a:r>
            <a:r>
              <a:rPr lang="fr-FR" sz="1100">
                <a:solidFill>
                  <a:prstClr val="black"/>
                </a:solidFill>
                <a:latin typeface="Marianne"/>
              </a:rPr>
              <a:t> STL reste marginale</a:t>
            </a:r>
            <a:endParaRPr/>
          </a:p>
        </p:txBody>
      </p:sp>
      <p:sp>
        <p:nvSpPr>
          <p:cNvPr id="6" name="Rectangle 3"/>
          <p:cNvSpPr/>
          <p:nvPr/>
        </p:nvSpPr>
        <p:spPr bwMode="auto">
          <a:xfrm>
            <a:off x="4644008" y="3506131"/>
            <a:ext cx="4414084" cy="938719"/>
          </a:xfrm>
          <a:prstGeom prst="rect">
            <a:avLst/>
          </a:prstGeom>
        </p:spPr>
        <p:txBody>
          <a:bodyPr wrap="square">
            <a:spAutoFit/>
          </a:bodyPr>
          <a:lstStyle/>
          <a:p>
            <a:pPr marL="171450" lvl="0" indent="-171450">
              <a:buFont typeface="Arial"/>
              <a:buChar char="•"/>
              <a:defRPr/>
            </a:pPr>
            <a:r>
              <a:rPr lang="fr-FR" sz="1100">
                <a:solidFill>
                  <a:prstClr val="black"/>
                </a:solidFill>
                <a:latin typeface="Marianne"/>
              </a:rPr>
              <a:t>Des taux départementaux vers la 1</a:t>
            </a:r>
            <a:r>
              <a:rPr lang="fr-FR" sz="1100" baseline="30000">
                <a:solidFill>
                  <a:prstClr val="black"/>
                </a:solidFill>
                <a:latin typeface="Marianne"/>
              </a:rPr>
              <a:t>ère</a:t>
            </a:r>
            <a:r>
              <a:rPr lang="fr-FR" sz="1100">
                <a:solidFill>
                  <a:prstClr val="black"/>
                </a:solidFill>
                <a:latin typeface="Marianne"/>
              </a:rPr>
              <a:t> STI2D qui restent en deçà des taux académiques</a:t>
            </a:r>
            <a:endParaRPr/>
          </a:p>
          <a:p>
            <a:pPr marL="171450" lvl="0" indent="-171450">
              <a:buFont typeface="Arial"/>
              <a:buChar char="•"/>
              <a:defRPr/>
            </a:pPr>
            <a:endParaRPr lang="fr-FR" sz="1100">
              <a:solidFill>
                <a:prstClr val="black"/>
              </a:solidFill>
              <a:latin typeface="Marianne"/>
            </a:endParaRPr>
          </a:p>
          <a:p>
            <a:pPr marL="171450" lvl="0" indent="-171450">
              <a:buFont typeface="Arial"/>
              <a:buChar char="•"/>
              <a:defRPr/>
            </a:pPr>
            <a:r>
              <a:rPr lang="fr-FR" sz="1100">
                <a:solidFill>
                  <a:prstClr val="black"/>
                </a:solidFill>
                <a:latin typeface="Marianne"/>
              </a:rPr>
              <a:t>Une reprise timide depuis 2021, qui s’accentue en 2023 en Ille et Vilaine</a:t>
            </a:r>
            <a:endParaRPr lang="fr-FR" sz="1100">
              <a:solidFill>
                <a:srgbClr val="000000"/>
              </a:solidFill>
              <a:latin typeface="Marianne"/>
            </a:endParaRPr>
          </a:p>
        </p:txBody>
      </p:sp>
      <p:graphicFrame>
        <p:nvGraphicFramePr>
          <p:cNvPr id="7" name="Graphique 10"/>
          <p:cNvGraphicFramePr>
            <a:graphicFrameLocks/>
          </p:cNvGraphicFramePr>
          <p:nvPr/>
        </p:nvGraphicFramePr>
        <p:xfrm>
          <a:off x="107504" y="764595"/>
          <a:ext cx="4414084" cy="2781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p:cNvGraphicFramePr>
            <a:graphicFrameLocks/>
          </p:cNvGraphicFramePr>
          <p:nvPr/>
        </p:nvGraphicFramePr>
        <p:xfrm>
          <a:off x="4644008" y="73974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403648" y="195555"/>
            <a:ext cx="6768752" cy="539991"/>
          </a:xfrm>
        </p:spPr>
        <p:txBody>
          <a:bodyPr>
            <a:normAutofit fontScale="90000"/>
          </a:bodyPr>
          <a:lstStyle/>
          <a:p>
            <a:pPr algn="ctr">
              <a:defRPr/>
            </a:pPr>
            <a:r>
              <a:rPr lang="fr-FR" sz="2300">
                <a:latin typeface="Marianne"/>
                <a:cs typeface="Marianne Regular"/>
              </a:rPr>
              <a:t>L’orientation des filles et des garçons </a:t>
            </a:r>
            <a:br>
              <a:rPr lang="fr-FR" sz="2300">
                <a:latin typeface="Marianne"/>
                <a:cs typeface="Marianne Regular"/>
              </a:rPr>
            </a:br>
            <a:r>
              <a:rPr lang="fr-FR" sz="2300">
                <a:latin typeface="Marianne"/>
                <a:cs typeface="Marianne Regular"/>
              </a:rPr>
              <a:t>en 1</a:t>
            </a:r>
            <a:r>
              <a:rPr lang="fr-FR" sz="2300" baseline="30000">
                <a:latin typeface="Marianne"/>
                <a:cs typeface="Marianne Regular"/>
              </a:rPr>
              <a:t>ère</a:t>
            </a:r>
            <a:r>
              <a:rPr lang="fr-FR" sz="2300">
                <a:latin typeface="Marianne"/>
                <a:cs typeface="Marianne Regular"/>
              </a:rPr>
              <a:t> STI2D</a:t>
            </a:r>
          </a:p>
        </p:txBody>
      </p:sp>
      <p:sp>
        <p:nvSpPr>
          <p:cNvPr id="5" name="Rectangle 5"/>
          <p:cNvSpPr/>
          <p:nvPr/>
        </p:nvSpPr>
        <p:spPr bwMode="auto">
          <a:xfrm>
            <a:off x="408120" y="3651870"/>
            <a:ext cx="8352928" cy="938719"/>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Une orientation en STI2D quasi inexistante pour les filles, mais en léger progrès depuis 2022</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Des taux d’orientation qui augmentent pour les garçons depuis 2022, mais sans retrouver le niveau de 2018</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Une situation moins favorable pour les garçons en Ille et Vilaine qu’aux niveaux académique et national</a:t>
            </a:r>
            <a:endParaRPr lang="fr-FR" sz="1100">
              <a:latin typeface="Marianne"/>
            </a:endParaRPr>
          </a:p>
        </p:txBody>
      </p:sp>
      <p:graphicFrame>
        <p:nvGraphicFramePr>
          <p:cNvPr id="6" name="Graphique 6"/>
          <p:cNvGraphicFramePr>
            <a:graphicFrameLocks/>
          </p:cNvGraphicFramePr>
          <p:nvPr/>
        </p:nvGraphicFramePr>
        <p:xfrm>
          <a:off x="12584" y="971364"/>
          <a:ext cx="4572000" cy="2552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9"/>
          <p:cNvGraphicFramePr>
            <a:graphicFrameLocks/>
          </p:cNvGraphicFramePr>
          <p:nvPr/>
        </p:nvGraphicFramePr>
        <p:xfrm>
          <a:off x="4584584" y="971364"/>
          <a:ext cx="4572000" cy="25527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979712" y="190972"/>
            <a:ext cx="7164288" cy="539991"/>
          </a:xfrm>
        </p:spPr>
        <p:txBody>
          <a:bodyPr>
            <a:normAutofit fontScale="90000"/>
          </a:bodyPr>
          <a:lstStyle/>
          <a:p>
            <a:pPr>
              <a:defRPr/>
            </a:pPr>
            <a:r>
              <a:rPr lang="fr-FR" sz="2300">
                <a:latin typeface="Marianne"/>
                <a:cs typeface="Marianne Regular"/>
              </a:rPr>
              <a:t>L’affectation en 1</a:t>
            </a:r>
            <a:r>
              <a:rPr lang="fr-FR" sz="2300" baseline="30000">
                <a:latin typeface="Marianne"/>
                <a:cs typeface="Marianne Regular"/>
              </a:rPr>
              <a:t>ère</a:t>
            </a:r>
            <a:r>
              <a:rPr lang="fr-FR" sz="2300">
                <a:latin typeface="Marianne"/>
                <a:cs typeface="Marianne Regular"/>
              </a:rPr>
              <a:t> technologique </a:t>
            </a:r>
            <a:br>
              <a:rPr lang="fr-FR" sz="2300">
                <a:latin typeface="Marianne"/>
                <a:cs typeface="Marianne Regular"/>
              </a:rPr>
            </a:br>
            <a:r>
              <a:rPr lang="fr-FR" sz="2300">
                <a:latin typeface="Marianne"/>
                <a:cs typeface="Marianne Regular"/>
              </a:rPr>
              <a:t>en Ille et Vilaine</a:t>
            </a:r>
          </a:p>
        </p:txBody>
      </p:sp>
      <p:sp>
        <p:nvSpPr>
          <p:cNvPr id="5" name="ZoneTexte 2"/>
          <p:cNvSpPr>
            <a:spLocks/>
          </p:cNvSpPr>
          <p:nvPr/>
        </p:nvSpPr>
        <p:spPr bwMode="auto">
          <a:xfrm>
            <a:off x="289446" y="840131"/>
            <a:ext cx="4299575" cy="523220"/>
          </a:xfrm>
          <a:prstGeom prst="rect">
            <a:avLst/>
          </a:prstGeom>
          <a:noFill/>
          <a:ln>
            <a:noFill/>
          </a:ln>
        </p:spPr>
        <p:txBody>
          <a:bodyPr wrap="non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defTabSz="457200">
              <a:spcBef>
                <a:spcPts val="0"/>
              </a:spcBef>
              <a:spcAft>
                <a:spcPts val="0"/>
              </a:spcAft>
              <a:buFont typeface="Arial"/>
              <a:buChar char="»"/>
              <a:defRPr sz="2000">
                <a:solidFill>
                  <a:schemeClr val="tx1"/>
                </a:solidFill>
                <a:latin typeface="Calibri"/>
              </a:defRPr>
            </a:lvl6pPr>
            <a:lvl7pPr marL="2971800" indent="-228600" defTabSz="457200">
              <a:spcBef>
                <a:spcPts val="0"/>
              </a:spcBef>
              <a:spcAft>
                <a:spcPts val="0"/>
              </a:spcAft>
              <a:buFont typeface="Arial"/>
              <a:buChar char="»"/>
              <a:defRPr sz="2000">
                <a:solidFill>
                  <a:schemeClr val="tx1"/>
                </a:solidFill>
                <a:latin typeface="Calibri"/>
              </a:defRPr>
            </a:lvl7pPr>
            <a:lvl8pPr marL="3429000" indent="-228600" defTabSz="457200">
              <a:spcBef>
                <a:spcPts val="0"/>
              </a:spcBef>
              <a:spcAft>
                <a:spcPts val="0"/>
              </a:spcAft>
              <a:buFont typeface="Arial"/>
              <a:buChar char="»"/>
              <a:defRPr sz="2000">
                <a:solidFill>
                  <a:schemeClr val="tx1"/>
                </a:solidFill>
                <a:latin typeface="Calibri"/>
              </a:defRPr>
            </a:lvl8pPr>
            <a:lvl9pPr marL="3886200" indent="-228600" defTabSz="457200">
              <a:spcBef>
                <a:spcPts val="0"/>
              </a:spcBef>
              <a:spcAft>
                <a:spcPts val="0"/>
              </a:spcAft>
              <a:buFont typeface="Arial"/>
              <a:buChar char="»"/>
              <a:defRPr sz="2000">
                <a:solidFill>
                  <a:schemeClr val="tx1"/>
                </a:solidFill>
                <a:latin typeface="Calibri"/>
              </a:defRPr>
            </a:lvl9pPr>
          </a:lstStyle>
          <a:p>
            <a:pPr marL="0" marR="0" lvl="0" indent="0" algn="ctr" defTabSz="457200">
              <a:lnSpc>
                <a:spcPct val="100000"/>
              </a:lnSpc>
              <a:spcBef>
                <a:spcPts val="0"/>
              </a:spcBef>
              <a:spcAft>
                <a:spcPts val="0"/>
              </a:spcAft>
              <a:buClrTx/>
              <a:buSzTx/>
              <a:buFontTx/>
              <a:buNone/>
              <a:defRPr/>
            </a:pPr>
            <a:r>
              <a:rPr lang="fr-FR" sz="1400" b="1" i="0" u="none" strike="noStrike" cap="none" spc="0">
                <a:ln>
                  <a:noFill/>
                </a:ln>
                <a:solidFill>
                  <a:prstClr val="black"/>
                </a:solidFill>
                <a:latin typeface="Calibri"/>
              </a:rPr>
              <a:t>Evolution de la répartition des candidatures 2022/2023</a:t>
            </a:r>
            <a:endParaRPr/>
          </a:p>
          <a:p>
            <a:pPr marL="0" marR="0" lvl="0" indent="0" algn="ctr" defTabSz="457200">
              <a:lnSpc>
                <a:spcPct val="100000"/>
              </a:lnSpc>
              <a:spcBef>
                <a:spcPts val="0"/>
              </a:spcBef>
              <a:spcAft>
                <a:spcPts val="0"/>
              </a:spcAft>
              <a:buClrTx/>
              <a:buSzTx/>
              <a:buFontTx/>
              <a:buNone/>
              <a:defRPr/>
            </a:pPr>
            <a:r>
              <a:rPr lang="fr-FR" sz="1400" b="1">
                <a:solidFill>
                  <a:prstClr val="black"/>
                </a:solidFill>
              </a:rPr>
              <a:t>(en valeur absolue)</a:t>
            </a:r>
            <a:endParaRPr lang="fr-FR" sz="1400" b="1" i="0" u="none" strike="noStrike" cap="none" spc="0">
              <a:ln>
                <a:noFill/>
              </a:ln>
              <a:solidFill>
                <a:prstClr val="black"/>
              </a:solidFill>
              <a:latin typeface="Calibri"/>
            </a:endParaRPr>
          </a:p>
        </p:txBody>
      </p:sp>
      <p:sp>
        <p:nvSpPr>
          <p:cNvPr id="6" name="ZoneTexte 2"/>
          <p:cNvSpPr>
            <a:spLocks/>
          </p:cNvSpPr>
          <p:nvPr/>
        </p:nvSpPr>
        <p:spPr bwMode="auto">
          <a:xfrm>
            <a:off x="246371" y="2608170"/>
            <a:ext cx="4968552" cy="307777"/>
          </a:xfrm>
          <a:prstGeom prst="rect">
            <a:avLst/>
          </a:prstGeom>
          <a:noFill/>
          <a:ln>
            <a:noFill/>
          </a:ln>
        </p:spPr>
        <p:txBody>
          <a:bodyPr wrap="square">
            <a:spAutoFit/>
          </a:bodyPr>
          <a:lstStyle>
            <a:lvl1pPr>
              <a:spcBef>
                <a:spcPts val="0"/>
              </a:spcBef>
              <a:buFont typeface="Arial"/>
              <a:buChar char="•"/>
              <a:defRPr sz="3200">
                <a:solidFill>
                  <a:schemeClr val="tx1"/>
                </a:solidFill>
                <a:latin typeface="Calibri"/>
              </a:defRPr>
            </a:lvl1pPr>
            <a:lvl2pPr marL="742950" indent="-285750">
              <a:spcBef>
                <a:spcPts val="0"/>
              </a:spcBef>
              <a:buFont typeface="Arial"/>
              <a:buChar char="–"/>
              <a:defRPr sz="2800">
                <a:solidFill>
                  <a:schemeClr val="tx1"/>
                </a:solidFill>
                <a:latin typeface="Calibri"/>
              </a:defRPr>
            </a:lvl2pPr>
            <a:lvl3pPr marL="1143000" indent="-228600">
              <a:spcBef>
                <a:spcPts val="0"/>
              </a:spcBef>
              <a:buFont typeface="Arial"/>
              <a:buChar char="•"/>
              <a:defRPr sz="2400">
                <a:solidFill>
                  <a:schemeClr val="tx1"/>
                </a:solidFill>
                <a:latin typeface="Calibri"/>
              </a:defRPr>
            </a:lvl3pPr>
            <a:lvl4pPr marL="1600200" indent="-228600">
              <a:spcBef>
                <a:spcPts val="0"/>
              </a:spcBef>
              <a:buFont typeface="Arial"/>
              <a:buChar char="–"/>
              <a:defRPr sz="2000">
                <a:solidFill>
                  <a:schemeClr val="tx1"/>
                </a:solidFill>
                <a:latin typeface="Calibri"/>
              </a:defRPr>
            </a:lvl4pPr>
            <a:lvl5pPr marL="2057400" indent="-228600">
              <a:spcBef>
                <a:spcPts val="0"/>
              </a:spcBef>
              <a:buFont typeface="Arial"/>
              <a:buChar char="»"/>
              <a:defRPr sz="2000">
                <a:solidFill>
                  <a:schemeClr val="tx1"/>
                </a:solidFill>
                <a:latin typeface="Calibri"/>
              </a:defRPr>
            </a:lvl5pPr>
            <a:lvl6pPr marL="2514600" indent="-228600" defTabSz="457200">
              <a:spcBef>
                <a:spcPts val="0"/>
              </a:spcBef>
              <a:spcAft>
                <a:spcPts val="0"/>
              </a:spcAft>
              <a:buFont typeface="Arial"/>
              <a:buChar char="»"/>
              <a:defRPr sz="2000">
                <a:solidFill>
                  <a:schemeClr val="tx1"/>
                </a:solidFill>
                <a:latin typeface="Calibri"/>
              </a:defRPr>
            </a:lvl6pPr>
            <a:lvl7pPr marL="2971800" indent="-228600" defTabSz="457200">
              <a:spcBef>
                <a:spcPts val="0"/>
              </a:spcBef>
              <a:spcAft>
                <a:spcPts val="0"/>
              </a:spcAft>
              <a:buFont typeface="Arial"/>
              <a:buChar char="»"/>
              <a:defRPr sz="2000">
                <a:solidFill>
                  <a:schemeClr val="tx1"/>
                </a:solidFill>
                <a:latin typeface="Calibri"/>
              </a:defRPr>
            </a:lvl7pPr>
            <a:lvl8pPr marL="3429000" indent="-228600" defTabSz="457200">
              <a:spcBef>
                <a:spcPts val="0"/>
              </a:spcBef>
              <a:spcAft>
                <a:spcPts val="0"/>
              </a:spcAft>
              <a:buFont typeface="Arial"/>
              <a:buChar char="»"/>
              <a:defRPr sz="2000">
                <a:solidFill>
                  <a:schemeClr val="tx1"/>
                </a:solidFill>
                <a:latin typeface="Calibri"/>
              </a:defRPr>
            </a:lvl8pPr>
            <a:lvl9pPr marL="3886200" indent="-228600" defTabSz="457200">
              <a:spcBef>
                <a:spcPts val="0"/>
              </a:spcBef>
              <a:spcAft>
                <a:spcPts val="0"/>
              </a:spcAft>
              <a:buFont typeface="Arial"/>
              <a:buChar char="»"/>
              <a:defRPr sz="2000">
                <a:solidFill>
                  <a:schemeClr val="tx1"/>
                </a:solidFill>
                <a:latin typeface="Calibri"/>
              </a:defRPr>
            </a:lvl9pPr>
          </a:lstStyle>
          <a:p>
            <a:pPr marL="0" marR="0" lvl="0" indent="0" algn="ctr" defTabSz="457200">
              <a:lnSpc>
                <a:spcPct val="100000"/>
              </a:lnSpc>
              <a:spcBef>
                <a:spcPts val="0"/>
              </a:spcBef>
              <a:spcAft>
                <a:spcPts val="0"/>
              </a:spcAft>
              <a:buClrTx/>
              <a:buSzTx/>
              <a:buFontTx/>
              <a:buNone/>
              <a:defRPr/>
            </a:pPr>
            <a:r>
              <a:rPr lang="fr-FR" sz="1400" b="1" i="0" u="none" strike="noStrike" cap="none" spc="0">
                <a:ln>
                  <a:noFill/>
                </a:ln>
                <a:solidFill>
                  <a:prstClr val="black"/>
                </a:solidFill>
                <a:latin typeface="Calibri"/>
              </a:rPr>
              <a:t>Evolution de la répartition des candidatures en 5 ans </a:t>
            </a:r>
            <a:r>
              <a:rPr lang="fr-FR" sz="1400" b="1">
                <a:solidFill>
                  <a:prstClr val="black"/>
                </a:solidFill>
              </a:rPr>
              <a:t>(en %)</a:t>
            </a:r>
            <a:endParaRPr lang="fr-FR" sz="1400" b="1" i="0" u="none" strike="noStrike" cap="none" spc="0">
              <a:ln>
                <a:noFill/>
              </a:ln>
              <a:solidFill>
                <a:prstClr val="black"/>
              </a:solidFill>
              <a:latin typeface="Calibri"/>
            </a:endParaRPr>
          </a:p>
        </p:txBody>
      </p:sp>
      <p:sp>
        <p:nvSpPr>
          <p:cNvPr id="7" name="Rectangle 12"/>
          <p:cNvSpPr/>
          <p:nvPr/>
        </p:nvSpPr>
        <p:spPr bwMode="auto">
          <a:xfrm>
            <a:off x="248842" y="4130211"/>
            <a:ext cx="8499621" cy="600164"/>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Une stabilité du nombre de candidats en 1</a:t>
            </a:r>
            <a:r>
              <a:rPr lang="fr-FR" sz="1100" baseline="30000">
                <a:solidFill>
                  <a:prstClr val="black"/>
                </a:solidFill>
                <a:latin typeface="Marianne"/>
              </a:rPr>
              <a:t>ère</a:t>
            </a:r>
            <a:r>
              <a:rPr lang="fr-FR" sz="1100">
                <a:solidFill>
                  <a:prstClr val="black"/>
                </a:solidFill>
                <a:latin typeface="Marianne"/>
              </a:rPr>
              <a:t> STI2D et 1</a:t>
            </a:r>
            <a:r>
              <a:rPr lang="fr-FR" sz="1100" baseline="30000">
                <a:solidFill>
                  <a:prstClr val="black"/>
                </a:solidFill>
                <a:latin typeface="Marianne"/>
              </a:rPr>
              <a:t>ère</a:t>
            </a:r>
            <a:r>
              <a:rPr lang="fr-FR" sz="1100">
                <a:solidFill>
                  <a:prstClr val="black"/>
                </a:solidFill>
                <a:latin typeface="Marianne"/>
              </a:rPr>
              <a:t> STL en 2023, avec une baisse en 5 ans en %, surtout en STL</a:t>
            </a:r>
            <a:endParaRPr/>
          </a:p>
          <a:p>
            <a:pPr marL="171450" indent="-171450">
              <a:buFont typeface="Arial"/>
              <a:buChar char="•"/>
              <a:defRPr/>
            </a:pPr>
            <a:r>
              <a:rPr lang="fr-FR" sz="1100">
                <a:latin typeface="Marianne"/>
              </a:rPr>
              <a:t>Un net recul des candidatures 1</a:t>
            </a:r>
            <a:r>
              <a:rPr lang="fr-FR" sz="1100" baseline="30000">
                <a:latin typeface="Marianne"/>
              </a:rPr>
              <a:t>er</a:t>
            </a:r>
            <a:r>
              <a:rPr lang="fr-FR" sz="1100">
                <a:latin typeface="Marianne"/>
              </a:rPr>
              <a:t> vœu en série STMG en 2023 et une baisse de près de 2 points en 5 ans</a:t>
            </a:r>
            <a:endParaRPr/>
          </a:p>
          <a:p>
            <a:pPr marL="171450" indent="-171450">
              <a:buFont typeface="Arial"/>
              <a:buChar char="•"/>
              <a:defRPr/>
            </a:pPr>
            <a:r>
              <a:rPr lang="fr-FR" sz="1100">
                <a:solidFill>
                  <a:prstClr val="black"/>
                </a:solidFill>
                <a:latin typeface="Marianne"/>
              </a:rPr>
              <a:t>En 2023, la série STMG représente 58,5% des affectations en 1</a:t>
            </a:r>
            <a:r>
              <a:rPr lang="fr-FR" sz="1100" baseline="30000">
                <a:solidFill>
                  <a:prstClr val="black"/>
                </a:solidFill>
                <a:latin typeface="Marianne"/>
              </a:rPr>
              <a:t>ère</a:t>
            </a:r>
            <a:r>
              <a:rPr lang="fr-FR" sz="1100">
                <a:solidFill>
                  <a:prstClr val="black"/>
                </a:solidFill>
                <a:latin typeface="Marianne"/>
              </a:rPr>
              <a:t> technologique (56,1% dans l’académie)</a:t>
            </a:r>
            <a:endParaRPr lang="fr-FR" sz="1100">
              <a:latin typeface="Marianne"/>
            </a:endParaRPr>
          </a:p>
        </p:txBody>
      </p:sp>
      <p:graphicFrame>
        <p:nvGraphicFramePr>
          <p:cNvPr id="8" name="Tableau 13"/>
          <p:cNvGraphicFramePr>
            <a:graphicFrameLocks noGrp="1"/>
          </p:cNvGraphicFramePr>
          <p:nvPr/>
        </p:nvGraphicFramePr>
        <p:xfrm>
          <a:off x="104112" y="2949964"/>
          <a:ext cx="5298684" cy="965805"/>
        </p:xfrm>
        <a:graphic>
          <a:graphicData uri="http://schemas.openxmlformats.org/drawingml/2006/table">
            <a:tbl>
              <a:tblPr/>
              <a:tblGrid>
                <a:gridCol w="1264259">
                  <a:extLst>
                    <a:ext uri="{9D8B030D-6E8A-4147-A177-3AD203B41FA5}">
                      <a16:colId xmlns:a16="http://schemas.microsoft.com/office/drawing/2014/main" val="20000"/>
                    </a:ext>
                  </a:extLst>
                </a:gridCol>
                <a:gridCol w="792087">
                  <a:extLst>
                    <a:ext uri="{9D8B030D-6E8A-4147-A177-3AD203B41FA5}">
                      <a16:colId xmlns:a16="http://schemas.microsoft.com/office/drawing/2014/main" val="20001"/>
                    </a:ext>
                  </a:extLst>
                </a:gridCol>
                <a:gridCol w="792087">
                  <a:extLst>
                    <a:ext uri="{9D8B030D-6E8A-4147-A177-3AD203B41FA5}">
                      <a16:colId xmlns:a16="http://schemas.microsoft.com/office/drawing/2014/main" val="20002"/>
                    </a:ext>
                  </a:extLst>
                </a:gridCol>
                <a:gridCol w="792087">
                  <a:extLst>
                    <a:ext uri="{9D8B030D-6E8A-4147-A177-3AD203B41FA5}">
                      <a16:colId xmlns:a16="http://schemas.microsoft.com/office/drawing/2014/main" val="20003"/>
                    </a:ext>
                  </a:extLst>
                </a:gridCol>
                <a:gridCol w="792087">
                  <a:extLst>
                    <a:ext uri="{9D8B030D-6E8A-4147-A177-3AD203B41FA5}">
                      <a16:colId xmlns:a16="http://schemas.microsoft.com/office/drawing/2014/main" val="20004"/>
                    </a:ext>
                  </a:extLst>
                </a:gridCol>
                <a:gridCol w="866073">
                  <a:extLst>
                    <a:ext uri="{9D8B030D-6E8A-4147-A177-3AD203B41FA5}">
                      <a16:colId xmlns:a16="http://schemas.microsoft.com/office/drawing/2014/main" val="20005"/>
                    </a:ext>
                  </a:extLst>
                </a:gridCol>
              </a:tblGrid>
              <a:tr h="365729">
                <a:tc>
                  <a:txBody>
                    <a:bodyPr/>
                    <a:lstStyle/>
                    <a:p>
                      <a:pPr algn="ctr">
                        <a:defRPr/>
                      </a:pPr>
                      <a:r>
                        <a:rPr lang="fr-FR" sz="1800" b="0" i="0" u="none" strike="noStrike">
                          <a:solidFill>
                            <a:srgbClr val="000000"/>
                          </a:solidFill>
                          <a:latin typeface="Marianne"/>
                        </a:rPr>
                        <a:t> </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ST2S</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STMG</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STI2D</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STL</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STAV</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0"/>
                  </a:ext>
                </a:extLst>
              </a:tr>
              <a:tr h="200025">
                <a:tc>
                  <a:txBody>
                    <a:bodyPr/>
                    <a:lstStyle/>
                    <a:p>
                      <a:pPr algn="ctr">
                        <a:defRPr/>
                      </a:pPr>
                      <a:r>
                        <a:rPr lang="fr-FR" sz="1000" b="0" i="0" u="none" strike="noStrike">
                          <a:solidFill>
                            <a:srgbClr val="000000"/>
                          </a:solidFill>
                          <a:latin typeface="Marianne"/>
                        </a:rPr>
                        <a:t>2018</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10,5%</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59,4%</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20,9%</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6,4%</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2,7%</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1"/>
                  </a:ext>
                </a:extLst>
              </a:tr>
              <a:tr h="200025">
                <a:tc>
                  <a:txBody>
                    <a:bodyPr/>
                    <a:lstStyle/>
                    <a:p>
                      <a:pPr algn="ctr">
                        <a:defRPr/>
                      </a:pPr>
                      <a:r>
                        <a:rPr lang="fr-FR" sz="1000" b="0" i="0" u="none" strike="noStrike">
                          <a:solidFill>
                            <a:srgbClr val="000000"/>
                          </a:solidFill>
                          <a:latin typeface="Marianne"/>
                        </a:rPr>
                        <a:t>2023</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11,4%</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57,7%</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20,5%</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4,4%</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0" i="0" u="none" strike="noStrike">
                          <a:solidFill>
                            <a:srgbClr val="000000"/>
                          </a:solidFill>
                          <a:latin typeface="Marianne"/>
                        </a:rPr>
                        <a:t>2,8%</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2"/>
                  </a:ext>
                </a:extLst>
              </a:tr>
              <a:tr h="200025">
                <a:tc>
                  <a:txBody>
                    <a:bodyPr/>
                    <a:lstStyle/>
                    <a:p>
                      <a:pPr algn="ctr">
                        <a:defRPr/>
                      </a:pPr>
                      <a:r>
                        <a:rPr lang="fr-FR" sz="1000" b="1" i="0" u="none" strike="noStrike">
                          <a:solidFill>
                            <a:srgbClr val="000000"/>
                          </a:solidFill>
                          <a:latin typeface="Marianne"/>
                        </a:rPr>
                        <a:t>Evolution 18/23</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+0,9 pt</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-1,7 pt</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-0,4 pt</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-2 pts</a:t>
                      </a: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tc>
                  <a:txBody>
                    <a:bodyPr/>
                    <a:lstStyle/>
                    <a:p>
                      <a:pPr algn="ctr">
                        <a:defRPr/>
                      </a:pPr>
                      <a:r>
                        <a:rPr lang="fr-FR" sz="1000" b="1" i="0" u="none" strike="noStrike">
                          <a:solidFill>
                            <a:srgbClr val="000000"/>
                          </a:solidFill>
                          <a:latin typeface="Marianne"/>
                        </a:rPr>
                        <a:t>+0,1 pt</a:t>
                      </a:r>
                      <a:endParaRPr/>
                    </a:p>
                  </a:txBody>
                  <a:tcPr marL="9525" marR="9525" marT="9525" marB="0" anchor="ctr">
                    <a:lnL w="12700" algn="ctr">
                      <a:solidFill>
                        <a:srgbClr val="FFFFFF"/>
                      </a:solidFill>
                    </a:lnL>
                    <a:lnR w="12700" algn="ctr">
                      <a:solidFill>
                        <a:srgbClr val="FFFFFF"/>
                      </a:solidFill>
                    </a:lnR>
                    <a:lnT w="12700" algn="ctr">
                      <a:solidFill>
                        <a:srgbClr val="FFFFFF"/>
                      </a:solidFill>
                    </a:lnT>
                    <a:lnB w="12700" algn="ctr">
                      <a:solidFill>
                        <a:srgbClr val="FFFFFF"/>
                      </a:solidFill>
                    </a:lnB>
                    <a:solidFill>
                      <a:srgbClr val="E7E7E7"/>
                    </a:solidFill>
                  </a:tcPr>
                </a:tc>
                <a:extLst>
                  <a:ext uri="{0D108BD9-81ED-4DB2-BD59-A6C34878D82A}">
                    <a16:rowId xmlns:a16="http://schemas.microsoft.com/office/drawing/2014/main" val="10003"/>
                  </a:ext>
                </a:extLst>
              </a:tr>
            </a:tbl>
          </a:graphicData>
        </a:graphic>
      </p:graphicFrame>
      <p:graphicFrame>
        <p:nvGraphicFramePr>
          <p:cNvPr id="9" name="Tableau 2"/>
          <p:cNvGraphicFramePr>
            <a:graphicFrameLocks noGrp="1"/>
          </p:cNvGraphicFramePr>
          <p:nvPr/>
        </p:nvGraphicFramePr>
        <p:xfrm>
          <a:off x="97207" y="1325215"/>
          <a:ext cx="5266880" cy="1019174"/>
        </p:xfrm>
        <a:graphic>
          <a:graphicData uri="http://schemas.openxmlformats.org/drawingml/2006/table">
            <a:tbl>
              <a:tblPr/>
              <a:tblGrid>
                <a:gridCol w="658360">
                  <a:extLst>
                    <a:ext uri="{9D8B030D-6E8A-4147-A177-3AD203B41FA5}">
                      <a16:colId xmlns:a16="http://schemas.microsoft.com/office/drawing/2014/main" val="20000"/>
                    </a:ext>
                  </a:extLst>
                </a:gridCol>
                <a:gridCol w="658360">
                  <a:extLst>
                    <a:ext uri="{9D8B030D-6E8A-4147-A177-3AD203B41FA5}">
                      <a16:colId xmlns:a16="http://schemas.microsoft.com/office/drawing/2014/main" val="20001"/>
                    </a:ext>
                  </a:extLst>
                </a:gridCol>
                <a:gridCol w="658360">
                  <a:extLst>
                    <a:ext uri="{9D8B030D-6E8A-4147-A177-3AD203B41FA5}">
                      <a16:colId xmlns:a16="http://schemas.microsoft.com/office/drawing/2014/main" val="20002"/>
                    </a:ext>
                  </a:extLst>
                </a:gridCol>
                <a:gridCol w="658360">
                  <a:extLst>
                    <a:ext uri="{9D8B030D-6E8A-4147-A177-3AD203B41FA5}">
                      <a16:colId xmlns:a16="http://schemas.microsoft.com/office/drawing/2014/main" val="20003"/>
                    </a:ext>
                  </a:extLst>
                </a:gridCol>
                <a:gridCol w="658360">
                  <a:extLst>
                    <a:ext uri="{9D8B030D-6E8A-4147-A177-3AD203B41FA5}">
                      <a16:colId xmlns:a16="http://schemas.microsoft.com/office/drawing/2014/main" val="20004"/>
                    </a:ext>
                  </a:extLst>
                </a:gridCol>
                <a:gridCol w="658360">
                  <a:extLst>
                    <a:ext uri="{9D8B030D-6E8A-4147-A177-3AD203B41FA5}">
                      <a16:colId xmlns:a16="http://schemas.microsoft.com/office/drawing/2014/main" val="20005"/>
                    </a:ext>
                  </a:extLst>
                </a:gridCol>
                <a:gridCol w="658360">
                  <a:extLst>
                    <a:ext uri="{9D8B030D-6E8A-4147-A177-3AD203B41FA5}">
                      <a16:colId xmlns:a16="http://schemas.microsoft.com/office/drawing/2014/main" val="20006"/>
                    </a:ext>
                  </a:extLst>
                </a:gridCol>
                <a:gridCol w="658360">
                  <a:extLst>
                    <a:ext uri="{9D8B030D-6E8A-4147-A177-3AD203B41FA5}">
                      <a16:colId xmlns:a16="http://schemas.microsoft.com/office/drawing/2014/main" val="20007"/>
                    </a:ext>
                  </a:extLst>
                </a:gridCol>
              </a:tblGrid>
              <a:tr h="304800">
                <a:tc>
                  <a:txBody>
                    <a:bodyPr/>
                    <a:lstStyle/>
                    <a:p>
                      <a:pPr algn="ctr">
                        <a:defRPr/>
                      </a:pP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ST2S</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STMG</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STI2D</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STL</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STAV</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STHR</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Total</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0"/>
                  </a:ext>
                </a:extLst>
              </a:tr>
              <a:tr h="190500">
                <a:tc>
                  <a:txBody>
                    <a:bodyPr/>
                    <a:lstStyle/>
                    <a:p>
                      <a:pPr algn="ctr">
                        <a:defRPr/>
                      </a:pPr>
                      <a:r>
                        <a:rPr lang="fr-FR" sz="1000" u="none" strike="noStrike">
                          <a:latin typeface="Marianne"/>
                        </a:rPr>
                        <a:t>2022</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230</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1155</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365</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79</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42</a:t>
                      </a:r>
                      <a:endParaRPr lang="fr-FR" sz="1000" b="0" i="0" u="none" strike="noStrike">
                        <a:solidFill>
                          <a:srgbClr val="000000"/>
                        </a:solidFill>
                        <a:latin typeface="Marianne"/>
                      </a:endParaRPr>
                    </a:p>
                  </a:txBody>
                  <a:tcPr marL="9525" marR="9525" marT="9525" marB="0" anchor="b"/>
                </a:tc>
                <a:tc>
                  <a:txBody>
                    <a:bodyPr/>
                    <a:lstStyle/>
                    <a:p>
                      <a:pPr algn="ctr">
                        <a:defRPr/>
                      </a:pP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1871</a:t>
                      </a:r>
                      <a:endParaRPr lang="fr-FR" sz="1000" b="0" i="0" u="none" strike="noStrike">
                        <a:solidFill>
                          <a:srgbClr val="000000"/>
                        </a:solidFill>
                        <a:latin typeface="Marianne"/>
                      </a:endParaRPr>
                    </a:p>
                  </a:txBody>
                  <a:tcPr marL="9525" marR="9525" marT="9525" marB="0" anchor="b"/>
                </a:tc>
                <a:extLst>
                  <a:ext uri="{0D108BD9-81ED-4DB2-BD59-A6C34878D82A}">
                    <a16:rowId xmlns:a16="http://schemas.microsoft.com/office/drawing/2014/main" val="10001"/>
                  </a:ext>
                </a:extLst>
              </a:tr>
              <a:tr h="190500">
                <a:tc>
                  <a:txBody>
                    <a:bodyPr/>
                    <a:lstStyle/>
                    <a:p>
                      <a:pPr algn="ctr">
                        <a:defRPr/>
                      </a:pPr>
                      <a:r>
                        <a:rPr lang="fr-FR" sz="1000" u="none" strike="noStrike">
                          <a:latin typeface="Marianne"/>
                        </a:rPr>
                        <a:t>2023</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206</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1042</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370</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79</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50</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59</a:t>
                      </a:r>
                      <a:endParaRPr lang="fr-FR" sz="1000" b="0" i="0" u="none" strike="noStrike">
                        <a:solidFill>
                          <a:srgbClr val="000000"/>
                        </a:solidFill>
                        <a:latin typeface="Marianne"/>
                      </a:endParaRPr>
                    </a:p>
                  </a:txBody>
                  <a:tcPr marL="9525" marR="9525" marT="9525" marB="0" anchor="b"/>
                </a:tc>
                <a:tc>
                  <a:txBody>
                    <a:bodyPr/>
                    <a:lstStyle/>
                    <a:p>
                      <a:pPr algn="ctr">
                        <a:defRPr/>
                      </a:pPr>
                      <a:r>
                        <a:rPr lang="fr-FR" sz="1000" u="none" strike="noStrike">
                          <a:latin typeface="Marianne"/>
                        </a:rPr>
                        <a:t>1806</a:t>
                      </a:r>
                      <a:endParaRPr lang="fr-FR" sz="1000" b="0" i="0" u="none" strike="noStrike">
                        <a:solidFill>
                          <a:srgbClr val="000000"/>
                        </a:solidFill>
                        <a:latin typeface="Marianne"/>
                      </a:endParaRPr>
                    </a:p>
                  </a:txBody>
                  <a:tcPr marL="9525" marR="9525" marT="9525" marB="0" anchor="b"/>
                </a:tc>
                <a:extLst>
                  <a:ext uri="{0D108BD9-81ED-4DB2-BD59-A6C34878D82A}">
                    <a16:rowId xmlns:a16="http://schemas.microsoft.com/office/drawing/2014/main" val="10002"/>
                  </a:ext>
                </a:extLst>
              </a:tr>
              <a:tr h="333375">
                <a:tc>
                  <a:txBody>
                    <a:bodyPr/>
                    <a:lstStyle/>
                    <a:p>
                      <a:pPr algn="ctr">
                        <a:defRPr/>
                      </a:pPr>
                      <a:r>
                        <a:rPr lang="fr-FR" sz="1000" u="none" strike="noStrike">
                          <a:latin typeface="Marianne"/>
                        </a:rPr>
                        <a:t>Evolution</a:t>
                      </a:r>
                      <a:br>
                        <a:rPr lang="fr-FR" sz="1000" u="none" strike="noStrike">
                          <a:latin typeface="Marianne"/>
                        </a:rPr>
                      </a:br>
                      <a:r>
                        <a:rPr lang="fr-FR" sz="1000" u="none" strike="noStrike">
                          <a:latin typeface="Marianne"/>
                        </a:rPr>
                        <a:t>22/23</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-24</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-113</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5</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0</a:t>
                      </a: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8</a:t>
                      </a:r>
                      <a:endParaRPr lang="fr-FR" sz="1000" b="0" i="0" u="none" strike="noStrike">
                        <a:solidFill>
                          <a:srgbClr val="000000"/>
                        </a:solidFill>
                        <a:latin typeface="Marianne"/>
                      </a:endParaRPr>
                    </a:p>
                  </a:txBody>
                  <a:tcPr marL="9525" marR="9525" marT="9525" marB="0" anchor="ctr"/>
                </a:tc>
                <a:tc>
                  <a:txBody>
                    <a:bodyPr/>
                    <a:lstStyle/>
                    <a:p>
                      <a:pPr algn="ctr">
                        <a:defRPr/>
                      </a:pPr>
                      <a:endParaRPr lang="fr-FR" sz="1000" b="0" i="0" u="none" strike="noStrike">
                        <a:solidFill>
                          <a:srgbClr val="000000"/>
                        </a:solidFill>
                        <a:latin typeface="Marianne"/>
                      </a:endParaRPr>
                    </a:p>
                  </a:txBody>
                  <a:tcPr marL="9525" marR="9525" marT="9525" marB="0" anchor="ctr"/>
                </a:tc>
                <a:tc>
                  <a:txBody>
                    <a:bodyPr/>
                    <a:lstStyle/>
                    <a:p>
                      <a:pPr algn="ctr">
                        <a:defRPr/>
                      </a:pPr>
                      <a:r>
                        <a:rPr lang="fr-FR" sz="1000" u="none" strike="noStrike">
                          <a:latin typeface="Marianne"/>
                        </a:rPr>
                        <a:t>-65</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3"/>
                  </a:ext>
                </a:extLst>
              </a:tr>
            </a:tbl>
          </a:graphicData>
        </a:graphic>
      </p:graphicFrame>
      <p:graphicFrame>
        <p:nvGraphicFramePr>
          <p:cNvPr id="10" name="Graphique 14"/>
          <p:cNvGraphicFramePr>
            <a:graphicFrameLocks/>
          </p:cNvGraphicFramePr>
          <p:nvPr/>
        </p:nvGraphicFramePr>
        <p:xfrm>
          <a:off x="5148064" y="976238"/>
          <a:ext cx="4139952"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2</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467544" y="849646"/>
            <a:ext cx="8424863" cy="539991"/>
          </a:xfrm>
        </p:spPr>
        <p:txBody>
          <a:bodyPr>
            <a:normAutofit fontScale="90000"/>
          </a:bodyPr>
          <a:lstStyle/>
          <a:p>
            <a:pPr>
              <a:defRPr/>
            </a:pPr>
            <a:r>
              <a:rPr lang="fr-FR" sz="2100">
                <a:solidFill>
                  <a:srgbClr val="000000"/>
                </a:solidFill>
              </a:rPr>
              <a:t>Suite aux travaux du </a:t>
            </a:r>
            <a:r>
              <a:rPr lang="fr-FR" sz="2200"/>
              <a:t>comité de suivi de la réforme du lycée et du baccalauréat général et technologique :</a:t>
            </a:r>
            <a:r>
              <a:rPr lang="fr-FR" sz="2100" i="1">
                <a:solidFill>
                  <a:srgbClr val="000000"/>
                </a:solidFill>
              </a:rPr>
              <a:t/>
            </a:r>
            <a:br>
              <a:rPr lang="fr-FR" sz="2100" i="1">
                <a:solidFill>
                  <a:srgbClr val="000000"/>
                </a:solidFill>
              </a:rPr>
            </a:b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755576" y="1647929"/>
            <a:ext cx="7993137" cy="2520280"/>
          </a:xfrm>
        </p:spPr>
        <p:txBody>
          <a:bodyPr/>
          <a:lstStyle/>
          <a:p>
            <a:pPr marL="0" lvl="0">
              <a:spcBef>
                <a:spcPts val="0"/>
              </a:spcBef>
              <a:spcAft>
                <a:spcPts val="0"/>
              </a:spcAft>
              <a:defRPr/>
            </a:pPr>
            <a:r>
              <a:rPr lang="fr-FR" sz="1600" b="1" i="1">
                <a:solidFill>
                  <a:srgbClr val="000000"/>
                </a:solidFill>
              </a:rPr>
              <a:t>Mise en œuvre d’un plan de valorisation de la voie technologique:</a:t>
            </a:r>
            <a:endParaRPr/>
          </a:p>
          <a:p>
            <a:pPr marL="0" lvl="0">
              <a:spcBef>
                <a:spcPts val="0"/>
              </a:spcBef>
              <a:spcAft>
                <a:spcPts val="0"/>
              </a:spcAft>
              <a:defRPr/>
            </a:pPr>
            <a:r>
              <a:rPr lang="fr-FR"/>
              <a:t> </a:t>
            </a:r>
            <a:endParaRPr/>
          </a:p>
          <a:p>
            <a:pPr marL="285750" lvl="0" indent="-285750">
              <a:spcBef>
                <a:spcPts val="0"/>
              </a:spcBef>
              <a:spcAft>
                <a:spcPts val="0"/>
              </a:spcAft>
              <a:buFont typeface="Symbol"/>
              <a:buChar char="Þ"/>
              <a:defRPr/>
            </a:pPr>
            <a:endParaRPr lang="fr-FR"/>
          </a:p>
          <a:p>
            <a:pPr marL="285750" indent="-285750">
              <a:spcAft>
                <a:spcPts val="0"/>
              </a:spcAft>
              <a:buFont typeface="Symbol"/>
              <a:buChar char="Þ"/>
              <a:defRPr/>
            </a:pPr>
            <a:r>
              <a:rPr lang="fr-FR" b="1" i="1">
                <a:solidFill>
                  <a:srgbClr val="000000"/>
                </a:solidFill>
              </a:rPr>
              <a:t>courrier du DGESCO aux Recteurs en date du 28/04/2021,</a:t>
            </a:r>
            <a:endParaRPr/>
          </a:p>
          <a:p>
            <a:pPr marL="285750" indent="-285750">
              <a:spcAft>
                <a:spcPts val="0"/>
              </a:spcAft>
              <a:buFont typeface="Symbol"/>
              <a:buChar char="Þ"/>
              <a:defRPr/>
            </a:pPr>
            <a:endParaRPr lang="fr-FR"/>
          </a:p>
          <a:p>
            <a:pPr marL="285750" lvl="0" indent="-285750">
              <a:spcBef>
                <a:spcPts val="0"/>
              </a:spcBef>
              <a:spcAft>
                <a:spcPts val="0"/>
              </a:spcAft>
              <a:buFont typeface="Symbol"/>
              <a:buChar char="Þ"/>
              <a:defRPr/>
            </a:pPr>
            <a:r>
              <a:rPr lang="fr-FR"/>
              <a:t>accord-cadre État/Régions, pour une politique de promotion et de continuité des parcours des bacheliers technologiques vers l’enseignement supérieur,</a:t>
            </a:r>
            <a:endParaRPr/>
          </a:p>
          <a:p>
            <a:pPr marL="0" lvl="0">
              <a:spcBef>
                <a:spcPts val="0"/>
              </a:spcBef>
              <a:spcAft>
                <a:spcPts val="0"/>
              </a:spcAft>
              <a:defRPr/>
            </a:pPr>
            <a:endParaRPr lang="fr-FR"/>
          </a:p>
          <a:p>
            <a:pPr marL="285750" lvl="0" indent="-285750">
              <a:spcBef>
                <a:spcPts val="0"/>
              </a:spcBef>
              <a:spcAft>
                <a:spcPts val="0"/>
              </a:spcAft>
              <a:buFont typeface="Symbol"/>
              <a:buChar char="Þ"/>
              <a:defRPr/>
            </a:pPr>
            <a:r>
              <a:rPr lang="fr-FR"/>
              <a:t>(ressources documentaires et recommandations accessibles sur EDUSCOL)</a:t>
            </a:r>
            <a:endParaRPr/>
          </a:p>
          <a:p>
            <a:pPr marL="0" lvl="0">
              <a:spcBef>
                <a:spcPts val="0"/>
              </a:spcBef>
              <a:spcAft>
                <a:spcPts val="0"/>
              </a:spcAft>
              <a:defRPr/>
            </a:pPr>
            <a:endParaRPr lang="fr-FR" sz="1600"/>
          </a:p>
          <a:p>
            <a:pPr marL="0" lvl="0">
              <a:spcBef>
                <a:spcPts val="0"/>
              </a:spcBef>
              <a:spcAft>
                <a:spcPts val="0"/>
              </a:spcAft>
              <a:defRPr/>
            </a:pPr>
            <a:r>
              <a:rPr lang="fr-FR" sz="1600" b="1" i="1">
                <a:solidFill>
                  <a:srgbClr val="000000"/>
                </a:solidFill>
              </a:rPr>
              <a:t> </a:t>
            </a:r>
            <a:r>
              <a:rPr lang="fr-FR" sz="1600"/>
              <a:t> </a:t>
            </a:r>
            <a:endParaRPr lang="fr-FR" sz="1600" i="1">
              <a:solidFill>
                <a:srgbClr val="000000"/>
              </a:solidFill>
            </a:endParaRPr>
          </a:p>
          <a:p>
            <a:pPr marL="0" lvl="1" indent="0">
              <a:spcBef>
                <a:spcPts val="0"/>
              </a:spcBef>
              <a:spcAft>
                <a:spcPts val="0"/>
              </a:spcAft>
              <a:buSzTx/>
              <a:buNone/>
              <a:defRPr/>
            </a:pPr>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979712" y="179651"/>
            <a:ext cx="6768752" cy="539991"/>
          </a:xfrm>
        </p:spPr>
        <p:txBody>
          <a:bodyPr>
            <a:normAutofit fontScale="90000"/>
          </a:bodyPr>
          <a:lstStyle/>
          <a:p>
            <a:pPr>
              <a:defRPr/>
            </a:pPr>
            <a:r>
              <a:rPr lang="fr-FR" sz="2300">
                <a:latin typeface="Marianne"/>
                <a:cs typeface="Marianne Regular"/>
              </a:rPr>
              <a:t>Les règles de l’affectation en 2</a:t>
            </a:r>
            <a:r>
              <a:rPr lang="fr-FR" sz="2300" baseline="30000">
                <a:latin typeface="Marianne"/>
                <a:cs typeface="Marianne Regular"/>
              </a:rPr>
              <a:t>nde</a:t>
            </a:r>
            <a:r>
              <a:rPr lang="fr-FR" sz="2300">
                <a:latin typeface="Marianne"/>
                <a:cs typeface="Marianne Regular"/>
              </a:rPr>
              <a:t> GT en Ille et Vilaine</a:t>
            </a:r>
          </a:p>
        </p:txBody>
      </p:sp>
      <p:sp>
        <p:nvSpPr>
          <p:cNvPr id="5" name="ZoneTexte 1"/>
          <p:cNvSpPr>
            <a:spLocks/>
          </p:cNvSpPr>
          <p:nvPr/>
        </p:nvSpPr>
        <p:spPr bwMode="auto">
          <a:xfrm>
            <a:off x="467544" y="843558"/>
            <a:ext cx="8280919" cy="3908762"/>
          </a:xfrm>
          <a:prstGeom prst="rect">
            <a:avLst/>
          </a:prstGeom>
          <a:noFill/>
        </p:spPr>
        <p:txBody>
          <a:bodyPr wrap="square" rtlCol="0">
            <a:spAutoFit/>
          </a:bodyPr>
          <a:lstStyle/>
          <a:p>
            <a:pPr>
              <a:defRPr/>
            </a:pPr>
            <a:r>
              <a:rPr lang="fr-FR" sz="1400" b="1">
                <a:latin typeface="Marianne"/>
              </a:rPr>
              <a:t>Principes généraux de l’affectation en 2</a:t>
            </a:r>
            <a:r>
              <a:rPr lang="fr-FR" sz="1400" b="1" baseline="30000">
                <a:latin typeface="Marianne"/>
              </a:rPr>
              <a:t>nde</a:t>
            </a:r>
            <a:r>
              <a:rPr lang="fr-FR" sz="1400" b="1">
                <a:latin typeface="Marianne"/>
              </a:rPr>
              <a:t> GT:</a:t>
            </a:r>
            <a:endParaRPr/>
          </a:p>
          <a:p>
            <a:pPr>
              <a:defRPr/>
            </a:pPr>
            <a:endParaRPr lang="fr-FR" sz="800" b="1">
              <a:latin typeface="Marianne"/>
            </a:endParaRPr>
          </a:p>
          <a:p>
            <a:pPr marL="285750" indent="-285750">
              <a:buFont typeface="Arial"/>
              <a:buChar char="•"/>
              <a:defRPr/>
            </a:pPr>
            <a:r>
              <a:rPr lang="fr-FR" sz="1200">
                <a:latin typeface="Marianne"/>
              </a:rPr>
              <a:t>La demande d’affectation dans le lycée de secteur est la règle de base</a:t>
            </a:r>
            <a:endParaRPr/>
          </a:p>
          <a:p>
            <a:pPr marL="285750" indent="-285750">
              <a:buFont typeface="Arial"/>
              <a:buChar char="•"/>
              <a:defRPr/>
            </a:pPr>
            <a:r>
              <a:rPr lang="fr-FR" sz="1200">
                <a:latin typeface="Marianne"/>
              </a:rPr>
              <a:t>Les élèves du secteur sont prioritaires</a:t>
            </a:r>
            <a:endParaRPr/>
          </a:p>
          <a:p>
            <a:pPr marL="285750" indent="-285750">
              <a:buFont typeface="Arial"/>
              <a:buChar char="•"/>
              <a:defRPr/>
            </a:pPr>
            <a:r>
              <a:rPr lang="fr-FR" sz="1200">
                <a:latin typeface="Marianne"/>
              </a:rPr>
              <a:t>Les demandes de dérogation  sont examinées en fonction des places disponibles après affectation des élèves du secteur et traitées par ordre de priorité selon des critères nationaux</a:t>
            </a:r>
            <a:endParaRPr/>
          </a:p>
          <a:p>
            <a:pPr marL="285750" indent="-285750">
              <a:buFont typeface="Arial"/>
              <a:buChar char="•"/>
              <a:defRPr/>
            </a:pPr>
            <a:r>
              <a:rPr lang="fr-FR" sz="1200">
                <a:latin typeface="Marianne"/>
              </a:rPr>
              <a:t>Les demandes de dérogation pour enseignements optionnels (généraux ou technologiques) non présents dans le lycée de secteur relèvent de la convenance personnelle</a:t>
            </a:r>
            <a:endParaRPr/>
          </a:p>
          <a:p>
            <a:pPr>
              <a:defRPr/>
            </a:pPr>
            <a:r>
              <a:rPr lang="fr-FR" sz="1400">
                <a:latin typeface="Marianne"/>
              </a:rPr>
              <a:t> </a:t>
            </a:r>
          </a:p>
          <a:p>
            <a:pPr>
              <a:defRPr/>
            </a:pPr>
            <a:r>
              <a:rPr lang="fr-FR" sz="1400" b="1">
                <a:latin typeface="Marianne"/>
              </a:rPr>
              <a:t>Constats de l’affectation sur les lycées d’Ille et Vilaine proposant les filières STI2D ou STL:</a:t>
            </a:r>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a:latin typeface="Marianne"/>
            </a:endParaRPr>
          </a:p>
          <a:p>
            <a:pPr>
              <a:defRPr/>
            </a:pPr>
            <a:endParaRPr lang="fr-FR" sz="1400">
              <a:latin typeface="Marianne"/>
            </a:endParaRPr>
          </a:p>
          <a:p>
            <a:pPr>
              <a:defRPr/>
            </a:pPr>
            <a:endParaRPr lang="fr-FR" sz="1400">
              <a:latin typeface="Marianne"/>
            </a:endParaRPr>
          </a:p>
        </p:txBody>
      </p:sp>
      <p:graphicFrame>
        <p:nvGraphicFramePr>
          <p:cNvPr id="6" name="Tableau 2"/>
          <p:cNvGraphicFramePr>
            <a:graphicFrameLocks noGrp="1"/>
          </p:cNvGraphicFramePr>
          <p:nvPr/>
        </p:nvGraphicFramePr>
        <p:xfrm>
          <a:off x="528321" y="2813016"/>
          <a:ext cx="4835767" cy="1859280"/>
        </p:xfrm>
        <a:graphic>
          <a:graphicData uri="http://schemas.openxmlformats.org/drawingml/2006/table">
            <a:tbl>
              <a:tblPr firstRow="1" bandRow="1"/>
              <a:tblGrid>
                <a:gridCol w="3032599">
                  <a:extLst>
                    <a:ext uri="{9D8B030D-6E8A-4147-A177-3AD203B41FA5}">
                      <a16:colId xmlns:a16="http://schemas.microsoft.com/office/drawing/2014/main" val="20000"/>
                    </a:ext>
                  </a:extLst>
                </a:gridCol>
                <a:gridCol w="63980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87295">
                  <a:extLst>
                    <a:ext uri="{9D8B030D-6E8A-4147-A177-3AD203B41FA5}">
                      <a16:colId xmlns:a16="http://schemas.microsoft.com/office/drawing/2014/main" val="20003"/>
                    </a:ext>
                  </a:extLst>
                </a:gridCol>
              </a:tblGrid>
              <a:tr h="387856">
                <a:tc>
                  <a:txBody>
                    <a:bodyPr/>
                    <a:lstStyle/>
                    <a:p>
                      <a:pPr>
                        <a:defRPr/>
                      </a:pPr>
                      <a:r>
                        <a:rPr lang="fr-FR" sz="1000">
                          <a:latin typeface="Marianne"/>
                        </a:rPr>
                        <a:t>Taux de satisfaction demandes de dérogation vœux 1 (tour principal AFFELNET)</a:t>
                      </a:r>
                    </a:p>
                  </a:txBody>
                  <a:tcPr/>
                </a:tc>
                <a:tc>
                  <a:txBody>
                    <a:bodyPr/>
                    <a:lstStyle/>
                    <a:p>
                      <a:pPr algn="ctr">
                        <a:defRPr/>
                      </a:pPr>
                      <a:r>
                        <a:rPr lang="fr-FR" sz="1000">
                          <a:latin typeface="Marianne"/>
                        </a:rPr>
                        <a:t>2023</a:t>
                      </a:r>
                    </a:p>
                  </a:txBody>
                  <a:tcPr/>
                </a:tc>
                <a:tc>
                  <a:txBody>
                    <a:bodyPr/>
                    <a:lstStyle/>
                    <a:p>
                      <a:pPr algn="ctr">
                        <a:defRPr/>
                      </a:pPr>
                      <a:r>
                        <a:rPr lang="fr-FR" sz="1000">
                          <a:latin typeface="Marianne"/>
                        </a:rPr>
                        <a:t>2022</a:t>
                      </a:r>
                    </a:p>
                  </a:txBody>
                  <a:tcPr/>
                </a:tc>
                <a:tc>
                  <a:txBody>
                    <a:bodyPr/>
                    <a:lstStyle/>
                    <a:p>
                      <a:pPr algn="ctr">
                        <a:defRPr/>
                      </a:pPr>
                      <a:r>
                        <a:rPr lang="fr-FR" sz="1000">
                          <a:latin typeface="Marianne"/>
                        </a:rPr>
                        <a:t>2021</a:t>
                      </a:r>
                    </a:p>
                  </a:txBody>
                  <a:tcPr/>
                </a:tc>
                <a:extLst>
                  <a:ext uri="{0D108BD9-81ED-4DB2-BD59-A6C34878D82A}">
                    <a16:rowId xmlns:a16="http://schemas.microsoft.com/office/drawing/2014/main" val="10000"/>
                  </a:ext>
                </a:extLst>
              </a:tr>
              <a:tr h="226309">
                <a:tc>
                  <a:txBody>
                    <a:bodyPr/>
                    <a:lstStyle/>
                    <a:p>
                      <a:pPr>
                        <a:defRPr/>
                      </a:pPr>
                      <a:r>
                        <a:rPr lang="fr-FR" sz="1000">
                          <a:latin typeface="Marianne"/>
                        </a:rPr>
                        <a:t>Redon Beaumont</a:t>
                      </a:r>
                    </a:p>
                  </a:txBody>
                  <a:tcPr/>
                </a:tc>
                <a:tc>
                  <a:txBody>
                    <a:bodyPr/>
                    <a:lstStyle/>
                    <a:p>
                      <a:pPr algn="ctr">
                        <a:defRPr/>
                      </a:pPr>
                      <a:r>
                        <a:rPr lang="fr-FR" sz="1000">
                          <a:latin typeface="Marianne"/>
                        </a:rPr>
                        <a:t>90,4%</a:t>
                      </a:r>
                    </a:p>
                  </a:txBody>
                  <a:tcPr/>
                </a:tc>
                <a:tc>
                  <a:txBody>
                    <a:bodyPr/>
                    <a:lstStyle/>
                    <a:p>
                      <a:pPr algn="ctr">
                        <a:defRPr/>
                      </a:pPr>
                      <a:r>
                        <a:rPr lang="fr-FR" sz="1000">
                          <a:latin typeface="Marianne"/>
                        </a:rPr>
                        <a:t>79,5%</a:t>
                      </a:r>
                    </a:p>
                  </a:txBody>
                  <a:tcPr/>
                </a:tc>
                <a:tc>
                  <a:txBody>
                    <a:bodyPr/>
                    <a:lstStyle/>
                    <a:p>
                      <a:pPr algn="ctr">
                        <a:defRPr/>
                      </a:pPr>
                      <a:r>
                        <a:rPr lang="fr-FR" sz="1000">
                          <a:latin typeface="Marianne"/>
                        </a:rPr>
                        <a:t>96,6%</a:t>
                      </a:r>
                    </a:p>
                  </a:txBody>
                  <a:tcPr/>
                </a:tc>
                <a:extLst>
                  <a:ext uri="{0D108BD9-81ED-4DB2-BD59-A6C34878D82A}">
                    <a16:rowId xmlns:a16="http://schemas.microsoft.com/office/drawing/2014/main" val="10001"/>
                  </a:ext>
                </a:extLst>
              </a:tr>
              <a:tr h="226309">
                <a:tc>
                  <a:txBody>
                    <a:bodyPr/>
                    <a:lstStyle/>
                    <a:p>
                      <a:pPr>
                        <a:defRPr/>
                      </a:pPr>
                      <a:r>
                        <a:rPr lang="fr-FR" sz="1000">
                          <a:latin typeface="Marianne"/>
                        </a:rPr>
                        <a:t>Fougères J. Guéhenno</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2"/>
                  </a:ext>
                </a:extLst>
              </a:tr>
              <a:tr h="226309">
                <a:tc>
                  <a:txBody>
                    <a:bodyPr/>
                    <a:lstStyle/>
                    <a:p>
                      <a:pPr>
                        <a:defRPr/>
                      </a:pPr>
                      <a:r>
                        <a:rPr lang="fr-FR" sz="1000">
                          <a:latin typeface="Marianne"/>
                        </a:rPr>
                        <a:t>Saint-Malo Maupertuis</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3"/>
                  </a:ext>
                </a:extLst>
              </a:tr>
              <a:tr h="226309">
                <a:tc>
                  <a:txBody>
                    <a:bodyPr/>
                    <a:lstStyle/>
                    <a:p>
                      <a:pPr>
                        <a:defRPr/>
                      </a:pPr>
                      <a:r>
                        <a:rPr lang="fr-FR" sz="1000">
                          <a:latin typeface="Marianne"/>
                        </a:rPr>
                        <a:t>Rennes J. Curie</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4"/>
                  </a:ext>
                </a:extLst>
              </a:tr>
              <a:tr h="226309">
                <a:tc>
                  <a:txBody>
                    <a:bodyPr/>
                    <a:lstStyle/>
                    <a:p>
                      <a:pPr>
                        <a:defRPr/>
                      </a:pPr>
                      <a:r>
                        <a:rPr lang="fr-FR" sz="1000">
                          <a:latin typeface="Marianne"/>
                        </a:rPr>
                        <a:t>Rennes P. Mendès France</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88,3%</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5"/>
                  </a:ext>
                </a:extLst>
              </a:tr>
              <a:tr h="226309">
                <a:tc>
                  <a:txBody>
                    <a:bodyPr/>
                    <a:lstStyle/>
                    <a:p>
                      <a:pPr>
                        <a:defRPr/>
                      </a:pPr>
                      <a:r>
                        <a:rPr lang="fr-FR" sz="1000">
                          <a:latin typeface="Marianne"/>
                        </a:rPr>
                        <a:t>Rennes Bréquigny</a:t>
                      </a:r>
                    </a:p>
                  </a:txBody>
                  <a:tcPr/>
                </a:tc>
                <a:tc>
                  <a:txBody>
                    <a:bodyPr/>
                    <a:lstStyle/>
                    <a:p>
                      <a:pPr algn="ctr">
                        <a:defRPr/>
                      </a:pPr>
                      <a:r>
                        <a:rPr lang="fr-FR" sz="1000">
                          <a:latin typeface="Marianne"/>
                        </a:rPr>
                        <a:t>49,5%</a:t>
                      </a:r>
                    </a:p>
                  </a:txBody>
                  <a:tcPr/>
                </a:tc>
                <a:tc>
                  <a:txBody>
                    <a:bodyPr/>
                    <a:lstStyle/>
                    <a:p>
                      <a:pPr algn="ctr">
                        <a:defRPr/>
                      </a:pPr>
                      <a:r>
                        <a:rPr lang="fr-FR" sz="1000">
                          <a:latin typeface="Marianne"/>
                        </a:rPr>
                        <a:t>49%</a:t>
                      </a:r>
                    </a:p>
                  </a:txBody>
                  <a:tcPr/>
                </a:tc>
                <a:tc>
                  <a:txBody>
                    <a:bodyPr/>
                    <a:lstStyle/>
                    <a:p>
                      <a:pPr algn="ctr">
                        <a:defRPr/>
                      </a:pPr>
                      <a:r>
                        <a:rPr lang="fr-FR" sz="1000">
                          <a:latin typeface="Marianne"/>
                        </a:rPr>
                        <a:t>68,3%</a:t>
                      </a:r>
                    </a:p>
                  </a:txBody>
                  <a:tcPr/>
                </a:tc>
                <a:extLst>
                  <a:ext uri="{0D108BD9-81ED-4DB2-BD59-A6C34878D82A}">
                    <a16:rowId xmlns:a16="http://schemas.microsoft.com/office/drawing/2014/main" val="10006"/>
                  </a:ext>
                </a:extLst>
              </a:tr>
            </a:tbl>
          </a:graphicData>
        </a:graphic>
      </p:graphicFrame>
      <p:sp>
        <p:nvSpPr>
          <p:cNvPr id="7" name="ZoneTexte 3"/>
          <p:cNvSpPr>
            <a:spLocks/>
          </p:cNvSpPr>
          <p:nvPr/>
        </p:nvSpPr>
        <p:spPr bwMode="auto">
          <a:xfrm>
            <a:off x="5660194" y="3147814"/>
            <a:ext cx="3186972" cy="830997"/>
          </a:xfrm>
          <a:prstGeom prst="rect">
            <a:avLst/>
          </a:prstGeom>
          <a:noFill/>
        </p:spPr>
        <p:txBody>
          <a:bodyPr wrap="square" rtlCol="0">
            <a:spAutoFit/>
          </a:bodyPr>
          <a:lstStyle/>
          <a:p>
            <a:pPr>
              <a:defRPr/>
            </a:pPr>
            <a:r>
              <a:rPr lang="fr-FR" sz="1200" b="1">
                <a:latin typeface="Marianne"/>
              </a:rPr>
              <a:t>Pratiquement tous les élèves qui demandent une dérogation en vœu 1 pour ces lycées obtiennent satisfaction, sauf au lycée Bréquigny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21</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a:xfrm>
            <a:off x="1907704" y="2355726"/>
            <a:ext cx="8424863" cy="539991"/>
          </a:xfrm>
        </p:spPr>
        <p:txBody>
          <a:bodyPr>
            <a:normAutofit fontScale="90000"/>
          </a:bodyPr>
          <a:lstStyle/>
          <a:p>
            <a:pPr>
              <a:defRPr/>
            </a:pPr>
            <a:r>
              <a:rPr lang="fr-FR" sz="7200"/>
              <a:t>Données 56</a:t>
            </a:r>
            <a:r>
              <a:rPr lang="fr-FR" sz="2300"/>
              <a:t/>
            </a:r>
            <a:br>
              <a:rPr lang="fr-FR" sz="2300"/>
            </a:br>
            <a:endParaRPr lang="fr-FR" sz="23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691680" y="202070"/>
            <a:ext cx="7056784" cy="539991"/>
          </a:xfrm>
        </p:spPr>
        <p:txBody>
          <a:bodyPr>
            <a:normAutofit fontScale="90000"/>
          </a:bodyPr>
          <a:lstStyle/>
          <a:p>
            <a:pPr>
              <a:defRPr/>
            </a:pPr>
            <a:r>
              <a:rPr lang="fr-FR" sz="2300">
                <a:latin typeface="Marianne"/>
                <a:cs typeface="Marianne Regular"/>
              </a:rPr>
              <a:t>Les décisions d’orientation en 1</a:t>
            </a:r>
            <a:r>
              <a:rPr lang="fr-FR" sz="2300" baseline="30000">
                <a:latin typeface="Marianne"/>
                <a:cs typeface="Marianne Regular"/>
              </a:rPr>
              <a:t>ère</a:t>
            </a:r>
            <a:r>
              <a:rPr lang="fr-FR" sz="2300">
                <a:latin typeface="Marianne"/>
                <a:cs typeface="Marianne Regular"/>
              </a:rPr>
              <a:t> technologique</a:t>
            </a:r>
          </a:p>
        </p:txBody>
      </p:sp>
      <p:sp>
        <p:nvSpPr>
          <p:cNvPr id="5" name="Rectangle 7"/>
          <p:cNvSpPr/>
          <p:nvPr/>
        </p:nvSpPr>
        <p:spPr bwMode="auto">
          <a:xfrm>
            <a:off x="51853" y="3546573"/>
            <a:ext cx="4536504" cy="1107996"/>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La série STMG connaît un net recul en 2023</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Les taux d’orientation en 1</a:t>
            </a:r>
            <a:r>
              <a:rPr lang="fr-FR" sz="1100" baseline="30000">
                <a:solidFill>
                  <a:prstClr val="black"/>
                </a:solidFill>
                <a:latin typeface="Marianne"/>
              </a:rPr>
              <a:t>ère</a:t>
            </a:r>
            <a:r>
              <a:rPr lang="fr-FR" sz="1100">
                <a:solidFill>
                  <a:prstClr val="black"/>
                </a:solidFill>
                <a:latin typeface="Marianne"/>
              </a:rPr>
              <a:t> STI2D restent stables contrairement à ce qui était attendu avec la baisse en STMG</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L’orientation en 1</a:t>
            </a:r>
            <a:r>
              <a:rPr lang="fr-FR" sz="1100" baseline="30000">
                <a:solidFill>
                  <a:prstClr val="black"/>
                </a:solidFill>
                <a:latin typeface="Marianne"/>
              </a:rPr>
              <a:t>ère</a:t>
            </a:r>
            <a:r>
              <a:rPr lang="fr-FR" sz="1100">
                <a:solidFill>
                  <a:prstClr val="black"/>
                </a:solidFill>
                <a:latin typeface="Marianne"/>
              </a:rPr>
              <a:t> STL reste marginale</a:t>
            </a:r>
            <a:endParaRPr/>
          </a:p>
        </p:txBody>
      </p:sp>
      <p:sp>
        <p:nvSpPr>
          <p:cNvPr id="6" name="Rectangle 3"/>
          <p:cNvSpPr/>
          <p:nvPr/>
        </p:nvSpPr>
        <p:spPr bwMode="auto">
          <a:xfrm>
            <a:off x="4644008" y="3506131"/>
            <a:ext cx="4414084" cy="1107996"/>
          </a:xfrm>
          <a:prstGeom prst="rect">
            <a:avLst/>
          </a:prstGeom>
        </p:spPr>
        <p:txBody>
          <a:bodyPr wrap="square">
            <a:spAutoFit/>
          </a:bodyPr>
          <a:lstStyle/>
          <a:p>
            <a:pPr marL="171450" lvl="0" indent="-171450">
              <a:buFont typeface="Arial"/>
              <a:buChar char="•"/>
              <a:defRPr/>
            </a:pPr>
            <a:r>
              <a:rPr lang="fr-FR" sz="1100">
                <a:solidFill>
                  <a:prstClr val="black"/>
                </a:solidFill>
                <a:latin typeface="Marianne"/>
              </a:rPr>
              <a:t>Des taux départementaux vers la 1</a:t>
            </a:r>
            <a:r>
              <a:rPr lang="fr-FR" sz="1100" baseline="30000">
                <a:solidFill>
                  <a:prstClr val="black"/>
                </a:solidFill>
                <a:latin typeface="Marianne"/>
              </a:rPr>
              <a:t>ère</a:t>
            </a:r>
            <a:r>
              <a:rPr lang="fr-FR" sz="1100">
                <a:solidFill>
                  <a:prstClr val="black"/>
                </a:solidFill>
                <a:latin typeface="Marianne"/>
              </a:rPr>
              <a:t> STI2D qui retombent en deçà des taux académique et national</a:t>
            </a:r>
            <a:endParaRPr/>
          </a:p>
          <a:p>
            <a:pPr marL="171450" lvl="0" indent="-171450">
              <a:buFont typeface="Arial"/>
              <a:buChar char="•"/>
              <a:defRPr/>
            </a:pPr>
            <a:endParaRPr lang="fr-FR" sz="1100">
              <a:solidFill>
                <a:prstClr val="black"/>
              </a:solidFill>
              <a:latin typeface="Marianne"/>
            </a:endParaRPr>
          </a:p>
          <a:p>
            <a:pPr marL="171450" lvl="0" indent="-171450">
              <a:buFont typeface="Arial"/>
              <a:buChar char="•"/>
              <a:defRPr/>
            </a:pPr>
            <a:r>
              <a:rPr lang="fr-FR" sz="1100">
                <a:solidFill>
                  <a:prstClr val="black"/>
                </a:solidFill>
                <a:latin typeface="Marianne"/>
              </a:rPr>
              <a:t>Une reprise  en 2022 (portée notamment par un afflux de filles) mais la tendance semble repartir à la baisse dans les années qui suivent</a:t>
            </a:r>
            <a:endParaRPr lang="fr-FR" sz="1100">
              <a:solidFill>
                <a:srgbClr val="000000"/>
              </a:solidFill>
              <a:latin typeface="Marianne"/>
            </a:endParaRPr>
          </a:p>
        </p:txBody>
      </p:sp>
      <p:graphicFrame>
        <p:nvGraphicFramePr>
          <p:cNvPr id="7" name="Graphique 10"/>
          <p:cNvGraphicFramePr>
            <a:graphicFrameLocks/>
          </p:cNvGraphicFramePr>
          <p:nvPr/>
        </p:nvGraphicFramePr>
        <p:xfrm>
          <a:off x="107504" y="764595"/>
          <a:ext cx="4414084" cy="2781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p:cNvGraphicFramePr>
            <a:graphicFrameLocks/>
          </p:cNvGraphicFramePr>
          <p:nvPr/>
        </p:nvGraphicFramePr>
        <p:xfrm>
          <a:off x="4644008" y="73974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403648" y="195555"/>
            <a:ext cx="6768752" cy="539991"/>
          </a:xfrm>
        </p:spPr>
        <p:txBody>
          <a:bodyPr>
            <a:normAutofit fontScale="90000"/>
          </a:bodyPr>
          <a:lstStyle/>
          <a:p>
            <a:pPr algn="ctr">
              <a:defRPr/>
            </a:pPr>
            <a:r>
              <a:rPr lang="fr-FR" sz="2300">
                <a:latin typeface="Marianne"/>
                <a:cs typeface="Marianne Regular"/>
              </a:rPr>
              <a:t>L’orientation des filles et des garçons </a:t>
            </a:r>
            <a:br>
              <a:rPr lang="fr-FR" sz="2300">
                <a:latin typeface="Marianne"/>
                <a:cs typeface="Marianne Regular"/>
              </a:rPr>
            </a:br>
            <a:r>
              <a:rPr lang="fr-FR" sz="2300">
                <a:latin typeface="Marianne"/>
                <a:cs typeface="Marianne Regular"/>
              </a:rPr>
              <a:t>en 1</a:t>
            </a:r>
            <a:r>
              <a:rPr lang="fr-FR" sz="2300" baseline="30000">
                <a:latin typeface="Marianne"/>
                <a:cs typeface="Marianne Regular"/>
              </a:rPr>
              <a:t>ère</a:t>
            </a:r>
            <a:r>
              <a:rPr lang="fr-FR" sz="2300">
                <a:latin typeface="Marianne"/>
                <a:cs typeface="Marianne Regular"/>
              </a:rPr>
              <a:t> STI2D</a:t>
            </a:r>
          </a:p>
        </p:txBody>
      </p:sp>
      <p:sp>
        <p:nvSpPr>
          <p:cNvPr id="5" name="Rectangle 5"/>
          <p:cNvSpPr/>
          <p:nvPr/>
        </p:nvSpPr>
        <p:spPr bwMode="auto">
          <a:xfrm>
            <a:off x="408120" y="3524064"/>
            <a:ext cx="8352928" cy="1277273"/>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Une orientation en STI2D  très faible pour les filles, mais en progrès globalement depuis 2022</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Des taux d’orientation qui augmentent pour les garçons depuis 2022, à 1 pt des taux de 2018 mais ne parviennent pas aux taux académiques et nationaux hormis en 2022</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Une situation moins favorable aussi bien pour les garçons que les filles dans le Morbihan en comparaison avec niveaux académique et national</a:t>
            </a:r>
            <a:endParaRPr lang="fr-FR" sz="1100">
              <a:latin typeface="Marianne"/>
            </a:endParaRPr>
          </a:p>
        </p:txBody>
      </p:sp>
      <p:graphicFrame>
        <p:nvGraphicFramePr>
          <p:cNvPr id="6" name="Graphique 6"/>
          <p:cNvGraphicFramePr>
            <a:graphicFrameLocks/>
          </p:cNvGraphicFramePr>
          <p:nvPr/>
        </p:nvGraphicFramePr>
        <p:xfrm>
          <a:off x="12584" y="971364"/>
          <a:ext cx="4572000" cy="2552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9"/>
          <p:cNvGraphicFramePr>
            <a:graphicFrameLocks/>
          </p:cNvGraphicFramePr>
          <p:nvPr/>
        </p:nvGraphicFramePr>
        <p:xfrm>
          <a:off x="4584584" y="971364"/>
          <a:ext cx="4572000" cy="25527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979712" y="179651"/>
            <a:ext cx="6768752" cy="539991"/>
          </a:xfrm>
        </p:spPr>
        <p:txBody>
          <a:bodyPr>
            <a:normAutofit fontScale="90000"/>
          </a:bodyPr>
          <a:lstStyle/>
          <a:p>
            <a:pPr>
              <a:defRPr/>
            </a:pPr>
            <a:r>
              <a:rPr lang="fr-FR" sz="2300">
                <a:latin typeface="Marianne"/>
                <a:cs typeface="Marianne Regular"/>
              </a:rPr>
              <a:t>Les règles de l’affectation en 2</a:t>
            </a:r>
            <a:r>
              <a:rPr lang="fr-FR" sz="2300" baseline="30000">
                <a:latin typeface="Marianne"/>
                <a:cs typeface="Marianne Regular"/>
              </a:rPr>
              <a:t>nde</a:t>
            </a:r>
            <a:r>
              <a:rPr lang="fr-FR" sz="2300">
                <a:latin typeface="Marianne"/>
                <a:cs typeface="Marianne Regular"/>
              </a:rPr>
              <a:t> GT dans le Morbihan</a:t>
            </a:r>
          </a:p>
        </p:txBody>
      </p:sp>
      <p:sp>
        <p:nvSpPr>
          <p:cNvPr id="5" name="ZoneTexte 1"/>
          <p:cNvSpPr>
            <a:spLocks/>
          </p:cNvSpPr>
          <p:nvPr/>
        </p:nvSpPr>
        <p:spPr bwMode="auto">
          <a:xfrm>
            <a:off x="467544" y="843558"/>
            <a:ext cx="8280919" cy="3908762"/>
          </a:xfrm>
          <a:prstGeom prst="rect">
            <a:avLst/>
          </a:prstGeom>
          <a:noFill/>
        </p:spPr>
        <p:txBody>
          <a:bodyPr wrap="square" rtlCol="0">
            <a:spAutoFit/>
          </a:bodyPr>
          <a:lstStyle/>
          <a:p>
            <a:pPr>
              <a:defRPr/>
            </a:pPr>
            <a:r>
              <a:rPr lang="fr-FR" sz="1400" b="1">
                <a:latin typeface="Marianne"/>
              </a:rPr>
              <a:t>Principes généraux de l’affectation en 2</a:t>
            </a:r>
            <a:r>
              <a:rPr lang="fr-FR" sz="1400" b="1" baseline="30000">
                <a:latin typeface="Marianne"/>
              </a:rPr>
              <a:t>nde</a:t>
            </a:r>
            <a:r>
              <a:rPr lang="fr-FR" sz="1400" b="1">
                <a:latin typeface="Marianne"/>
              </a:rPr>
              <a:t> GT:</a:t>
            </a:r>
            <a:endParaRPr/>
          </a:p>
          <a:p>
            <a:pPr>
              <a:defRPr/>
            </a:pPr>
            <a:endParaRPr lang="fr-FR" sz="800" b="1">
              <a:latin typeface="Marianne"/>
            </a:endParaRPr>
          </a:p>
          <a:p>
            <a:pPr marL="285750" indent="-285750">
              <a:buFont typeface="Arial"/>
              <a:buChar char="•"/>
              <a:defRPr/>
            </a:pPr>
            <a:r>
              <a:rPr lang="fr-FR" sz="1200">
                <a:latin typeface="Marianne"/>
              </a:rPr>
              <a:t>La demande d’affectation dans le lycée de secteur est la règle de base</a:t>
            </a:r>
            <a:endParaRPr/>
          </a:p>
          <a:p>
            <a:pPr marL="285750" indent="-285750">
              <a:buFont typeface="Arial"/>
              <a:buChar char="•"/>
              <a:defRPr/>
            </a:pPr>
            <a:r>
              <a:rPr lang="fr-FR" sz="1200">
                <a:latin typeface="Marianne"/>
              </a:rPr>
              <a:t>Les élèves du secteur sont prioritaires</a:t>
            </a:r>
            <a:endParaRPr/>
          </a:p>
          <a:p>
            <a:pPr marL="285750" indent="-285750">
              <a:buFont typeface="Arial"/>
              <a:buChar char="•"/>
              <a:defRPr/>
            </a:pPr>
            <a:r>
              <a:rPr lang="fr-FR" sz="1200">
                <a:latin typeface="Marianne"/>
              </a:rPr>
              <a:t>Les demandes de dérogation  sont examinées en fonction des places disponibles après affectation des élèves du secteur et traitées par ordre de priorité selon des critères nationaux</a:t>
            </a:r>
            <a:endParaRPr/>
          </a:p>
          <a:p>
            <a:pPr marL="285750" indent="-285750">
              <a:buFont typeface="Arial"/>
              <a:buChar char="•"/>
              <a:defRPr/>
            </a:pPr>
            <a:r>
              <a:rPr lang="fr-FR" sz="1200">
                <a:latin typeface="Marianne"/>
              </a:rPr>
              <a:t>Les demandes de dérogation pour enseignements optionnels (généraux ou technologiques) non présents dans le lycée de secteur relèvent de la convenance personnelle</a:t>
            </a:r>
            <a:endParaRPr/>
          </a:p>
          <a:p>
            <a:pPr>
              <a:defRPr/>
            </a:pPr>
            <a:r>
              <a:rPr lang="fr-FR" sz="1400">
                <a:latin typeface="Marianne"/>
              </a:rPr>
              <a:t> </a:t>
            </a:r>
          </a:p>
          <a:p>
            <a:pPr>
              <a:defRPr/>
            </a:pPr>
            <a:r>
              <a:rPr lang="fr-FR" sz="1400" b="1">
                <a:latin typeface="Marianne"/>
              </a:rPr>
              <a:t>Constats de l’affectation sur les lycées du morbihan proposant les filières STI2D ou STL:</a:t>
            </a:r>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b="1">
              <a:latin typeface="Marianne"/>
            </a:endParaRPr>
          </a:p>
          <a:p>
            <a:pPr>
              <a:defRPr/>
            </a:pPr>
            <a:endParaRPr lang="fr-FR" sz="1400">
              <a:latin typeface="Marianne"/>
            </a:endParaRPr>
          </a:p>
          <a:p>
            <a:pPr>
              <a:defRPr/>
            </a:pPr>
            <a:endParaRPr lang="fr-FR" sz="1400">
              <a:latin typeface="Marianne"/>
            </a:endParaRPr>
          </a:p>
          <a:p>
            <a:pPr>
              <a:defRPr/>
            </a:pPr>
            <a:endParaRPr lang="fr-FR" sz="1400">
              <a:latin typeface="Marianne"/>
            </a:endParaRPr>
          </a:p>
        </p:txBody>
      </p:sp>
      <p:graphicFrame>
        <p:nvGraphicFramePr>
          <p:cNvPr id="6" name="Tableau 2"/>
          <p:cNvGraphicFramePr>
            <a:graphicFrameLocks noGrp="1"/>
          </p:cNvGraphicFramePr>
          <p:nvPr/>
        </p:nvGraphicFramePr>
        <p:xfrm>
          <a:off x="512421" y="2969845"/>
          <a:ext cx="4835767" cy="1615440"/>
        </p:xfrm>
        <a:graphic>
          <a:graphicData uri="http://schemas.openxmlformats.org/drawingml/2006/table">
            <a:tbl>
              <a:tblPr firstRow="1" bandRow="1"/>
              <a:tblGrid>
                <a:gridCol w="3032599">
                  <a:extLst>
                    <a:ext uri="{9D8B030D-6E8A-4147-A177-3AD203B41FA5}">
                      <a16:colId xmlns:a16="http://schemas.microsoft.com/office/drawing/2014/main" val="20000"/>
                    </a:ext>
                  </a:extLst>
                </a:gridCol>
                <a:gridCol w="63980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gridCol w="587295">
                  <a:extLst>
                    <a:ext uri="{9D8B030D-6E8A-4147-A177-3AD203B41FA5}">
                      <a16:colId xmlns:a16="http://schemas.microsoft.com/office/drawing/2014/main" val="20003"/>
                    </a:ext>
                  </a:extLst>
                </a:gridCol>
              </a:tblGrid>
              <a:tr h="387856">
                <a:tc>
                  <a:txBody>
                    <a:bodyPr/>
                    <a:lstStyle/>
                    <a:p>
                      <a:pPr>
                        <a:defRPr/>
                      </a:pPr>
                      <a:r>
                        <a:rPr lang="fr-FR" sz="1000">
                          <a:latin typeface="Marianne"/>
                        </a:rPr>
                        <a:t>Taux de satisfaction demandes de dérogation vœux 1 (tour principal AFFELNET)</a:t>
                      </a:r>
                    </a:p>
                  </a:txBody>
                  <a:tcPr/>
                </a:tc>
                <a:tc>
                  <a:txBody>
                    <a:bodyPr/>
                    <a:lstStyle/>
                    <a:p>
                      <a:pPr algn="ctr">
                        <a:defRPr/>
                      </a:pPr>
                      <a:r>
                        <a:rPr lang="fr-FR" sz="1000">
                          <a:latin typeface="Marianne"/>
                        </a:rPr>
                        <a:t>2023</a:t>
                      </a:r>
                    </a:p>
                  </a:txBody>
                  <a:tcPr/>
                </a:tc>
                <a:tc>
                  <a:txBody>
                    <a:bodyPr/>
                    <a:lstStyle/>
                    <a:p>
                      <a:pPr algn="ctr">
                        <a:defRPr/>
                      </a:pPr>
                      <a:r>
                        <a:rPr lang="fr-FR" sz="1000">
                          <a:latin typeface="Marianne"/>
                        </a:rPr>
                        <a:t>2022</a:t>
                      </a:r>
                    </a:p>
                  </a:txBody>
                  <a:tcPr/>
                </a:tc>
                <a:tc>
                  <a:txBody>
                    <a:bodyPr/>
                    <a:lstStyle/>
                    <a:p>
                      <a:pPr algn="ctr">
                        <a:defRPr/>
                      </a:pPr>
                      <a:r>
                        <a:rPr lang="fr-FR" sz="1000">
                          <a:latin typeface="Marianne"/>
                        </a:rPr>
                        <a:t>2021</a:t>
                      </a:r>
                    </a:p>
                  </a:txBody>
                  <a:tcPr/>
                </a:tc>
                <a:extLst>
                  <a:ext uri="{0D108BD9-81ED-4DB2-BD59-A6C34878D82A}">
                    <a16:rowId xmlns:a16="http://schemas.microsoft.com/office/drawing/2014/main" val="10000"/>
                  </a:ext>
                </a:extLst>
              </a:tr>
              <a:tr h="226309">
                <a:tc>
                  <a:txBody>
                    <a:bodyPr/>
                    <a:lstStyle/>
                    <a:p>
                      <a:pPr>
                        <a:defRPr/>
                      </a:pPr>
                      <a:r>
                        <a:rPr lang="fr-FR" sz="1000">
                          <a:latin typeface="Marianne"/>
                        </a:rPr>
                        <a:t>Lycée de Questembert</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1"/>
                  </a:ext>
                </a:extLst>
              </a:tr>
              <a:tr h="226309">
                <a:tc>
                  <a:txBody>
                    <a:bodyPr/>
                    <a:lstStyle/>
                    <a:p>
                      <a:pPr>
                        <a:defRPr/>
                      </a:pPr>
                      <a:r>
                        <a:rPr lang="fr-FR" sz="1000">
                          <a:latin typeface="Marianne"/>
                        </a:rPr>
                        <a:t>Lycée Jean Macé</a:t>
                      </a:r>
                    </a:p>
                  </a:txBody>
                  <a:tcPr/>
                </a:tc>
                <a:tc>
                  <a:txBody>
                    <a:bodyPr/>
                    <a:lstStyle/>
                    <a:p>
                      <a:pPr algn="ctr">
                        <a:defRPr/>
                      </a:pPr>
                      <a:endParaRPr lang="fr-FR" sz="1000">
                        <a:latin typeface="Marianne"/>
                      </a:endParaRPr>
                    </a:p>
                  </a:txBody>
                  <a:tcPr/>
                </a:tc>
                <a:tc>
                  <a:txBody>
                    <a:bodyPr/>
                    <a:lstStyle/>
                    <a:p>
                      <a:pPr algn="ctr">
                        <a:defRPr/>
                      </a:pPr>
                      <a:endParaRPr lang="fr-FR" sz="1000">
                        <a:latin typeface="Marianne"/>
                      </a:endParaRPr>
                    </a:p>
                  </a:txBody>
                  <a:tcPr/>
                </a:tc>
                <a:tc>
                  <a:txBody>
                    <a:bodyPr/>
                    <a:lstStyle/>
                    <a:p>
                      <a:pPr algn="ctr">
                        <a:defRPr/>
                      </a:pPr>
                      <a:endParaRPr lang="fr-FR" sz="1000">
                        <a:latin typeface="Marianne"/>
                      </a:endParaRPr>
                    </a:p>
                  </a:txBody>
                  <a:tcPr/>
                </a:tc>
                <a:extLst>
                  <a:ext uri="{0D108BD9-81ED-4DB2-BD59-A6C34878D82A}">
                    <a16:rowId xmlns:a16="http://schemas.microsoft.com/office/drawing/2014/main" val="10002"/>
                  </a:ext>
                </a:extLst>
              </a:tr>
              <a:tr h="226309">
                <a:tc>
                  <a:txBody>
                    <a:bodyPr/>
                    <a:lstStyle/>
                    <a:p>
                      <a:pPr>
                        <a:defRPr/>
                      </a:pPr>
                      <a:r>
                        <a:rPr lang="fr-FR" sz="1000">
                          <a:latin typeface="Marianne"/>
                        </a:rPr>
                        <a:t>Lycée Colbert</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3"/>
                  </a:ext>
                </a:extLst>
              </a:tr>
              <a:tr h="226309">
                <a:tc>
                  <a:txBody>
                    <a:bodyPr/>
                    <a:lstStyle/>
                    <a:p>
                      <a:pPr>
                        <a:defRPr/>
                      </a:pPr>
                      <a:r>
                        <a:rPr lang="fr-FR" sz="1000">
                          <a:latin typeface="Marianne"/>
                        </a:rPr>
                        <a:t>Lycée Lesage</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tc>
                  <a:txBody>
                    <a:bodyPr/>
                    <a:lstStyle/>
                    <a:p>
                      <a:pPr algn="ctr">
                        <a:defRPr/>
                      </a:pPr>
                      <a:r>
                        <a:rPr lang="fr-FR" sz="1000">
                          <a:latin typeface="Marianne"/>
                        </a:rPr>
                        <a:t>100%</a:t>
                      </a:r>
                    </a:p>
                  </a:txBody>
                  <a:tcPr/>
                </a:tc>
                <a:extLst>
                  <a:ext uri="{0D108BD9-81ED-4DB2-BD59-A6C34878D82A}">
                    <a16:rowId xmlns:a16="http://schemas.microsoft.com/office/drawing/2014/main" val="10004"/>
                  </a:ext>
                </a:extLst>
              </a:tr>
              <a:tr h="226309">
                <a:tc>
                  <a:txBody>
                    <a:bodyPr/>
                    <a:lstStyle/>
                    <a:p>
                      <a:pPr>
                        <a:defRPr/>
                      </a:pPr>
                      <a:r>
                        <a:rPr lang="fr-FR" sz="1000">
                          <a:latin typeface="Marianne"/>
                        </a:rPr>
                        <a:t>Lycée Mona Ozouf</a:t>
                      </a:r>
                    </a:p>
                  </a:txBody>
                  <a:tcPr/>
                </a:tc>
                <a:tc>
                  <a:txBody>
                    <a:bodyPr/>
                    <a:lstStyle/>
                    <a:p>
                      <a:pPr algn="ctr">
                        <a:defRPr/>
                      </a:pPr>
                      <a:r>
                        <a:rPr lang="fr-FR" sz="1000">
                          <a:latin typeface="Marianne"/>
                        </a:rPr>
                        <a:t>100%</a:t>
                      </a:r>
                    </a:p>
                  </a:txBody>
                  <a:tcPr/>
                </a:tc>
                <a:tc>
                  <a:txBody>
                    <a:bodyPr/>
                    <a:lstStyle/>
                    <a:p>
                      <a:pPr algn="ctr">
                        <a:defRPr/>
                      </a:pPr>
                      <a:endParaRPr lang="fr-FR" sz="1000">
                        <a:latin typeface="Marianne"/>
                      </a:endParaRPr>
                    </a:p>
                  </a:txBody>
                  <a:tcPr/>
                </a:tc>
                <a:tc>
                  <a:txBody>
                    <a:bodyPr/>
                    <a:lstStyle/>
                    <a:p>
                      <a:pPr algn="ctr">
                        <a:defRPr/>
                      </a:pPr>
                      <a:endParaRPr lang="fr-FR" sz="1000">
                        <a:latin typeface="Marianne"/>
                      </a:endParaRPr>
                    </a:p>
                  </a:txBody>
                  <a:tcPr/>
                </a:tc>
                <a:extLst>
                  <a:ext uri="{0D108BD9-81ED-4DB2-BD59-A6C34878D82A}">
                    <a16:rowId xmlns:a16="http://schemas.microsoft.com/office/drawing/2014/main" val="10005"/>
                  </a:ext>
                </a:extLst>
              </a:tr>
            </a:tbl>
          </a:graphicData>
        </a:graphic>
      </p:graphicFrame>
      <p:sp>
        <p:nvSpPr>
          <p:cNvPr id="7" name="ZoneTexte 3"/>
          <p:cNvSpPr>
            <a:spLocks/>
          </p:cNvSpPr>
          <p:nvPr/>
        </p:nvSpPr>
        <p:spPr bwMode="auto">
          <a:xfrm>
            <a:off x="5660194" y="3147814"/>
            <a:ext cx="3186972" cy="1015663"/>
          </a:xfrm>
          <a:prstGeom prst="rect">
            <a:avLst/>
          </a:prstGeom>
          <a:noFill/>
        </p:spPr>
        <p:txBody>
          <a:bodyPr wrap="square" rtlCol="0">
            <a:spAutoFit/>
          </a:bodyPr>
          <a:lstStyle/>
          <a:p>
            <a:pPr>
              <a:defRPr/>
            </a:pPr>
            <a:r>
              <a:rPr lang="fr-FR" sz="1200" b="1">
                <a:latin typeface="Marianne"/>
              </a:rPr>
              <a:t>Il n’y a à ce jour pas de difficulté à ce jour pour obtenir une affectation en seconde générale dans les lycées qui proposent un enseignement technologique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FFFFFF"/>
        </a:solidFill>
        <a:effectLst/>
      </p:bgPr>
    </p:bg>
    <p:spTree>
      <p:nvGrpSpPr>
        <p:cNvPr id="1" name=""/>
        <p:cNvGrpSpPr/>
        <p:nvPr/>
      </p:nvGrpSpPr>
      <p:grpSpPr bwMode="auto">
        <a:xfrm>
          <a:off x="0" y="0"/>
          <a:ext cx="0" cy="0"/>
          <a:chOff x="0" y="0"/>
          <a:chExt cx="0" cy="0"/>
        </a:xfrm>
      </p:grpSpPr>
      <p:sp>
        <p:nvSpPr>
          <p:cNvPr id="4" name="Espace réservé du pied de page 1"/>
          <p:cNvSpPr>
            <a:spLocks noGrp="1"/>
          </p:cNvSpPr>
          <p:nvPr>
            <p:ph type="ftr" sz="quarter" idx="10"/>
          </p:nvPr>
        </p:nvSpPr>
        <p:spPr bwMode="auto"/>
        <p:txBody>
          <a:bodyPr/>
          <a:lstStyle/>
          <a:p>
            <a:pPr>
              <a:defRPr/>
            </a:pPr>
            <a:r>
              <a:rPr lang="fr-FR"/>
              <a:t>Intitulé de la direction/service</a:t>
            </a:r>
          </a:p>
        </p:txBody>
      </p:sp>
      <p:sp>
        <p:nvSpPr>
          <p:cNvPr id="5" name="Espace réservé du numéro de diapositive 2"/>
          <p:cNvSpPr>
            <a:spLocks noGrp="1"/>
          </p:cNvSpPr>
          <p:nvPr>
            <p:ph type="sldNum" sz="quarter" idx="11"/>
          </p:nvPr>
        </p:nvSpPr>
        <p:spPr bwMode="auto"/>
        <p:txBody>
          <a:bodyPr/>
          <a:lstStyle/>
          <a:p>
            <a:pPr>
              <a:defRPr/>
            </a:pPr>
            <a:fld id="{733122C9-A0B9-462F-8757-0847AD287B63}" type="slidenum">
              <a:rPr lang="fr-FR"/>
              <a:t>25</a:t>
            </a:fld>
            <a:endParaRPr lang="fr-FR"/>
          </a:p>
        </p:txBody>
      </p:sp>
      <p:sp>
        <p:nvSpPr>
          <p:cNvPr id="6" name="Espace réservé de la date 3"/>
          <p:cNvSpPr>
            <a:spLocks noGrp="1"/>
          </p:cNvSpPr>
          <p:nvPr>
            <p:ph type="dt" sz="half" idx="12"/>
          </p:nvPr>
        </p:nvSpPr>
        <p:spPr bwMode="auto"/>
        <p:txBody>
          <a:bodyPr/>
          <a:lstStyle/>
          <a:p>
            <a:pPr>
              <a:defRPr/>
            </a:pPr>
            <a:fld id="{B858D49A-5A7A-574D-A0ED-52B5C1EFA876}" type="datetime1">
              <a:rPr lang="fr-FR" cap="all"/>
              <a:t>13/12/2023</a:t>
            </a:fld>
            <a:endParaRPr lang="fr-FR" cap="all"/>
          </a:p>
        </p:txBody>
      </p:sp>
      <p:pic>
        <p:nvPicPr>
          <p:cNvPr id="7" name="Image 4"/>
          <p:cNvPicPr/>
          <p:nvPr/>
        </p:nvPicPr>
        <p:blipFill>
          <a:blip r:embed="rId2"/>
          <a:stretch/>
        </p:blipFill>
        <p:spPr bwMode="auto">
          <a:xfrm>
            <a:off x="2592070" y="508000"/>
            <a:ext cx="914400" cy="382594"/>
          </a:xfrm>
          <a:prstGeom prst="rect">
            <a:avLst/>
          </a:prstGeom>
        </p:spPr>
      </p:pic>
      <p:pic>
        <p:nvPicPr>
          <p:cNvPr id="8" name="Image 5"/>
          <p:cNvPicPr/>
          <p:nvPr/>
        </p:nvPicPr>
        <p:blipFill>
          <a:blip r:embed="rId3"/>
          <a:stretch/>
        </p:blipFill>
        <p:spPr bwMode="auto">
          <a:xfrm>
            <a:off x="508000" y="1657350"/>
            <a:ext cx="1828800" cy="1828800"/>
          </a:xfrm>
          <a:prstGeom prst="rect">
            <a:avLst/>
          </a:prstGeom>
        </p:spPr>
      </p:pic>
      <p:sp>
        <p:nvSpPr>
          <p:cNvPr id="9" name="Rectangle 6"/>
          <p:cNvSpPr/>
          <p:nvPr/>
        </p:nvSpPr>
        <p:spPr bwMode="auto">
          <a:xfrm>
            <a:off x="2590800" y="1928813"/>
            <a:ext cx="6045200" cy="1285875"/>
          </a:xfrm>
          <a:prstGeom prst="rect">
            <a:avLst/>
          </a:prstGeom>
          <a:noFill/>
          <a:ln w="25400" cap="flat" cmpd="sng" algn="ctr">
            <a:solidFill>
              <a:srgbClr val="FFFF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fr-FR" sz="2400" b="1">
                <a:solidFill>
                  <a:srgbClr val="5B5B5B"/>
                </a:solidFill>
              </a:rPr>
              <a:t>En 3 mots, quels sont les principaux préjugés des élèves et de leurs familles à propos des filières STL et STI2D ?</a:t>
            </a:r>
            <a:br>
              <a:rPr lang="fr-FR" sz="2400" b="1">
                <a:solidFill>
                  <a:srgbClr val="5B5B5B"/>
                </a:solidFill>
              </a:rPr>
            </a:br>
            <a:endParaRPr lang="fr-FR" sz="2400" b="1">
              <a:solidFill>
                <a:srgbClr val="5B5B5B"/>
              </a:solidFill>
            </a:endParaRPr>
          </a:p>
        </p:txBody>
      </p:sp>
      <p:sp>
        <p:nvSpPr>
          <p:cNvPr id="10" name="Rectangle 7"/>
          <p:cNvSpPr/>
          <p:nvPr/>
        </p:nvSpPr>
        <p:spPr bwMode="auto">
          <a:xfrm>
            <a:off x="2590800" y="4381500"/>
            <a:ext cx="6299200" cy="382594"/>
          </a:xfrm>
          <a:prstGeom prst="rect">
            <a:avLst/>
          </a:prstGeom>
          <a:no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1300" b="1">
                <a:solidFill>
                  <a:srgbClr val="5B5B5B"/>
                </a:solidFill>
              </a:rPr>
              <a:t>ⓘ</a:t>
            </a:r>
            <a:r>
              <a:rPr lang="en-US" sz="1400">
                <a:solidFill>
                  <a:srgbClr val="5B5B5B"/>
                </a:solidFill>
              </a:rPr>
              <a:t> Start presenting to display the poll results on this slide.</a:t>
            </a:r>
            <a:endParaRPr lang="fr-FR" sz="1400">
              <a:solidFill>
                <a:srgbClr val="5B5B5B"/>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2"/>
          <p:cNvSpPr>
            <a:spLocks noGrp="1"/>
          </p:cNvSpPr>
          <p:nvPr>
            <p:ph type="sldNum" sz="quarter" idx="11"/>
          </p:nvPr>
        </p:nvSpPr>
        <p:spPr bwMode="auto"/>
        <p:txBody>
          <a:bodyPr/>
          <a:lstStyle/>
          <a:p>
            <a:pPr>
              <a:defRPr/>
            </a:pPr>
            <a:fld id="{733122C9-A0B9-462F-8757-0847AD287B63}" type="slidenum">
              <a:rPr lang="fr-FR"/>
              <a:t>26</a:t>
            </a:fld>
            <a:endParaRPr lang="fr-FR"/>
          </a:p>
        </p:txBody>
      </p:sp>
      <p:sp>
        <p:nvSpPr>
          <p:cNvPr id="5" name="Espace réservé de la date 3"/>
          <p:cNvSpPr>
            <a:spLocks noGrp="1"/>
          </p:cNvSpPr>
          <p:nvPr>
            <p:ph type="dt" sz="half" idx="12"/>
          </p:nvPr>
        </p:nvSpPr>
        <p:spPr bwMode="auto"/>
        <p:txBody>
          <a:bodyPr/>
          <a:lstStyle/>
          <a:p>
            <a:pPr>
              <a:defRPr/>
            </a:pPr>
            <a:fld id="{B858D49A-5A7A-574D-A0ED-52B5C1EFA876}" type="datetime1">
              <a:rPr lang="fr-FR" cap="all"/>
              <a:t>13/12/2023</a:t>
            </a:fld>
            <a:endParaRPr lang="fr-FR" cap="all"/>
          </a:p>
        </p:txBody>
      </p:sp>
      <p:pic>
        <p:nvPicPr>
          <p:cNvPr id="6" name="Image 4"/>
          <p:cNvPicPr>
            <a:picLocks noChangeAspect="1"/>
          </p:cNvPicPr>
          <p:nvPr/>
        </p:nvPicPr>
        <p:blipFill>
          <a:blip r:embed="rId2"/>
          <a:srcRect l="25588" t="24801" r="27555" b="21299"/>
          <a:stretch/>
        </p:blipFill>
        <p:spPr bwMode="auto">
          <a:xfrm>
            <a:off x="1322788" y="339502"/>
            <a:ext cx="6552728" cy="4240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p:nvPr/>
        </p:nvSpPr>
        <p:spPr bwMode="auto">
          <a:xfrm>
            <a:off x="0" y="771550"/>
            <a:ext cx="9144000" cy="437195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Espace réservé de la date 3"/>
          <p:cNvSpPr>
            <a:spLocks noGrp="1"/>
          </p:cNvSpPr>
          <p:nvPr>
            <p:ph type="dt" sz="half" idx="2"/>
          </p:nvPr>
        </p:nvSpPr>
        <p:spPr bwMode="auto"/>
        <p:txBody>
          <a:bodyPr/>
          <a:lstStyle/>
          <a:p>
            <a:pPr>
              <a:defRPr/>
            </a:pPr>
            <a:fld id="{EA8FAAC2-ECC7-674E-BA6D-9C8C798446C6}" type="datetime1">
              <a:rPr lang="fr-FR" cap="all">
                <a:latin typeface="Marianne Regular"/>
                <a:cs typeface="Marianne Regular"/>
              </a:rPr>
              <a:t>13/12/2023</a:t>
            </a:fld>
            <a:endParaRPr lang="fr-FR" cap="all">
              <a:latin typeface="Marianne Regular"/>
              <a:cs typeface="Marianne Regular"/>
            </a:endParaRPr>
          </a:p>
        </p:txBody>
      </p:sp>
      <p:sp>
        <p:nvSpPr>
          <p:cNvPr id="6" name="Titre 5"/>
          <p:cNvSpPr>
            <a:spLocks noGrp="1"/>
          </p:cNvSpPr>
          <p:nvPr>
            <p:ph type="title"/>
          </p:nvPr>
        </p:nvSpPr>
        <p:spPr bwMode="auto">
          <a:xfrm>
            <a:off x="467544" y="1275246"/>
            <a:ext cx="8424000" cy="1492570"/>
          </a:xfrm>
        </p:spPr>
        <p:txBody>
          <a:bodyPr>
            <a:normAutofit fontScale="90000"/>
          </a:bodyPr>
          <a:lstStyle/>
          <a:p>
            <a:pPr marL="0" indent="0">
              <a:buNone/>
              <a:defRPr/>
            </a:pPr>
            <a:r>
              <a:rPr lang="fr-FR" sz="2600">
                <a:latin typeface="Marianne Regular"/>
                <a:cs typeface="Marianne Regular"/>
              </a:rPr>
              <a:t>Pourquoi construire un projet d’orientation via STI2D ou STL?</a:t>
            </a:r>
            <a:br>
              <a:rPr lang="fr-FR" sz="2600">
                <a:latin typeface="Marianne Regular"/>
                <a:cs typeface="Marianne Regular"/>
              </a:rPr>
            </a:br>
            <a:r>
              <a:rPr lang="fr-FR" sz="2600">
                <a:latin typeface="Marianne Regular"/>
                <a:cs typeface="Marianne Regular"/>
              </a:rPr>
              <a:t/>
            </a:r>
            <a:br>
              <a:rPr lang="fr-FR" sz="2600">
                <a:latin typeface="Marianne Regular"/>
                <a:cs typeface="Marianne Regular"/>
              </a:rPr>
            </a:br>
            <a:endParaRPr sz="2900"/>
          </a:p>
        </p:txBody>
      </p:sp>
      <p:sp>
        <p:nvSpPr>
          <p:cNvPr id="7" name="Espace réservé du numéro de diapositive 10"/>
          <p:cNvSpPr>
            <a:spLocks noGrp="1"/>
          </p:cNvSpPr>
          <p:nvPr>
            <p:ph type="sldNum" sz="quarter" idx="4"/>
          </p:nvPr>
        </p:nvSpPr>
        <p:spPr bwMode="auto"/>
        <p:txBody>
          <a:bodyPr/>
          <a:lstStyle/>
          <a:p>
            <a:pPr>
              <a:defRPr/>
            </a:pPr>
            <a:fld id="{733122C9-A0B9-462F-8757-0847AD287B63}" type="slidenum">
              <a:rPr lang="fr-FR">
                <a:latin typeface="Marianne Regular"/>
                <a:cs typeface="Marianne Regular"/>
              </a:rPr>
              <a:t>27</a:t>
            </a:fld>
            <a:endParaRPr lang="fr-FR">
              <a:latin typeface="Marianne Regular"/>
              <a:cs typeface="Marianne Regular"/>
            </a:endParaRPr>
          </a:p>
        </p:txBody>
      </p:sp>
      <p:sp>
        <p:nvSpPr>
          <p:cNvPr id="8" name="Titre 5"/>
          <p:cNvSpPr>
            <a:spLocks/>
          </p:cNvSpPr>
          <p:nvPr/>
        </p:nvSpPr>
        <p:spPr bwMode="auto">
          <a:xfrm>
            <a:off x="1403648" y="3579861"/>
            <a:ext cx="6984776" cy="1196266"/>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noFill/>
          </a:ln>
        </p:spPr>
        <p:txBody>
          <a:bodyPr vert="horz" lIns="0" tIns="45720" rIns="91440" bIns="360000" rtlCol="0" anchor="ctr" anchorCtr="0"/>
          <a:lstStyle>
            <a:lvl1pPr marL="396000" indent="-396000" algn="l" defTabSz="914400">
              <a:lnSpc>
                <a:spcPct val="90000"/>
              </a:lnSpc>
              <a:spcBef>
                <a:spcPts val="0"/>
              </a:spcBef>
              <a:buFont typeface="+mj-lt"/>
              <a:buAutoNum type="arabicPeriod"/>
              <a:defRPr sz="3250" b="1">
                <a:solidFill>
                  <a:schemeClr val="bg1"/>
                </a:solidFill>
                <a:latin typeface="+mj-lt"/>
                <a:ea typeface="+mj-ea"/>
                <a:cs typeface="+mj-cs"/>
              </a:defRPr>
            </a:lvl1pPr>
          </a:lstStyle>
          <a:p>
            <a:pPr marL="0" lvl="0" indent="0">
              <a:buNone/>
              <a:defRPr/>
            </a:pPr>
            <a:r>
              <a:rPr lang="fr-FR" sz="1800" b="0"/>
              <a:t>Une réponse à des enjeux en termes de relation emploi / formation</a:t>
            </a:r>
            <a:endParaRPr lang="fr-FR" b="0"/>
          </a:p>
          <a:p>
            <a:pPr marL="0" lvl="1" indent="0">
              <a:spcBef>
                <a:spcPts val="0"/>
              </a:spcBef>
              <a:spcAft>
                <a:spcPts val="0"/>
              </a:spcAft>
              <a:buSzTx/>
              <a:buNone/>
              <a:defRPr/>
            </a:pPr>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e la date 3"/>
          <p:cNvSpPr>
            <a:spLocks noGrp="1"/>
          </p:cNvSpPr>
          <p:nvPr>
            <p:ph type="dt" sz="half" idx="2"/>
          </p:nvPr>
        </p:nvSpPr>
        <p:spPr bwMode="auto"/>
        <p:txBody>
          <a:bodyPr/>
          <a:lstStyle/>
          <a:p>
            <a:pPr>
              <a:defRPr/>
            </a:pPr>
            <a:fld id="{EA8FAAC2-ECC7-674E-BA6D-9C8C798446C6}" type="datetime1">
              <a:rPr lang="fr-FR" cap="all">
                <a:latin typeface="Marianne Regular"/>
                <a:cs typeface="Marianne Regular"/>
              </a:rPr>
              <a:t>13/12/2023</a:t>
            </a:fld>
            <a:endParaRPr lang="fr-FR" cap="all">
              <a:latin typeface="Marianne Regular"/>
              <a:cs typeface="Marianne Regular"/>
            </a:endParaRPr>
          </a:p>
        </p:txBody>
      </p:sp>
      <p:sp>
        <p:nvSpPr>
          <p:cNvPr id="5" name="Titre 5"/>
          <p:cNvSpPr>
            <a:spLocks noGrp="1"/>
          </p:cNvSpPr>
          <p:nvPr>
            <p:ph type="title"/>
          </p:nvPr>
        </p:nvSpPr>
        <p:spPr bwMode="auto">
          <a:xfrm>
            <a:off x="467544" y="1275246"/>
            <a:ext cx="8424000" cy="1492570"/>
          </a:xfrm>
        </p:spPr>
        <p:txBody>
          <a:bodyPr>
            <a:normAutofit fontScale="90000"/>
          </a:bodyPr>
          <a:lstStyle/>
          <a:p>
            <a:pPr>
              <a:defRPr/>
            </a:pPr>
            <a:r>
              <a:rPr lang="fr-FR" sz="2600" dirty="0">
                <a:solidFill>
                  <a:schemeClr val="tx1"/>
                </a:solidFill>
                <a:latin typeface="Marianne Regular"/>
                <a:cs typeface="Marianne Regular"/>
              </a:rPr>
              <a:t>Pourquoi construire un projet d’orientation via STI2D ou STL?</a:t>
            </a:r>
            <a:br>
              <a:rPr lang="fr-FR" sz="2600" dirty="0">
                <a:solidFill>
                  <a:schemeClr val="tx1"/>
                </a:solidFill>
                <a:latin typeface="Marianne Regular"/>
                <a:cs typeface="Marianne Regular"/>
              </a:rPr>
            </a:br>
            <a:r>
              <a:rPr lang="fr-FR" sz="2600" dirty="0">
                <a:solidFill>
                  <a:schemeClr val="tx1"/>
                </a:solidFill>
                <a:latin typeface="Marianne Regular"/>
                <a:cs typeface="Marianne Regular"/>
              </a:rPr>
              <a:t/>
            </a:r>
            <a:br>
              <a:rPr lang="fr-FR" sz="2600" dirty="0">
                <a:solidFill>
                  <a:schemeClr val="tx1"/>
                </a:solidFill>
                <a:latin typeface="Marianne Regular"/>
                <a:cs typeface="Marianne Regular"/>
              </a:rPr>
            </a:br>
            <a:r>
              <a:rPr lang="fr-FR" sz="2900" dirty="0">
                <a:solidFill>
                  <a:schemeClr val="tx1"/>
                </a:solidFill>
              </a:rPr>
              <a:t>Vidéo 1 : choisir de devenir ingénieur / </a:t>
            </a:r>
            <a:r>
              <a:rPr lang="fr-FR" sz="2900" dirty="0" smtClean="0">
                <a:solidFill>
                  <a:schemeClr val="tx1"/>
                </a:solidFill>
              </a:rPr>
              <a:t>emploi</a:t>
            </a:r>
            <a:r>
              <a:rPr lang="fr-FR" sz="2900" dirty="0">
                <a:solidFill>
                  <a:schemeClr val="tx1"/>
                </a:solidFill>
              </a:rPr>
              <a:t/>
            </a:r>
            <a:br>
              <a:rPr lang="fr-FR" sz="2900" dirty="0">
                <a:solidFill>
                  <a:schemeClr val="tx1"/>
                </a:solidFill>
              </a:rPr>
            </a:br>
            <a:endParaRPr lang="fr-FR" sz="2900" dirty="0">
              <a:solidFill>
                <a:schemeClr val="tx1"/>
              </a:solidFill>
            </a:endParaRPr>
          </a:p>
        </p:txBody>
      </p:sp>
      <p:sp>
        <p:nvSpPr>
          <p:cNvPr id="6" name="Espace réservé du numéro de diapositive 10"/>
          <p:cNvSpPr>
            <a:spLocks noGrp="1"/>
          </p:cNvSpPr>
          <p:nvPr>
            <p:ph type="sldNum" sz="quarter" idx="4"/>
          </p:nvPr>
        </p:nvSpPr>
        <p:spPr bwMode="auto"/>
        <p:txBody>
          <a:bodyPr/>
          <a:lstStyle/>
          <a:p>
            <a:pPr>
              <a:defRPr/>
            </a:pPr>
            <a:fld id="{733122C9-A0B9-462F-8757-0847AD287B63}" type="slidenum">
              <a:rPr lang="fr-FR">
                <a:latin typeface="Marianne Regular"/>
                <a:cs typeface="Marianne Regular"/>
              </a:rPr>
              <a:t>28</a:t>
            </a:fld>
            <a:endParaRPr lang="fr-FR">
              <a:latin typeface="Marianne Regular"/>
              <a:cs typeface="Marianne Regular"/>
            </a:endParaRPr>
          </a:p>
        </p:txBody>
      </p:sp>
      <p:sp>
        <p:nvSpPr>
          <p:cNvPr id="7" name="Espace réservé du pied de page 4"/>
          <p:cNvSpPr>
            <a:spLocks noGrp="1"/>
          </p:cNvSpPr>
          <p:nvPr>
            <p:ph type="ftr" sz="quarter" idx="3"/>
          </p:nvPr>
        </p:nvSpPr>
        <p:spPr bwMode="auto"/>
        <p:txBody>
          <a:bodyPr/>
          <a:lstStyle/>
          <a:p>
            <a:pPr>
              <a:defRPr/>
            </a:pPr>
            <a:r>
              <a:rPr lang="fr-FR">
                <a:latin typeface="Marianne Regular"/>
                <a:cs typeface="Marianne Regular"/>
              </a:rPr>
              <a:t>DASEN / IA-IPR STI</a:t>
            </a:r>
            <a:endParaRPr lang="fr-FR"/>
          </a:p>
        </p:txBody>
      </p:sp>
      <p:sp>
        <p:nvSpPr>
          <p:cNvPr id="8" name="Titre 5"/>
          <p:cNvSpPr>
            <a:spLocks/>
          </p:cNvSpPr>
          <p:nvPr/>
        </p:nvSpPr>
        <p:spPr bwMode="auto">
          <a:xfrm>
            <a:off x="1403648" y="3579861"/>
            <a:ext cx="6984776" cy="1196266"/>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noFill/>
          </a:ln>
        </p:spPr>
        <p:txBody>
          <a:bodyPr vert="horz" lIns="0" tIns="45720" rIns="91440" bIns="360000" rtlCol="0" anchor="ctr" anchorCtr="0"/>
          <a:lstStyle>
            <a:lvl1pPr marL="396000" indent="-396000" algn="l" defTabSz="914400">
              <a:lnSpc>
                <a:spcPct val="90000"/>
              </a:lnSpc>
              <a:spcBef>
                <a:spcPts val="0"/>
              </a:spcBef>
              <a:buFont typeface="+mj-lt"/>
              <a:buAutoNum type="arabicPeriod"/>
              <a:defRPr sz="3250" b="1">
                <a:solidFill>
                  <a:schemeClr val="bg1"/>
                </a:solidFill>
                <a:latin typeface="+mj-lt"/>
                <a:ea typeface="+mj-ea"/>
                <a:cs typeface="+mj-cs"/>
              </a:defRPr>
            </a:lvl1pPr>
          </a:lstStyle>
          <a:p>
            <a:pPr marL="0" lvl="0" indent="0">
              <a:buNone/>
              <a:defRPr/>
            </a:pPr>
            <a:r>
              <a:rPr lang="fr-FR" sz="1800" b="0"/>
              <a:t>Une réponse à des enjeux en termes de relation emploi / formation</a:t>
            </a:r>
            <a:endParaRPr lang="fr-FR" b="0"/>
          </a:p>
          <a:p>
            <a:pPr marL="0" lvl="1" indent="0">
              <a:spcBef>
                <a:spcPts val="0"/>
              </a:spcBef>
              <a:spcAft>
                <a:spcPts val="0"/>
              </a:spcAft>
              <a:buSzTx/>
              <a:buNone/>
              <a:defRPr/>
            </a:pPr>
            <a:endParaRPr lang="fr-FR">
              <a:latin typeface="Marianne Regular"/>
              <a:cs typeface="Marianne Regular"/>
            </a:endParaRPr>
          </a:p>
        </p:txBody>
      </p:sp>
      <p:sp>
        <p:nvSpPr>
          <p:cNvPr id="2" name="Rectangle 1"/>
          <p:cNvSpPr/>
          <p:nvPr/>
        </p:nvSpPr>
        <p:spPr>
          <a:xfrm>
            <a:off x="539427" y="2789320"/>
            <a:ext cx="8065145" cy="923330"/>
          </a:xfrm>
          <a:prstGeom prst="rect">
            <a:avLst/>
          </a:prstGeom>
        </p:spPr>
        <p:txBody>
          <a:bodyPr wrap="square">
            <a:spAutoFit/>
          </a:bodyPr>
          <a:lstStyle/>
          <a:p>
            <a:r>
              <a:rPr lang="fr-FR" i="1" dirty="0">
                <a:hlinkClick r:id="rId2"/>
              </a:rPr>
              <a:t>https://video.toutatice.fr/video/41688-video-1-repondre-aux-enjeux-de-demain-en-sorientant-en-voie-technologique/</a:t>
            </a:r>
            <a:br>
              <a:rPr lang="fr-FR" i="1" dirty="0">
                <a:hlinkClick r:id="rId2"/>
              </a:rPr>
            </a:b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29</a:t>
            </a:fld>
            <a:endParaRPr lang="fr-FR">
              <a:latin typeface="Marianne Regular"/>
              <a:cs typeface="Marianne Regular"/>
            </a:endParaRPr>
          </a:p>
        </p:txBody>
      </p:sp>
      <p:sp>
        <p:nvSpPr>
          <p:cNvPr id="5" name="Espace réservé du texte 10"/>
          <p:cNvSpPr>
            <a:spLocks noGrp="1"/>
          </p:cNvSpPr>
          <p:nvPr>
            <p:ph type="body" sz="quarter" idx="14"/>
          </p:nvPr>
        </p:nvSpPr>
        <p:spPr bwMode="auto">
          <a:xfrm>
            <a:off x="337584" y="1517517"/>
            <a:ext cx="4192823" cy="2880320"/>
          </a:xfrm>
        </p:spPr>
        <p:txBody>
          <a:bodyPr/>
          <a:lstStyle/>
          <a:p>
            <a:pPr>
              <a:defRPr/>
            </a:pPr>
            <a:r>
              <a:rPr lang="fr-FR" sz="1100"/>
              <a:t>Enjeux liés à la consommation d’énergie et donc à la production</a:t>
            </a:r>
            <a:endParaRPr lang="fr-FR" sz="1100">
              <a:latin typeface="Marianne Regular"/>
              <a:cs typeface="Marianne Regular"/>
            </a:endParaRPr>
          </a:p>
        </p:txBody>
      </p:sp>
      <p:sp>
        <p:nvSpPr>
          <p:cNvPr id="6"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7" name="Espace réservé du texte 9"/>
          <p:cNvSpPr>
            <a:spLocks noGrp="1"/>
          </p:cNvSpPr>
          <p:nvPr>
            <p:ph type="body" sz="quarter" idx="13"/>
          </p:nvPr>
        </p:nvSpPr>
        <p:spPr bwMode="auto"/>
        <p:txBody>
          <a:bodyPr/>
          <a:lstStyle/>
          <a:p>
            <a:pPr>
              <a:defRPr/>
            </a:pPr>
            <a:r>
              <a:rPr lang="fr-FR">
                <a:latin typeface="Marianne Regular"/>
                <a:cs typeface="Marianne Regular"/>
              </a:rPr>
              <a:t>Un monde en tension au niveau géopolitique et climatique</a:t>
            </a:r>
            <a:endParaRPr/>
          </a:p>
        </p:txBody>
      </p:sp>
      <p:sp>
        <p:nvSpPr>
          <p:cNvPr id="8" name="Titre 8"/>
          <p:cNvSpPr>
            <a:spLocks noGrp="1"/>
          </p:cNvSpPr>
          <p:nvPr>
            <p:ph type="title"/>
          </p:nvPr>
        </p:nvSpPr>
        <p:spPr bwMode="auto"/>
        <p:txBody>
          <a:bodyPr/>
          <a:lstStyle/>
          <a:p>
            <a:pPr>
              <a:defRPr/>
            </a:pPr>
            <a:r>
              <a:rPr lang="fr-FR">
                <a:latin typeface="Marianne Regular"/>
                <a:cs typeface="Marianne Regular"/>
              </a:rPr>
              <a:t>Des besoins induits par un contexte mondial…</a:t>
            </a:r>
            <a:endParaRPr/>
          </a:p>
        </p:txBody>
      </p:sp>
      <p:sp>
        <p:nvSpPr>
          <p:cNvPr id="9" name="ZoneTexte 6"/>
          <p:cNvSpPr/>
          <p:nvPr/>
        </p:nvSpPr>
        <p:spPr bwMode="auto">
          <a:xfrm>
            <a:off x="4644008" y="1491630"/>
            <a:ext cx="4608512" cy="261610"/>
          </a:xfrm>
          <a:prstGeom prst="rect">
            <a:avLst/>
          </a:prstGeom>
          <a:noFill/>
        </p:spPr>
        <p:txBody>
          <a:bodyPr wrap="square" rtlCol="0">
            <a:spAutoFit/>
          </a:bodyPr>
          <a:lstStyle/>
          <a:p>
            <a:pPr>
              <a:defRPr/>
            </a:pPr>
            <a:r>
              <a:rPr lang="fr-FR" sz="1100"/>
              <a:t>Enjeux liés à la maîtrise de l’intégralité de la chaîne de valeur </a:t>
            </a:r>
            <a:endParaRPr/>
          </a:p>
        </p:txBody>
      </p:sp>
      <p:pic>
        <p:nvPicPr>
          <p:cNvPr id="10" name="Image 2"/>
          <p:cNvPicPr>
            <a:picLocks noChangeAspect="1"/>
          </p:cNvPicPr>
          <p:nvPr/>
        </p:nvPicPr>
        <p:blipFill>
          <a:blip r:embed="rId3"/>
          <a:srcRect b="20861"/>
          <a:stretch/>
        </p:blipFill>
        <p:spPr bwMode="auto">
          <a:xfrm>
            <a:off x="971599" y="1723525"/>
            <a:ext cx="2720722" cy="3059975"/>
          </a:xfrm>
          <a:prstGeom prst="rect">
            <a:avLst/>
          </a:prstGeom>
        </p:spPr>
      </p:pic>
      <p:pic>
        <p:nvPicPr>
          <p:cNvPr id="11" name="Image 11"/>
          <p:cNvPicPr>
            <a:picLocks noChangeAspect="1"/>
          </p:cNvPicPr>
          <p:nvPr/>
        </p:nvPicPr>
        <p:blipFill>
          <a:blip r:embed="rId4"/>
          <a:stretch/>
        </p:blipFill>
        <p:spPr bwMode="auto">
          <a:xfrm>
            <a:off x="4716016" y="2120331"/>
            <a:ext cx="3841845" cy="2296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3</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323850" y="630786"/>
            <a:ext cx="8424863" cy="539991"/>
          </a:xfrm>
        </p:spPr>
        <p:txBody>
          <a:bodyPr>
            <a:normAutofit fontScale="90000"/>
          </a:bodyPr>
          <a:lstStyle/>
          <a:p>
            <a:pPr>
              <a:defRPr/>
            </a:pPr>
            <a:r>
              <a:rPr lang="fr-FR" sz="2100" i="1">
                <a:solidFill>
                  <a:srgbClr val="000000"/>
                </a:solidFill>
              </a:rPr>
              <a:t>Le plan de valorisation de la voie technologique:</a:t>
            </a:r>
            <a:br>
              <a:rPr lang="fr-FR" sz="2100" i="1">
                <a:solidFill>
                  <a:srgbClr val="000000"/>
                </a:solidFill>
              </a:rPr>
            </a:b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611558" y="1419622"/>
            <a:ext cx="7992889" cy="2880320"/>
          </a:xfrm>
        </p:spPr>
        <p:txBody>
          <a:bodyPr/>
          <a:lstStyle/>
          <a:p>
            <a:pPr marL="0" lvl="0">
              <a:spcBef>
                <a:spcPts val="0"/>
              </a:spcBef>
              <a:spcAft>
                <a:spcPts val="0"/>
              </a:spcAft>
              <a:defRPr/>
            </a:pPr>
            <a:r>
              <a:rPr lang="fr-FR" sz="1600" b="1" i="1">
                <a:solidFill>
                  <a:srgbClr val="000000"/>
                </a:solidFill>
              </a:rPr>
              <a:t>Une priorité nationale réaffirmée par le Recteur ETHIS:</a:t>
            </a:r>
            <a:endParaRPr/>
          </a:p>
          <a:p>
            <a:pPr marL="0" lvl="0">
              <a:spcBef>
                <a:spcPts val="0"/>
              </a:spcBef>
              <a:spcAft>
                <a:spcPts val="0"/>
              </a:spcAft>
              <a:defRPr/>
            </a:pPr>
            <a:r>
              <a:rPr lang="fr-FR" sz="1600" i="1">
                <a:solidFill>
                  <a:srgbClr val="000000"/>
                </a:solidFill>
              </a:rPr>
              <a:t>(courriers du 4 mai 2021 aux chefs d’établissements et du 27 janvier 2022 à l’attention des BEF)</a:t>
            </a:r>
            <a:endParaRPr/>
          </a:p>
          <a:p>
            <a:pPr marL="285750" lvl="0" indent="-285750">
              <a:spcBef>
                <a:spcPts val="0"/>
              </a:spcBef>
              <a:spcAft>
                <a:spcPts val="0"/>
              </a:spcAft>
              <a:buFont typeface="Symbol"/>
              <a:buChar char="Þ"/>
              <a:defRPr/>
            </a:pPr>
            <a:r>
              <a:rPr lang="fr-FR" sz="1600"/>
              <a:t>Accueil et réussite des bacheliers technologiques dans le sup / offre de formation dans les territoires,</a:t>
            </a:r>
            <a:endParaRPr/>
          </a:p>
          <a:p>
            <a:pPr marL="285750" lvl="0" indent="-285750">
              <a:spcBef>
                <a:spcPts val="0"/>
              </a:spcBef>
              <a:spcAft>
                <a:spcPts val="0"/>
              </a:spcAft>
              <a:buFont typeface="Symbol"/>
              <a:buChar char="Þ"/>
              <a:defRPr/>
            </a:pPr>
            <a:r>
              <a:rPr lang="fr-FR" sz="1600"/>
              <a:t>Une focale plus particulière sur l’orientation en fin de seconde et l’accès au supérieur,</a:t>
            </a:r>
            <a:endParaRPr/>
          </a:p>
          <a:p>
            <a:pPr marL="285750" lvl="0" indent="-285750">
              <a:spcBef>
                <a:spcPts val="0"/>
              </a:spcBef>
              <a:spcAft>
                <a:spcPts val="0"/>
              </a:spcAft>
              <a:buFont typeface="Symbol"/>
              <a:buChar char="Þ"/>
              <a:defRPr/>
            </a:pPr>
            <a:r>
              <a:rPr lang="fr-FR" sz="1600"/>
              <a:t>Discours volontariste pour atteindre l’objectif de 50% de bacheliers technologiques en BUT,</a:t>
            </a:r>
            <a:endParaRPr/>
          </a:p>
          <a:p>
            <a:pPr marL="285750" lvl="0" indent="-285750">
              <a:spcBef>
                <a:spcPts val="0"/>
              </a:spcBef>
              <a:spcAft>
                <a:spcPts val="0"/>
              </a:spcAft>
              <a:buFont typeface="Symbol"/>
              <a:buChar char="Þ"/>
              <a:defRPr/>
            </a:pPr>
            <a:r>
              <a:rPr lang="fr-FR" sz="1600"/>
              <a:t>Orientation en STMG ? </a:t>
            </a:r>
            <a:endParaRPr/>
          </a:p>
          <a:p>
            <a:pPr marL="285750" indent="-285750">
              <a:spcAft>
                <a:spcPts val="0"/>
              </a:spcAft>
              <a:buFont typeface="Symbol"/>
              <a:buChar char="Þ"/>
              <a:defRPr/>
            </a:pPr>
            <a:r>
              <a:rPr lang="fr-FR" sz="1600"/>
              <a:t>Dimensions scientifiques de STI2D et STL réaffirmées,</a:t>
            </a:r>
            <a:endParaRPr lang="fr-FR" sz="1600" i="1">
              <a:solidFill>
                <a:srgbClr val="000000"/>
              </a:solidFill>
            </a:endParaRPr>
          </a:p>
          <a:p>
            <a:pPr marL="285750" lvl="0" indent="-285750">
              <a:spcBef>
                <a:spcPts val="0"/>
              </a:spcBef>
              <a:spcAft>
                <a:spcPts val="0"/>
              </a:spcAft>
              <a:buFont typeface="Symbol"/>
              <a:buChar char="Þ"/>
              <a:defRPr/>
            </a:pPr>
            <a:r>
              <a:rPr lang="fr-FR" sz="1600"/>
              <a:t>Besoins de compétences technologiques portées par STI2D et STL dans les domaines porteurs de l’industrie et de la transition écologique.</a:t>
            </a:r>
            <a:endParaRPr/>
          </a:p>
          <a:p>
            <a:pPr marL="0" lvl="1" indent="0">
              <a:spcBef>
                <a:spcPts val="0"/>
              </a:spcBef>
              <a:spcAft>
                <a:spcPts val="0"/>
              </a:spcAft>
              <a:buSzTx/>
              <a:buNone/>
              <a:defRPr/>
            </a:pPr>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30</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6" name="Espace réservé du texte 9"/>
          <p:cNvSpPr>
            <a:spLocks noGrp="1"/>
          </p:cNvSpPr>
          <p:nvPr>
            <p:ph type="body" sz="quarter" idx="13"/>
          </p:nvPr>
        </p:nvSpPr>
        <p:spPr bwMode="auto"/>
        <p:txBody>
          <a:bodyPr/>
          <a:lstStyle/>
          <a:p>
            <a:pPr>
              <a:defRPr/>
            </a:pPr>
            <a:r>
              <a:rPr lang="fr-FR">
                <a:latin typeface="Marianne Regular"/>
                <a:cs typeface="Marianne Regular"/>
              </a:rPr>
              <a:t>Des impulsions politiques</a:t>
            </a:r>
            <a:endParaRPr/>
          </a:p>
        </p:txBody>
      </p:sp>
      <p:sp>
        <p:nvSpPr>
          <p:cNvPr id="7" name="Titre 8"/>
          <p:cNvSpPr>
            <a:spLocks noGrp="1"/>
          </p:cNvSpPr>
          <p:nvPr>
            <p:ph type="title"/>
          </p:nvPr>
        </p:nvSpPr>
        <p:spPr bwMode="auto"/>
        <p:txBody>
          <a:bodyPr/>
          <a:lstStyle/>
          <a:p>
            <a:pPr>
              <a:defRPr/>
            </a:pPr>
            <a:r>
              <a:rPr lang="fr-FR">
                <a:latin typeface="Marianne Regular"/>
                <a:cs typeface="Marianne Regular"/>
              </a:rPr>
              <a:t>… une impulsion nationale pour y répondre :</a:t>
            </a:r>
            <a:endParaRPr/>
          </a:p>
        </p:txBody>
      </p:sp>
      <p:sp>
        <p:nvSpPr>
          <p:cNvPr id="8" name="Espace réservé du pied de page 7"/>
          <p:cNvSpPr>
            <a:spLocks noGrp="1"/>
          </p:cNvSpPr>
          <p:nvPr>
            <p:ph type="ftr" sz="quarter" idx="3"/>
          </p:nvPr>
        </p:nvSpPr>
        <p:spPr bwMode="auto"/>
        <p:txBody>
          <a:bodyPr/>
          <a:lstStyle/>
          <a:p>
            <a:pPr>
              <a:defRPr/>
            </a:pPr>
            <a:r>
              <a:rPr lang="fr-FR">
                <a:latin typeface="Marianne Regular"/>
                <a:cs typeface="Marianne Regular"/>
              </a:rPr>
              <a:t>DASEN / IA-IPR STI</a:t>
            </a:r>
            <a:endParaRPr lang="fr-FR"/>
          </a:p>
        </p:txBody>
      </p:sp>
      <p:grpSp>
        <p:nvGrpSpPr>
          <p:cNvPr id="9" name="Groupe 14"/>
          <p:cNvGrpSpPr/>
          <p:nvPr/>
        </p:nvGrpSpPr>
        <p:grpSpPr bwMode="auto">
          <a:xfrm>
            <a:off x="889329" y="1525718"/>
            <a:ext cx="6663996" cy="3019032"/>
            <a:chOff x="889329" y="1525718"/>
            <a:chExt cx="6663996" cy="3019032"/>
          </a:xfrm>
        </p:grpSpPr>
        <p:sp>
          <p:nvSpPr>
            <p:cNvPr id="10" name="Ellipse 6"/>
            <p:cNvSpPr/>
            <p:nvPr/>
          </p:nvSpPr>
          <p:spPr bwMode="auto">
            <a:xfrm>
              <a:off x="5292080" y="1779662"/>
              <a:ext cx="2261245" cy="2121430"/>
            </a:xfrm>
            <a:prstGeom prst="ellipse">
              <a:avLst/>
            </a:prstGeom>
            <a:solidFill>
              <a:srgbClr val="5770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grpSp>
          <p:nvGrpSpPr>
            <p:cNvPr id="11" name="Groupe 3"/>
            <p:cNvGrpSpPr/>
            <p:nvPr/>
          </p:nvGrpSpPr>
          <p:grpSpPr bwMode="auto">
            <a:xfrm>
              <a:off x="889329" y="1525718"/>
              <a:ext cx="6509383" cy="3019032"/>
              <a:chOff x="2365041" y="2181497"/>
              <a:chExt cx="9826958" cy="4778384"/>
            </a:xfrm>
          </p:grpSpPr>
          <p:pic>
            <p:nvPicPr>
              <p:cNvPr id="12" name="Image 12"/>
              <p:cNvPicPr>
                <a:picLocks noChangeAspect="1"/>
              </p:cNvPicPr>
              <p:nvPr/>
            </p:nvPicPr>
            <p:blipFill>
              <a:blip r:embed="rId3"/>
              <a:srcRect l="70753" t="31518" r="9908" b="26697"/>
              <a:stretch/>
            </p:blipFill>
            <p:spPr bwMode="auto">
              <a:xfrm>
                <a:off x="8902991" y="2181497"/>
                <a:ext cx="3289008" cy="3995465"/>
              </a:xfrm>
              <a:prstGeom prst="rect">
                <a:avLst/>
              </a:prstGeom>
            </p:spPr>
          </p:pic>
          <p:sp>
            <p:nvSpPr>
              <p:cNvPr id="13" name="Rectangle 13"/>
              <p:cNvSpPr/>
              <p:nvPr/>
            </p:nvSpPr>
            <p:spPr bwMode="auto">
              <a:xfrm>
                <a:off x="2365041" y="6229179"/>
                <a:ext cx="9164399" cy="730702"/>
              </a:xfrm>
              <a:prstGeom prst="rect">
                <a:avLst/>
              </a:prstGeom>
              <a:grpFill/>
            </p:spPr>
            <p:txBody>
              <a:bodyPr wrap="none">
                <a:spAutoFit/>
              </a:bodyPr>
              <a:lstStyle/>
              <a:p>
                <a:pPr>
                  <a:defRPr/>
                </a:pPr>
                <a:r>
                  <a:rPr lang="fr-FR" sz="1200" i="1"/>
                  <a:t>Source : Ministère de l’économie, des finances, de la souveraineté industrielle et numérique</a:t>
                </a:r>
                <a:endParaRPr/>
              </a:p>
              <a:p>
                <a:pPr>
                  <a:defRPr/>
                </a:pPr>
                <a:r>
                  <a:rPr lang="fr-FR" sz="1200" i="1"/>
                  <a:t>https://www.economie.gouv.fr</a:t>
                </a:r>
                <a:endParaRPr/>
              </a:p>
            </p:txBody>
          </p:sp>
        </p:grpSp>
      </p:grpSp>
      <p:pic>
        <p:nvPicPr>
          <p:cNvPr id="14" name="Image 12"/>
          <p:cNvPicPr>
            <a:picLocks noChangeAspect="1"/>
          </p:cNvPicPr>
          <p:nvPr/>
        </p:nvPicPr>
        <p:blipFill>
          <a:blip r:embed="rId3"/>
          <a:srcRect l="28415" t="31518" r="50492" b="26697"/>
          <a:stretch/>
        </p:blipFill>
        <p:spPr bwMode="auto">
          <a:xfrm>
            <a:off x="2791397" y="1531039"/>
            <a:ext cx="2376264" cy="2524376"/>
          </a:xfrm>
          <a:prstGeom prst="rect">
            <a:avLst/>
          </a:prstGeom>
        </p:spPr>
      </p:pic>
      <p:pic>
        <p:nvPicPr>
          <p:cNvPr id="15" name="Image 12"/>
          <p:cNvPicPr>
            <a:picLocks noChangeAspect="1"/>
          </p:cNvPicPr>
          <p:nvPr/>
        </p:nvPicPr>
        <p:blipFill>
          <a:blip r:embed="rId3"/>
          <a:srcRect l="49511" t="31518" r="29396" b="26697"/>
          <a:stretch/>
        </p:blipFill>
        <p:spPr bwMode="auto">
          <a:xfrm>
            <a:off x="415133" y="1544874"/>
            <a:ext cx="2376264" cy="2524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D06AA251-0035-F4B9-7D96-5FF433C096D9}" type="slidenum">
              <a:rPr lang="fr-FR">
                <a:latin typeface="Marianne Regular"/>
                <a:cs typeface="Marianne Regular"/>
              </a:rPr>
              <a:t>31</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1BD3C206-3B60-CFDE-674D-C01CBBFA2B35}" type="datetime1">
              <a:rPr lang="fr-FR" cap="all">
                <a:latin typeface="Marianne Regular"/>
                <a:cs typeface="Marianne Regular"/>
              </a:rPr>
              <a:t>13/12/2023</a:t>
            </a:fld>
            <a:endParaRPr lang="fr-FR" cap="all">
              <a:latin typeface="Marianne Regular"/>
              <a:cs typeface="Marianne Regular"/>
            </a:endParaRPr>
          </a:p>
        </p:txBody>
      </p:sp>
      <p:sp>
        <p:nvSpPr>
          <p:cNvPr id="6" name="Titre 8"/>
          <p:cNvSpPr>
            <a:spLocks noGrp="1"/>
          </p:cNvSpPr>
          <p:nvPr>
            <p:ph type="title"/>
          </p:nvPr>
        </p:nvSpPr>
        <p:spPr bwMode="auto"/>
        <p:txBody>
          <a:bodyPr/>
          <a:lstStyle/>
          <a:p>
            <a:pPr>
              <a:defRPr/>
            </a:pPr>
            <a:r>
              <a:rPr lang="fr-FR">
                <a:latin typeface="Marianne Regular"/>
                <a:cs typeface="Marianne Regular"/>
              </a:rPr>
              <a:t>Un plan d’investissement et des domaines cibles :</a:t>
            </a:r>
            <a:endParaRPr/>
          </a:p>
        </p:txBody>
      </p:sp>
      <p:sp>
        <p:nvSpPr>
          <p:cNvPr id="7" name="Espace réservé du pied de page 7"/>
          <p:cNvSpPr>
            <a:spLocks noGrp="1"/>
          </p:cNvSpPr>
          <p:nvPr>
            <p:ph type="ftr" sz="quarter" idx="3"/>
          </p:nvPr>
        </p:nvSpPr>
        <p:spPr bwMode="auto"/>
        <p:txBody>
          <a:bodyPr/>
          <a:lstStyle/>
          <a:p>
            <a:pPr>
              <a:defRPr/>
            </a:pPr>
            <a:r>
              <a:rPr lang="fr-FR">
                <a:latin typeface="Marianne Regular"/>
                <a:cs typeface="Marianne Regular"/>
              </a:rPr>
              <a:t>DASEN / IA-IPR STI</a:t>
            </a:r>
            <a:endParaRPr lang="fr-FR"/>
          </a:p>
        </p:txBody>
      </p:sp>
      <p:pic>
        <p:nvPicPr>
          <p:cNvPr id="8" name="Image 12"/>
          <p:cNvPicPr>
            <a:picLocks noChangeAspect="1"/>
          </p:cNvPicPr>
          <p:nvPr/>
        </p:nvPicPr>
        <p:blipFill>
          <a:blip r:embed="rId3"/>
          <a:srcRect l="28415" t="31518" r="50482" b="26697"/>
          <a:stretch/>
        </p:blipFill>
        <p:spPr bwMode="auto">
          <a:xfrm>
            <a:off x="491401" y="1706280"/>
            <a:ext cx="2377379" cy="2524375"/>
          </a:xfrm>
          <a:prstGeom prst="rect">
            <a:avLst/>
          </a:prstGeom>
        </p:spPr>
      </p:pic>
      <p:pic>
        <p:nvPicPr>
          <p:cNvPr id="9" name="Image 2"/>
          <p:cNvPicPr>
            <a:picLocks noChangeAspect="1"/>
          </p:cNvPicPr>
          <p:nvPr/>
        </p:nvPicPr>
        <p:blipFill>
          <a:blip r:embed="rId4"/>
          <a:stretch/>
        </p:blipFill>
        <p:spPr bwMode="auto">
          <a:xfrm>
            <a:off x="3181239" y="3352275"/>
            <a:ext cx="2286191" cy="1392498"/>
          </a:xfrm>
          <a:prstGeom prst="rect">
            <a:avLst/>
          </a:prstGeom>
        </p:spPr>
      </p:pic>
      <p:pic>
        <p:nvPicPr>
          <p:cNvPr id="10" name="Image 4"/>
          <p:cNvPicPr>
            <a:picLocks noChangeAspect="1"/>
          </p:cNvPicPr>
          <p:nvPr/>
        </p:nvPicPr>
        <p:blipFill>
          <a:blip r:embed="rId5"/>
          <a:stretch/>
        </p:blipFill>
        <p:spPr bwMode="auto">
          <a:xfrm>
            <a:off x="3181239" y="1387571"/>
            <a:ext cx="2286190" cy="1620180"/>
          </a:xfrm>
          <a:prstGeom prst="rect">
            <a:avLst/>
          </a:prstGeom>
        </p:spPr>
      </p:pic>
      <p:pic>
        <p:nvPicPr>
          <p:cNvPr id="11" name="Image 6"/>
          <p:cNvPicPr>
            <a:picLocks noChangeAspect="1"/>
          </p:cNvPicPr>
          <p:nvPr/>
        </p:nvPicPr>
        <p:blipFill>
          <a:blip r:embed="rId6"/>
          <a:srcRect l="26013"/>
          <a:stretch/>
        </p:blipFill>
        <p:spPr bwMode="auto">
          <a:xfrm>
            <a:off x="5708207" y="3372414"/>
            <a:ext cx="2281973" cy="1392498"/>
          </a:xfrm>
          <a:prstGeom prst="rect">
            <a:avLst/>
          </a:prstGeom>
        </p:spPr>
      </p:pic>
      <p:pic>
        <p:nvPicPr>
          <p:cNvPr id="12" name="Image 10"/>
          <p:cNvPicPr>
            <a:picLocks noChangeAspect="1"/>
          </p:cNvPicPr>
          <p:nvPr/>
        </p:nvPicPr>
        <p:blipFill>
          <a:blip r:embed="rId7"/>
          <a:srcRect l="4437" r="7790"/>
          <a:stretch/>
        </p:blipFill>
        <p:spPr bwMode="auto">
          <a:xfrm>
            <a:off x="5714894" y="1387571"/>
            <a:ext cx="2275286" cy="1620180"/>
          </a:xfrm>
          <a:prstGeom prst="rect">
            <a:avLst/>
          </a:prstGeom>
        </p:spPr>
      </p:pic>
      <p:sp>
        <p:nvSpPr>
          <p:cNvPr id="13" name="ZoneTexte 11"/>
          <p:cNvSpPr/>
          <p:nvPr/>
        </p:nvSpPr>
        <p:spPr bwMode="auto">
          <a:xfrm>
            <a:off x="3181239" y="2984499"/>
            <a:ext cx="4808941" cy="369331"/>
          </a:xfrm>
          <a:prstGeom prst="rect">
            <a:avLst/>
          </a:prstGeom>
          <a:noFill/>
        </p:spPr>
        <p:txBody>
          <a:bodyPr wrap="square" rtlCol="0">
            <a:spAutoFit/>
          </a:bodyPr>
          <a:lstStyle/>
          <a:p>
            <a:pPr algn="ctr">
              <a:defRPr/>
            </a:pPr>
            <a:r>
              <a:rPr lang="fr-FR" b="1">
                <a:solidFill>
                  <a:srgbClr val="5770BE"/>
                </a:solidFill>
              </a:rPr>
              <a:t>INNOVATION</a:t>
            </a:r>
            <a:endParaRPr/>
          </a:p>
        </p:txBody>
      </p:sp>
      <p:sp>
        <p:nvSpPr>
          <p:cNvPr id="14" name="Rectangle 1"/>
          <p:cNvSpPr/>
          <p:nvPr/>
        </p:nvSpPr>
        <p:spPr bwMode="auto">
          <a:xfrm>
            <a:off x="932210" y="4199004"/>
            <a:ext cx="1495829" cy="457235"/>
          </a:xfrm>
          <a:prstGeom prst="rect">
            <a:avLst/>
          </a:prstGeom>
        </p:spPr>
        <p:txBody>
          <a:bodyPr wrap="none">
            <a:spAutoFit/>
          </a:bodyPr>
          <a:lstStyle/>
          <a:p>
            <a:pPr algn="ctr">
              <a:defRPr/>
            </a:pPr>
            <a:r>
              <a:rPr lang="fr-FR" sz="1200" i="1"/>
              <a:t>54 milliards d’euros </a:t>
            </a:r>
            <a:endParaRPr/>
          </a:p>
          <a:p>
            <a:pPr algn="ctr">
              <a:defRPr/>
            </a:pPr>
            <a:r>
              <a:rPr lang="fr-FR" sz="1200" i="1"/>
              <a:t>déployés sur 5 ans</a:t>
            </a:r>
            <a:endParaRPr/>
          </a:p>
        </p:txBody>
      </p:sp>
      <p:pic>
        <p:nvPicPr>
          <p:cNvPr id="15" name="Image 1"/>
          <p:cNvPicPr>
            <a:picLocks noChangeAspect="1"/>
          </p:cNvPicPr>
          <p:nvPr/>
        </p:nvPicPr>
        <p:blipFill>
          <a:blip r:embed="rId8"/>
          <a:srcRect l="22437" r="22438" b="9682"/>
          <a:stretch/>
        </p:blipFill>
        <p:spPr bwMode="auto">
          <a:xfrm>
            <a:off x="5708207" y="3372414"/>
            <a:ext cx="2281973" cy="13595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733122C9-A0B9-462F-8757-0847AD287B63}" type="slidenum">
              <a:rPr lang="fr-FR" sz="750" b="1" i="0" u="none" strike="noStrike" cap="none" spc="0">
                <a:ln>
                  <a:noFill/>
                </a:ln>
                <a:solidFill>
                  <a:prstClr val="black"/>
                </a:solidFill>
                <a:latin typeface="Marianne Regular"/>
                <a:cs typeface="Marianne Regular"/>
              </a:rPr>
              <a:t>32</a:t>
            </a:fld>
            <a:endParaRPr lang="fr-FR" sz="750" b="1" i="0" u="none" strike="noStrike" cap="none" spc="0">
              <a:ln>
                <a:noFill/>
              </a:ln>
              <a:solidFill>
                <a:prstClr val="black"/>
              </a:solidFill>
              <a:latin typeface="Marianne Regular"/>
              <a:cs typeface="Marianne Regular"/>
            </a:endParaRPr>
          </a:p>
        </p:txBody>
      </p:sp>
      <p:sp>
        <p:nvSpPr>
          <p:cNvPr id="5" name="Espace réservé de la date 5"/>
          <p:cNvSpPr>
            <a:spLocks noGrp="1"/>
          </p:cNvSpPr>
          <p:nvPr>
            <p:ph type="dt" sz="half" idx="2"/>
          </p:nvPr>
        </p:nvSpPr>
        <p:spPr bwMode="auto"/>
        <p:txBody>
          <a:bodyPr/>
          <a:lstStyle/>
          <a:p>
            <a:pPr marL="0" marR="0" lvl="0" indent="0" algn="l" defTabSz="914400">
              <a:lnSpc>
                <a:spcPct val="100000"/>
              </a:lnSpc>
              <a:spcBef>
                <a:spcPts val="0"/>
              </a:spcBef>
              <a:spcAft>
                <a:spcPts val="0"/>
              </a:spcAft>
              <a:buClrTx/>
              <a:buSzTx/>
              <a:buFontTx/>
              <a:buNone/>
              <a:defRPr/>
            </a:pPr>
            <a:fld id="{32CFB02D-EF7F-1043-83B7-22E52266F620}" type="datetime1">
              <a:rPr lang="fr-FR" sz="750" b="1" i="0" u="none" strike="noStrike" cap="all" spc="0">
                <a:ln>
                  <a:noFill/>
                </a:ln>
                <a:solidFill>
                  <a:prstClr val="black"/>
                </a:solidFill>
                <a:latin typeface="Marianne Regular"/>
                <a:cs typeface="Marianne Regular"/>
              </a:rPr>
              <a:t>13/12/2023</a:t>
            </a:fld>
            <a:endParaRPr lang="fr-FR" sz="750" b="1" i="0" u="none" strike="noStrike" cap="all" spc="0">
              <a:ln>
                <a:noFill/>
              </a:ln>
              <a:solidFill>
                <a:prstClr val="black"/>
              </a:solidFill>
              <a:latin typeface="Marianne Regular"/>
              <a:cs typeface="Marianne Regular"/>
            </a:endParaRPr>
          </a:p>
        </p:txBody>
      </p:sp>
      <p:sp>
        <p:nvSpPr>
          <p:cNvPr id="6" name="Titre 8"/>
          <p:cNvSpPr>
            <a:spLocks noGrp="1"/>
          </p:cNvSpPr>
          <p:nvPr>
            <p:ph type="title"/>
          </p:nvPr>
        </p:nvSpPr>
        <p:spPr bwMode="auto">
          <a:xfrm>
            <a:off x="291257" y="555526"/>
            <a:ext cx="8424863" cy="539991"/>
          </a:xfrm>
        </p:spPr>
        <p:txBody>
          <a:bodyPr/>
          <a:lstStyle/>
          <a:p>
            <a:pPr>
              <a:defRPr/>
            </a:pPr>
            <a:r>
              <a:rPr lang="fr-FR">
                <a:latin typeface="Marianne Regular"/>
                <a:cs typeface="Marianne Regular"/>
              </a:rPr>
              <a:t>En Bretagne, un secteur technologique dynamique :</a:t>
            </a:r>
            <a:endParaRPr/>
          </a:p>
        </p:txBody>
      </p:sp>
      <p:sp>
        <p:nvSpPr>
          <p:cNvPr id="7" name="Espace réservé du pied de page 7"/>
          <p:cNvSpPr>
            <a:spLocks noGrp="1"/>
          </p:cNvSpPr>
          <p:nvPr>
            <p:ph type="ftr" sz="quarter" idx="3"/>
          </p:nvPr>
        </p:nvSpPr>
        <p:spPr bwMode="auto"/>
        <p:txBody>
          <a:bodyPr/>
          <a:lstStyle/>
          <a:p>
            <a:pPr marL="0" marR="0" lvl="0" indent="0" algn="r" defTabSz="914400">
              <a:lnSpc>
                <a:spcPct val="100000"/>
              </a:lnSpc>
              <a:spcBef>
                <a:spcPts val="0"/>
              </a:spcBef>
              <a:spcAft>
                <a:spcPts val="0"/>
              </a:spcAft>
              <a:buClrTx/>
              <a:buSzTx/>
              <a:buFontTx/>
              <a:buNone/>
              <a:defRPr/>
            </a:pPr>
            <a:r>
              <a:rPr lang="fr-FR" sz="750" b="1" i="0" u="none" strike="noStrike" cap="none" spc="0">
                <a:ln>
                  <a:noFill/>
                </a:ln>
                <a:solidFill>
                  <a:prstClr val="black"/>
                </a:solidFill>
                <a:latin typeface="Marianne Regular"/>
                <a:cs typeface="Marianne Regular"/>
              </a:rPr>
              <a:t>DASEN / IA-IPR STI</a:t>
            </a:r>
            <a:endParaRPr lang="fr-FR" sz="750" b="1" i="0" u="none" strike="noStrike" cap="none" spc="0">
              <a:ln>
                <a:noFill/>
              </a:ln>
              <a:solidFill>
                <a:prstClr val="black"/>
              </a:solidFill>
              <a:latin typeface="Arial"/>
              <a:cs typeface="Arial"/>
            </a:endParaRPr>
          </a:p>
        </p:txBody>
      </p:sp>
      <p:pic>
        <p:nvPicPr>
          <p:cNvPr id="8" name="Image 23">
            <a:hlinkClick r:id="rId3"/>
          </p:cNvPr>
          <p:cNvPicPr>
            <a:picLocks noChangeAspect="1"/>
          </p:cNvPicPr>
          <p:nvPr/>
        </p:nvPicPr>
        <p:blipFill>
          <a:blip r:embed="rId4"/>
          <a:stretch/>
        </p:blipFill>
        <p:spPr bwMode="auto">
          <a:xfrm>
            <a:off x="4323175" y="1165159"/>
            <a:ext cx="1798550" cy="1154119"/>
          </a:xfrm>
          <a:prstGeom prst="rect">
            <a:avLst/>
          </a:prstGeom>
        </p:spPr>
      </p:pic>
      <p:grpSp>
        <p:nvGrpSpPr>
          <p:cNvPr id="9" name="Groupe 14"/>
          <p:cNvGrpSpPr/>
          <p:nvPr/>
        </p:nvGrpSpPr>
        <p:grpSpPr bwMode="auto">
          <a:xfrm>
            <a:off x="3552257" y="4101936"/>
            <a:ext cx="1523369" cy="523630"/>
            <a:chOff x="-3564904" y="2509075"/>
            <a:chExt cx="3057887" cy="1112035"/>
          </a:xfrm>
        </p:grpSpPr>
        <p:sp>
          <p:nvSpPr>
            <p:cNvPr id="10" name="Rectangle 2"/>
            <p:cNvSpPr/>
            <p:nvPr/>
          </p:nvSpPr>
          <p:spPr bwMode="auto">
            <a:xfrm>
              <a:off x="-3564904" y="2643758"/>
              <a:ext cx="3024336" cy="9773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fr-FR" sz="1800" b="0" i="0" u="none" strike="noStrike" cap="none" spc="0">
                <a:ln>
                  <a:noFill/>
                </a:ln>
                <a:solidFill>
                  <a:prstClr val="white"/>
                </a:solidFill>
                <a:latin typeface="Arial"/>
                <a:cs typeface="Arial"/>
              </a:endParaRPr>
            </a:p>
          </p:txBody>
        </p:sp>
        <p:pic>
          <p:nvPicPr>
            <p:cNvPr id="11" name="Image 1"/>
            <p:cNvPicPr>
              <a:picLocks noChangeAspect="1"/>
            </p:cNvPicPr>
            <p:nvPr/>
          </p:nvPicPr>
          <p:blipFill>
            <a:blip r:embed="rId5"/>
            <a:stretch/>
          </p:blipFill>
          <p:spPr bwMode="auto">
            <a:xfrm>
              <a:off x="-3414815" y="2509075"/>
              <a:ext cx="2907798" cy="1039370"/>
            </a:xfrm>
            <a:prstGeom prst="rect">
              <a:avLst/>
            </a:prstGeom>
          </p:spPr>
        </p:pic>
      </p:grpSp>
      <p:pic>
        <p:nvPicPr>
          <p:cNvPr id="12" name="Image 16"/>
          <p:cNvPicPr>
            <a:picLocks noChangeAspect="1"/>
          </p:cNvPicPr>
          <p:nvPr/>
        </p:nvPicPr>
        <p:blipFill>
          <a:blip r:embed="rId6"/>
          <a:stretch/>
        </p:blipFill>
        <p:spPr bwMode="auto">
          <a:xfrm>
            <a:off x="5717447" y="3679994"/>
            <a:ext cx="1395229" cy="336960"/>
          </a:xfrm>
          <a:prstGeom prst="rect">
            <a:avLst/>
          </a:prstGeom>
        </p:spPr>
      </p:pic>
      <p:pic>
        <p:nvPicPr>
          <p:cNvPr id="13" name="Image 13"/>
          <p:cNvPicPr>
            <a:picLocks noChangeAspect="1"/>
          </p:cNvPicPr>
          <p:nvPr/>
        </p:nvPicPr>
        <p:blipFill>
          <a:blip r:embed="rId7"/>
          <a:stretch/>
        </p:blipFill>
        <p:spPr bwMode="auto">
          <a:xfrm>
            <a:off x="5882591" y="2812749"/>
            <a:ext cx="1113900" cy="602192"/>
          </a:xfrm>
          <a:prstGeom prst="rect">
            <a:avLst/>
          </a:prstGeom>
        </p:spPr>
      </p:pic>
      <p:pic>
        <p:nvPicPr>
          <p:cNvPr id="14" name="Image 18">
            <a:hlinkClick r:id="rId8"/>
          </p:cNvPr>
          <p:cNvPicPr>
            <a:picLocks noChangeAspect="1"/>
          </p:cNvPicPr>
          <p:nvPr/>
        </p:nvPicPr>
        <p:blipFill>
          <a:blip r:embed="rId9"/>
          <a:stretch/>
        </p:blipFill>
        <p:spPr bwMode="auto">
          <a:xfrm>
            <a:off x="3062226" y="2918668"/>
            <a:ext cx="1200394" cy="738704"/>
          </a:xfrm>
          <a:prstGeom prst="rect">
            <a:avLst/>
          </a:prstGeom>
        </p:spPr>
      </p:pic>
      <p:pic>
        <p:nvPicPr>
          <p:cNvPr id="15" name="Image 19">
            <a:hlinkClick r:id="rId10"/>
          </p:cNvPr>
          <p:cNvPicPr>
            <a:picLocks noChangeAspect="1"/>
          </p:cNvPicPr>
          <p:nvPr/>
        </p:nvPicPr>
        <p:blipFill>
          <a:blip r:embed="rId11"/>
          <a:stretch/>
        </p:blipFill>
        <p:spPr bwMode="auto">
          <a:xfrm>
            <a:off x="513869" y="4176741"/>
            <a:ext cx="1140174" cy="414609"/>
          </a:xfrm>
          <a:prstGeom prst="rect">
            <a:avLst/>
          </a:prstGeom>
        </p:spPr>
      </p:pic>
      <p:pic>
        <p:nvPicPr>
          <p:cNvPr id="16" name="Image 22"/>
          <p:cNvPicPr>
            <a:picLocks noChangeAspect="1"/>
          </p:cNvPicPr>
          <p:nvPr/>
        </p:nvPicPr>
        <p:blipFill>
          <a:blip r:embed="rId12"/>
          <a:stretch/>
        </p:blipFill>
        <p:spPr bwMode="auto">
          <a:xfrm>
            <a:off x="1156661" y="1397316"/>
            <a:ext cx="1772645" cy="828228"/>
          </a:xfrm>
          <a:prstGeom prst="rect">
            <a:avLst/>
          </a:prstGeom>
        </p:spPr>
      </p:pic>
      <p:pic>
        <p:nvPicPr>
          <p:cNvPr id="17" name="Image 24">
            <a:hlinkClick r:id="rId13"/>
          </p:cNvPr>
          <p:cNvPicPr>
            <a:picLocks noChangeAspect="1"/>
          </p:cNvPicPr>
          <p:nvPr/>
        </p:nvPicPr>
        <p:blipFill>
          <a:blip r:embed="rId14"/>
          <a:stretch/>
        </p:blipFill>
        <p:spPr bwMode="auto">
          <a:xfrm>
            <a:off x="175654" y="3281437"/>
            <a:ext cx="1345658" cy="648313"/>
          </a:xfrm>
          <a:prstGeom prst="rect">
            <a:avLst/>
          </a:prstGeom>
        </p:spPr>
      </p:pic>
      <p:pic>
        <p:nvPicPr>
          <p:cNvPr id="18" name="Image 26">
            <a:hlinkClick r:id="rId15"/>
          </p:cNvPr>
          <p:cNvPicPr>
            <a:picLocks noChangeAspect="1"/>
          </p:cNvPicPr>
          <p:nvPr/>
        </p:nvPicPr>
        <p:blipFill>
          <a:blip r:embed="rId16"/>
          <a:stretch/>
        </p:blipFill>
        <p:spPr bwMode="auto">
          <a:xfrm>
            <a:off x="1534285" y="3153349"/>
            <a:ext cx="1534775" cy="776523"/>
          </a:xfrm>
          <a:prstGeom prst="rect">
            <a:avLst/>
          </a:prstGeom>
        </p:spPr>
      </p:pic>
      <p:pic>
        <p:nvPicPr>
          <p:cNvPr id="19" name="Image 27">
            <a:hlinkClick r:id="rId17"/>
          </p:cNvPr>
          <p:cNvPicPr>
            <a:picLocks noChangeAspect="1"/>
          </p:cNvPicPr>
          <p:nvPr/>
        </p:nvPicPr>
        <p:blipFill>
          <a:blip r:embed="rId18"/>
          <a:stretch/>
        </p:blipFill>
        <p:spPr bwMode="auto">
          <a:xfrm>
            <a:off x="2297652" y="2183657"/>
            <a:ext cx="764574" cy="764574"/>
          </a:xfrm>
          <a:prstGeom prst="rect">
            <a:avLst/>
          </a:prstGeom>
        </p:spPr>
      </p:pic>
      <p:pic>
        <p:nvPicPr>
          <p:cNvPr id="20" name="Image 28">
            <a:hlinkClick r:id="rId19"/>
          </p:cNvPr>
          <p:cNvPicPr>
            <a:picLocks noChangeAspect="1"/>
          </p:cNvPicPr>
          <p:nvPr/>
        </p:nvPicPr>
        <p:blipFill>
          <a:blip r:embed="rId20"/>
          <a:stretch/>
        </p:blipFill>
        <p:spPr bwMode="auto">
          <a:xfrm>
            <a:off x="7078386" y="2321664"/>
            <a:ext cx="1947502" cy="566691"/>
          </a:xfrm>
          <a:prstGeom prst="rect">
            <a:avLst/>
          </a:prstGeom>
        </p:spPr>
      </p:pic>
      <p:pic>
        <p:nvPicPr>
          <p:cNvPr id="21" name="Image 29">
            <a:hlinkClick r:id="rId21"/>
          </p:cNvPr>
          <p:cNvPicPr>
            <a:picLocks noChangeAspect="1"/>
          </p:cNvPicPr>
          <p:nvPr/>
        </p:nvPicPr>
        <p:blipFill>
          <a:blip r:embed="rId22"/>
          <a:stretch/>
        </p:blipFill>
        <p:spPr bwMode="auto">
          <a:xfrm>
            <a:off x="428350" y="2714178"/>
            <a:ext cx="1781175" cy="485775"/>
          </a:xfrm>
          <a:prstGeom prst="rect">
            <a:avLst/>
          </a:prstGeom>
        </p:spPr>
      </p:pic>
      <p:pic>
        <p:nvPicPr>
          <p:cNvPr id="22" name="Image 33">
            <a:hlinkClick r:id="rId23"/>
          </p:cNvPr>
          <p:cNvPicPr>
            <a:picLocks noChangeAspect="1"/>
          </p:cNvPicPr>
          <p:nvPr/>
        </p:nvPicPr>
        <p:blipFill>
          <a:blip r:embed="rId24"/>
          <a:stretch/>
        </p:blipFill>
        <p:spPr bwMode="auto">
          <a:xfrm>
            <a:off x="1776542" y="3929750"/>
            <a:ext cx="1698115" cy="460973"/>
          </a:xfrm>
          <a:prstGeom prst="rect">
            <a:avLst/>
          </a:prstGeom>
        </p:spPr>
      </p:pic>
      <p:pic>
        <p:nvPicPr>
          <p:cNvPr id="23" name="Image 34">
            <a:hlinkClick r:id="rId25"/>
          </p:cNvPr>
          <p:cNvPicPr>
            <a:picLocks noChangeAspect="1"/>
          </p:cNvPicPr>
          <p:nvPr/>
        </p:nvPicPr>
        <p:blipFill>
          <a:blip r:embed="rId26"/>
          <a:stretch/>
        </p:blipFill>
        <p:spPr bwMode="auto">
          <a:xfrm>
            <a:off x="6355587" y="1372231"/>
            <a:ext cx="1719438" cy="361987"/>
          </a:xfrm>
          <a:prstGeom prst="rect">
            <a:avLst/>
          </a:prstGeom>
        </p:spPr>
      </p:pic>
      <p:pic>
        <p:nvPicPr>
          <p:cNvPr id="24" name="Image 35">
            <a:hlinkClick r:id="rId27"/>
          </p:cNvPr>
          <p:cNvPicPr>
            <a:picLocks noChangeAspect="1"/>
          </p:cNvPicPr>
          <p:nvPr/>
        </p:nvPicPr>
        <p:blipFill>
          <a:blip r:embed="rId28"/>
          <a:stretch/>
        </p:blipFill>
        <p:spPr bwMode="auto">
          <a:xfrm>
            <a:off x="7355884" y="2950013"/>
            <a:ext cx="1588343" cy="421077"/>
          </a:xfrm>
          <a:prstGeom prst="rect">
            <a:avLst/>
          </a:prstGeom>
        </p:spPr>
      </p:pic>
      <p:pic>
        <p:nvPicPr>
          <p:cNvPr id="25" name="Image 36">
            <a:hlinkClick r:id="rId29"/>
          </p:cNvPr>
          <p:cNvPicPr>
            <a:picLocks noChangeAspect="1"/>
          </p:cNvPicPr>
          <p:nvPr/>
        </p:nvPicPr>
        <p:blipFill>
          <a:blip r:embed="rId30"/>
          <a:stretch/>
        </p:blipFill>
        <p:spPr bwMode="auto">
          <a:xfrm>
            <a:off x="4942185" y="2891189"/>
            <a:ext cx="692236" cy="692236"/>
          </a:xfrm>
          <a:prstGeom prst="rect">
            <a:avLst/>
          </a:prstGeom>
        </p:spPr>
      </p:pic>
      <p:pic>
        <p:nvPicPr>
          <p:cNvPr id="26" name="Image 37">
            <a:hlinkClick r:id="rId31"/>
          </p:cNvPr>
          <p:cNvPicPr>
            <a:picLocks noChangeAspect="1"/>
          </p:cNvPicPr>
          <p:nvPr/>
        </p:nvPicPr>
        <p:blipFill>
          <a:blip r:embed="rId32"/>
          <a:stretch/>
        </p:blipFill>
        <p:spPr bwMode="auto">
          <a:xfrm>
            <a:off x="5288303" y="4043109"/>
            <a:ext cx="1600421" cy="641284"/>
          </a:xfrm>
          <a:prstGeom prst="rect">
            <a:avLst/>
          </a:prstGeom>
        </p:spPr>
      </p:pic>
      <p:pic>
        <p:nvPicPr>
          <p:cNvPr id="27" name="Image 39"/>
          <p:cNvPicPr>
            <a:picLocks noChangeAspect="1"/>
          </p:cNvPicPr>
          <p:nvPr/>
        </p:nvPicPr>
        <p:blipFill>
          <a:blip r:embed="rId33"/>
          <a:stretch/>
        </p:blipFill>
        <p:spPr bwMode="auto">
          <a:xfrm>
            <a:off x="4197484" y="3686029"/>
            <a:ext cx="1305153" cy="378713"/>
          </a:xfrm>
          <a:prstGeom prst="rect">
            <a:avLst/>
          </a:prstGeom>
        </p:spPr>
      </p:pic>
      <p:pic>
        <p:nvPicPr>
          <p:cNvPr id="28" name="Image 40"/>
          <p:cNvPicPr>
            <a:picLocks noChangeAspect="1"/>
          </p:cNvPicPr>
          <p:nvPr/>
        </p:nvPicPr>
        <p:blipFill>
          <a:blip r:embed="rId34"/>
          <a:srcRect l="25278" t="35390" r="23301" b="37187"/>
          <a:stretch/>
        </p:blipFill>
        <p:spPr bwMode="auto">
          <a:xfrm>
            <a:off x="7402129" y="1787222"/>
            <a:ext cx="1495854" cy="448756"/>
          </a:xfrm>
          <a:prstGeom prst="rect">
            <a:avLst/>
          </a:prstGeom>
        </p:spPr>
      </p:pic>
      <p:pic>
        <p:nvPicPr>
          <p:cNvPr id="29" name="Image 41"/>
          <p:cNvPicPr>
            <a:picLocks noChangeAspect="1"/>
          </p:cNvPicPr>
          <p:nvPr/>
        </p:nvPicPr>
        <p:blipFill>
          <a:blip r:embed="rId35"/>
          <a:stretch/>
        </p:blipFill>
        <p:spPr bwMode="auto">
          <a:xfrm>
            <a:off x="7168714" y="3496537"/>
            <a:ext cx="1268793" cy="720324"/>
          </a:xfrm>
          <a:prstGeom prst="rect">
            <a:avLst/>
          </a:prstGeom>
        </p:spPr>
      </p:pic>
      <p:pic>
        <p:nvPicPr>
          <p:cNvPr id="30" name="Image 42">
            <a:hlinkClick r:id="rId36"/>
          </p:cNvPr>
          <p:cNvPicPr>
            <a:picLocks noChangeAspect="1"/>
          </p:cNvPicPr>
          <p:nvPr/>
        </p:nvPicPr>
        <p:blipFill>
          <a:blip r:embed="rId37"/>
          <a:stretch/>
        </p:blipFill>
        <p:spPr bwMode="auto">
          <a:xfrm>
            <a:off x="2896853" y="1529291"/>
            <a:ext cx="1572240" cy="598019"/>
          </a:xfrm>
          <a:prstGeom prst="rect">
            <a:avLst/>
          </a:prstGeom>
        </p:spPr>
      </p:pic>
      <p:pic>
        <p:nvPicPr>
          <p:cNvPr id="31" name="Image 43">
            <a:hlinkClick r:id="rId38"/>
          </p:cNvPr>
          <p:cNvPicPr>
            <a:picLocks noChangeAspect="1"/>
          </p:cNvPicPr>
          <p:nvPr/>
        </p:nvPicPr>
        <p:blipFill>
          <a:blip r:embed="rId39"/>
          <a:stretch/>
        </p:blipFill>
        <p:spPr bwMode="auto">
          <a:xfrm>
            <a:off x="6946572" y="4074324"/>
            <a:ext cx="1525016" cy="664495"/>
          </a:xfrm>
          <a:prstGeom prst="rect">
            <a:avLst/>
          </a:prstGeom>
        </p:spPr>
      </p:pic>
      <p:pic>
        <p:nvPicPr>
          <p:cNvPr id="32" name="Image 44">
            <a:hlinkClick r:id="rId40"/>
          </p:cNvPr>
          <p:cNvPicPr>
            <a:picLocks noChangeAspect="1"/>
          </p:cNvPicPr>
          <p:nvPr/>
        </p:nvPicPr>
        <p:blipFill>
          <a:blip r:embed="rId41"/>
          <a:srcRect t="36770" b="34881"/>
          <a:stretch/>
        </p:blipFill>
        <p:spPr bwMode="auto">
          <a:xfrm>
            <a:off x="5635019" y="2004441"/>
            <a:ext cx="1491918" cy="422953"/>
          </a:xfrm>
          <a:prstGeom prst="rect">
            <a:avLst/>
          </a:prstGeom>
        </p:spPr>
      </p:pic>
      <p:pic>
        <p:nvPicPr>
          <p:cNvPr id="33" name="Image 45">
            <a:hlinkClick r:id="rId42"/>
          </p:cNvPr>
          <p:cNvPicPr>
            <a:picLocks noChangeAspect="1"/>
          </p:cNvPicPr>
          <p:nvPr/>
        </p:nvPicPr>
        <p:blipFill>
          <a:blip r:embed="rId43"/>
          <a:stretch/>
        </p:blipFill>
        <p:spPr bwMode="auto">
          <a:xfrm>
            <a:off x="403378" y="1881261"/>
            <a:ext cx="694366" cy="652893"/>
          </a:xfrm>
          <a:prstGeom prst="rect">
            <a:avLst/>
          </a:prstGeom>
        </p:spPr>
      </p:pic>
      <p:grpSp>
        <p:nvGrpSpPr>
          <p:cNvPr id="34" name="Groupe 32"/>
          <p:cNvGrpSpPr/>
          <p:nvPr/>
        </p:nvGrpSpPr>
        <p:grpSpPr bwMode="auto">
          <a:xfrm>
            <a:off x="3699576" y="2241103"/>
            <a:ext cx="1673409" cy="557803"/>
            <a:chOff x="1115616" y="1438670"/>
            <a:chExt cx="6912768" cy="2304256"/>
          </a:xfrm>
        </p:grpSpPr>
        <p:sp>
          <p:nvSpPr>
            <p:cNvPr id="35" name="Rectangle 38"/>
            <p:cNvSpPr/>
            <p:nvPr/>
          </p:nvSpPr>
          <p:spPr bwMode="auto">
            <a:xfrm>
              <a:off x="1115616" y="1438670"/>
              <a:ext cx="6912768" cy="2304256"/>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fr-FR" sz="1800" b="0" i="0" u="none" strike="noStrike" cap="none" spc="0">
                <a:ln>
                  <a:noFill/>
                </a:ln>
                <a:solidFill>
                  <a:prstClr val="white"/>
                </a:solidFill>
                <a:latin typeface="Arial"/>
                <a:cs typeface="Arial"/>
              </a:endParaRPr>
            </a:p>
          </p:txBody>
        </p:sp>
        <p:pic>
          <p:nvPicPr>
            <p:cNvPr id="36" name="Image 46"/>
            <p:cNvPicPr>
              <a:picLocks noChangeAspect="1"/>
            </p:cNvPicPr>
            <p:nvPr/>
          </p:nvPicPr>
          <p:blipFill>
            <a:blip r:embed="rId44"/>
            <a:stretch/>
          </p:blipFill>
          <p:spPr bwMode="auto">
            <a:xfrm>
              <a:off x="1441697" y="1752597"/>
              <a:ext cx="6260605" cy="1676403"/>
            </a:xfrm>
            <a:prstGeom prst="rect">
              <a:avLst/>
            </a:prstGeom>
          </p:spPr>
        </p:pic>
      </p:grpSp>
      <p:pic>
        <p:nvPicPr>
          <p:cNvPr id="37" name="Image 1"/>
          <p:cNvPicPr>
            <a:picLocks noChangeAspect="1"/>
          </p:cNvPicPr>
          <p:nvPr/>
        </p:nvPicPr>
        <p:blipFill>
          <a:blip r:embed="rId45"/>
          <a:stretch/>
        </p:blipFill>
        <p:spPr bwMode="auto">
          <a:xfrm>
            <a:off x="151449" y="1240914"/>
            <a:ext cx="946295" cy="3942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ZoneTexte 16"/>
          <p:cNvSpPr>
            <a:spLocks/>
          </p:cNvSpPr>
          <p:nvPr/>
        </p:nvSpPr>
        <p:spPr bwMode="auto">
          <a:xfrm>
            <a:off x="899593" y="102212"/>
            <a:ext cx="8208912" cy="646331"/>
          </a:xfrm>
          <a:prstGeom prst="rect">
            <a:avLst/>
          </a:prstGeom>
          <a:noFill/>
          <a:ln>
            <a:noFill/>
          </a:ln>
        </p:spPr>
        <p:txBody>
          <a:bodyPr wrap="squar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fr-FR" sz="1800" b="1">
                <a:latin typeface="Marianne"/>
              </a:rPr>
              <a:t>Des dispositifs de soutien à l’innovation sur l’échelle de maturité technologique TRL (</a:t>
            </a:r>
            <a:r>
              <a:rPr lang="en-US" sz="1800" b="1">
                <a:latin typeface="Marianne"/>
              </a:rPr>
              <a:t>technology Readiness level</a:t>
            </a:r>
            <a:r>
              <a:rPr lang="fr-FR" sz="1800" b="1">
                <a:latin typeface="Marianne"/>
              </a:rPr>
              <a:t>)</a:t>
            </a:r>
          </a:p>
        </p:txBody>
      </p:sp>
      <p:sp>
        <p:nvSpPr>
          <p:cNvPr id="5" name="ZoneTexte 31"/>
          <p:cNvSpPr>
            <a:spLocks/>
          </p:cNvSpPr>
          <p:nvPr/>
        </p:nvSpPr>
        <p:spPr bwMode="auto">
          <a:xfrm>
            <a:off x="7949431" y="3876572"/>
            <a:ext cx="1521073" cy="584775"/>
          </a:xfrm>
          <a:prstGeom prst="rect">
            <a:avLst/>
          </a:prstGeom>
          <a:noFill/>
          <a:ln>
            <a:noFill/>
          </a:ln>
        </p:spPr>
        <p:txBody>
          <a:bodyPr wrap="squar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fr-FR" sz="1600" b="1">
                <a:solidFill>
                  <a:schemeClr val="accent5">
                    <a:lumMod val="75000"/>
                  </a:schemeClr>
                </a:solidFill>
              </a:rPr>
              <a:t>Besoins industriels</a:t>
            </a:r>
            <a:endParaRPr/>
          </a:p>
        </p:txBody>
      </p:sp>
      <p:sp>
        <p:nvSpPr>
          <p:cNvPr id="6" name="ZoneTexte 32"/>
          <p:cNvSpPr>
            <a:spLocks/>
          </p:cNvSpPr>
          <p:nvPr/>
        </p:nvSpPr>
        <p:spPr bwMode="auto">
          <a:xfrm>
            <a:off x="147768" y="3917112"/>
            <a:ext cx="1667574" cy="830997"/>
          </a:xfrm>
          <a:prstGeom prst="rect">
            <a:avLst/>
          </a:prstGeom>
          <a:noFill/>
          <a:ln>
            <a:noFill/>
          </a:ln>
        </p:spPr>
        <p:txBody>
          <a:bodyPr wrap="square">
            <a:spAutoFit/>
          </a:bodyPr>
          <a:lstStyle>
            <a:defPPr>
              <a:defRPr lang="fr-FR"/>
            </a:defPPr>
            <a:lvl1pPr>
              <a:lnSpc>
                <a:spcPct val="100000"/>
              </a:lnSpc>
              <a:spcBef>
                <a:spcPts val="0"/>
              </a:spcBef>
              <a:buFontTx/>
              <a:buNone/>
              <a:defRPr sz="1600" b="1">
                <a:solidFill>
                  <a:srgbClr val="FF0000"/>
                </a:solidFill>
                <a:latin typeface="Calibri"/>
              </a:defRPr>
            </a:lvl1pPr>
            <a:lvl2pPr marL="742950" indent="-285750">
              <a:lnSpc>
                <a:spcPct val="90000"/>
              </a:lnSpc>
              <a:spcBef>
                <a:spcPts val="500"/>
              </a:spcBef>
              <a:buFont typeface="Arial"/>
              <a:buChar char="•"/>
              <a:defRPr sz="2400">
                <a:latin typeface="Calibri"/>
              </a:defRPr>
            </a:lvl2pPr>
            <a:lvl3pPr marL="1143000" indent="-228600">
              <a:lnSpc>
                <a:spcPct val="90000"/>
              </a:lnSpc>
              <a:spcBef>
                <a:spcPts val="500"/>
              </a:spcBef>
              <a:buFont typeface="Arial"/>
              <a:buChar char="•"/>
              <a:defRPr sz="2000">
                <a:latin typeface="Calibri"/>
              </a:defRPr>
            </a:lvl3pPr>
            <a:lvl4pPr marL="1600200" indent="-228600">
              <a:lnSpc>
                <a:spcPct val="90000"/>
              </a:lnSpc>
              <a:spcBef>
                <a:spcPts val="500"/>
              </a:spcBef>
              <a:buFont typeface="Arial"/>
              <a:buChar char="•"/>
              <a:defRPr>
                <a:latin typeface="Calibri"/>
              </a:defRPr>
            </a:lvl4pPr>
            <a:lvl5pPr marL="2057400" indent="-228600">
              <a:lnSpc>
                <a:spcPct val="90000"/>
              </a:lnSpc>
              <a:spcBef>
                <a:spcPts val="500"/>
              </a:spcBef>
              <a:buFont typeface="Arial"/>
              <a:buChar char="•"/>
              <a:defRPr>
                <a:latin typeface="Calibri"/>
              </a:defRPr>
            </a:lvl5pPr>
            <a:lvl6pPr marL="2514600" indent="-228600">
              <a:lnSpc>
                <a:spcPct val="90000"/>
              </a:lnSpc>
              <a:spcBef>
                <a:spcPts val="500"/>
              </a:spcBef>
              <a:spcAft>
                <a:spcPts val="0"/>
              </a:spcAft>
              <a:buFont typeface="Arial"/>
              <a:buChar char="•"/>
              <a:defRPr>
                <a:latin typeface="Calibri"/>
              </a:defRPr>
            </a:lvl6pPr>
            <a:lvl7pPr marL="2971800" indent="-228600">
              <a:lnSpc>
                <a:spcPct val="90000"/>
              </a:lnSpc>
              <a:spcBef>
                <a:spcPts val="500"/>
              </a:spcBef>
              <a:spcAft>
                <a:spcPts val="0"/>
              </a:spcAft>
              <a:buFont typeface="Arial"/>
              <a:buChar char="•"/>
              <a:defRPr>
                <a:latin typeface="Calibri"/>
              </a:defRPr>
            </a:lvl7pPr>
            <a:lvl8pPr marL="3429000" indent="-228600">
              <a:lnSpc>
                <a:spcPct val="90000"/>
              </a:lnSpc>
              <a:spcBef>
                <a:spcPts val="500"/>
              </a:spcBef>
              <a:spcAft>
                <a:spcPts val="0"/>
              </a:spcAft>
              <a:buFont typeface="Arial"/>
              <a:buChar char="•"/>
              <a:defRPr>
                <a:latin typeface="Calibri"/>
              </a:defRPr>
            </a:lvl8pPr>
            <a:lvl9pPr marL="3886200" indent="-228600">
              <a:lnSpc>
                <a:spcPct val="90000"/>
              </a:lnSpc>
              <a:spcBef>
                <a:spcPts val="500"/>
              </a:spcBef>
              <a:spcAft>
                <a:spcPts val="0"/>
              </a:spcAft>
              <a:buFont typeface="Arial"/>
              <a:buChar char="•"/>
              <a:defRPr>
                <a:latin typeface="Calibri"/>
              </a:defRPr>
            </a:lvl9pPr>
          </a:lstStyle>
          <a:p>
            <a:pPr>
              <a:defRPr/>
            </a:pPr>
            <a:r>
              <a:rPr lang="fr-FR">
                <a:solidFill>
                  <a:schemeClr val="accent5">
                    <a:lumMod val="75000"/>
                  </a:schemeClr>
                </a:solidFill>
              </a:rPr>
              <a:t>Compétences et expertises en recherche</a:t>
            </a:r>
            <a:endParaRPr/>
          </a:p>
        </p:txBody>
      </p:sp>
      <p:sp>
        <p:nvSpPr>
          <p:cNvPr id="7" name="Rectangle à coins arrondis 17"/>
          <p:cNvSpPr/>
          <p:nvPr/>
        </p:nvSpPr>
        <p:spPr bwMode="auto">
          <a:xfrm>
            <a:off x="251247" y="2099022"/>
            <a:ext cx="2232521" cy="909114"/>
          </a:xfrm>
          <a:prstGeom prst="roundRect">
            <a:avLst>
              <a:gd name="adj"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a:t>Projets CPER (Financement Etat – Région – Collectivités Territoriales – FEDER)  </a:t>
            </a:r>
          </a:p>
          <a:p>
            <a:pPr algn="ctr">
              <a:defRPr/>
            </a:pPr>
            <a:r>
              <a:rPr lang="fr-FR" sz="1000"/>
              <a:t>Projets France 2030</a:t>
            </a:r>
            <a:endParaRPr lang="fr-FR" sz="450"/>
          </a:p>
        </p:txBody>
      </p:sp>
      <p:grpSp>
        <p:nvGrpSpPr>
          <p:cNvPr id="8" name="Groupe 2047"/>
          <p:cNvGrpSpPr/>
          <p:nvPr/>
        </p:nvGrpSpPr>
        <p:grpSpPr bwMode="auto">
          <a:xfrm>
            <a:off x="315688" y="713399"/>
            <a:ext cx="7856712" cy="276999"/>
            <a:chOff x="468313" y="30823"/>
            <a:chExt cx="7866856" cy="317201"/>
          </a:xfrm>
        </p:grpSpPr>
        <p:cxnSp>
          <p:nvCxnSpPr>
            <p:cNvPr id="9" name="Connecteur droit avec flèche 12"/>
            <p:cNvCxnSpPr>
              <a:cxnSpLocks/>
              <a:stCxn id="10" idx="3"/>
            </p:cNvCxnSpPr>
            <p:nvPr/>
          </p:nvCxnSpPr>
          <p:spPr bwMode="auto">
            <a:xfrm flipV="1">
              <a:off x="5288449" y="215941"/>
              <a:ext cx="3046720" cy="11116"/>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 name="ZoneTexte 21"/>
            <p:cNvSpPr>
              <a:spLocks/>
            </p:cNvSpPr>
            <p:nvPr/>
          </p:nvSpPr>
          <p:spPr bwMode="auto">
            <a:xfrm>
              <a:off x="3467403" y="30823"/>
              <a:ext cx="1812448" cy="317201"/>
            </a:xfrm>
            <a:prstGeom prst="rect">
              <a:avLst/>
            </a:prstGeom>
            <a:noFill/>
            <a:ln>
              <a:noFill/>
            </a:ln>
          </p:spPr>
          <p:txBody>
            <a:bodyPr wrap="none">
              <a:spAutoFit/>
            </a:bodyPr>
            <a:lstStyle/>
            <a:p>
              <a:pPr>
                <a:defRPr/>
              </a:pPr>
              <a:r>
                <a:rPr lang="fr-FR" sz="1200" b="1">
                  <a:solidFill>
                    <a:schemeClr val="accent2">
                      <a:lumMod val="75000"/>
                    </a:schemeClr>
                  </a:solidFill>
                </a:rPr>
                <a:t>Pôles de compétitivité</a:t>
              </a:r>
              <a:endParaRPr/>
            </a:p>
          </p:txBody>
        </p:sp>
        <p:cxnSp>
          <p:nvCxnSpPr>
            <p:cNvPr id="11" name="Connecteur droit avec flèche 37"/>
            <p:cNvCxnSpPr>
              <a:cxnSpLocks/>
            </p:cNvCxnSpPr>
            <p:nvPr/>
          </p:nvCxnSpPr>
          <p:spPr bwMode="auto">
            <a:xfrm flipH="1">
              <a:off x="468313" y="225469"/>
              <a:ext cx="2999090" cy="15880"/>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ZoneTexte 3"/>
          <p:cNvSpPr>
            <a:spLocks/>
          </p:cNvSpPr>
          <p:nvPr/>
        </p:nvSpPr>
        <p:spPr bwMode="auto">
          <a:xfrm>
            <a:off x="1172766" y="4836318"/>
            <a:ext cx="4349268" cy="253916"/>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fr-FR" sz="1050" i="1"/>
              <a:t>Délégation Régionale Académique à la Recherche et à l’Innovation (ex DRRT)</a:t>
            </a:r>
            <a:endParaRPr/>
          </a:p>
        </p:txBody>
      </p:sp>
      <p:pic>
        <p:nvPicPr>
          <p:cNvPr id="13" name="Image 5"/>
          <p:cNvPicPr>
            <a:picLocks noChangeAspect="1"/>
          </p:cNvPicPr>
          <p:nvPr/>
        </p:nvPicPr>
        <p:blipFill>
          <a:blip r:embed="rId2"/>
          <a:stretch/>
        </p:blipFill>
        <p:spPr bwMode="auto">
          <a:xfrm>
            <a:off x="6255544" y="4806554"/>
            <a:ext cx="1670447" cy="322659"/>
          </a:xfrm>
          <a:prstGeom prst="rect">
            <a:avLst/>
          </a:prstGeom>
          <a:noFill/>
          <a:ln>
            <a:noFill/>
          </a:ln>
        </p:spPr>
      </p:pic>
      <p:grpSp>
        <p:nvGrpSpPr>
          <p:cNvPr id="14" name="Groupe 25"/>
          <p:cNvGrpSpPr/>
          <p:nvPr/>
        </p:nvGrpSpPr>
        <p:grpSpPr bwMode="auto">
          <a:xfrm>
            <a:off x="1683635" y="3987683"/>
            <a:ext cx="2743725" cy="848246"/>
            <a:chOff x="1761233" y="6016520"/>
            <a:chExt cx="3180024" cy="1130993"/>
          </a:xfrm>
        </p:grpSpPr>
        <p:sp>
          <p:nvSpPr>
            <p:cNvPr id="15" name="Flèche courbée vers le haut 54"/>
            <p:cNvSpPr/>
            <p:nvPr/>
          </p:nvSpPr>
          <p:spPr bwMode="auto">
            <a:xfrm>
              <a:off x="2936166" y="6016520"/>
              <a:ext cx="619124" cy="247650"/>
            </a:xfrm>
            <a:prstGeom prst="curvedUpArrow">
              <a:avLst>
                <a:gd name="adj1" fmla="val 25000"/>
                <a:gd name="adj2" fmla="val 50000"/>
                <a:gd name="adj3" fmla="val 25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600" b="1">
                <a:solidFill>
                  <a:schemeClr val="accent2">
                    <a:lumMod val="75000"/>
                  </a:schemeClr>
                </a:solidFill>
                <a:latin typeface="Arial"/>
                <a:cs typeface="Arial"/>
              </a:endParaRPr>
            </a:p>
          </p:txBody>
        </p:sp>
        <p:sp>
          <p:nvSpPr>
            <p:cNvPr id="16" name="ZoneTexte 56"/>
            <p:cNvSpPr>
              <a:spLocks/>
            </p:cNvSpPr>
            <p:nvPr/>
          </p:nvSpPr>
          <p:spPr bwMode="auto">
            <a:xfrm>
              <a:off x="1761233" y="6367815"/>
              <a:ext cx="3180024" cy="779698"/>
            </a:xfrm>
            <a:prstGeom prst="rect">
              <a:avLst/>
            </a:prstGeom>
            <a:noFill/>
            <a:ln>
              <a:noFill/>
            </a:ln>
          </p:spPr>
          <p:txBody>
            <a:bodyPr wrap="squar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fr-FR" sz="1600" b="1">
                  <a:solidFill>
                    <a:schemeClr val="accent2">
                      <a:lumMod val="75000"/>
                    </a:schemeClr>
                  </a:solidFill>
                  <a:latin typeface="Arial"/>
                  <a:cs typeface="Arial"/>
                </a:rPr>
                <a:t>Actif immatériel : brevet, code, publication</a:t>
              </a:r>
              <a:endParaRPr/>
            </a:p>
          </p:txBody>
        </p:sp>
      </p:grpSp>
      <p:sp>
        <p:nvSpPr>
          <p:cNvPr id="17" name="Flèche courbée vers le haut 62"/>
          <p:cNvSpPr/>
          <p:nvPr/>
        </p:nvSpPr>
        <p:spPr bwMode="auto">
          <a:xfrm>
            <a:off x="5988935" y="3981611"/>
            <a:ext cx="564959" cy="184546"/>
          </a:xfrm>
          <a:prstGeom prst="curvedUpArrow">
            <a:avLst>
              <a:gd name="adj1" fmla="val 25000"/>
              <a:gd name="adj2" fmla="val 50000"/>
              <a:gd name="adj3" fmla="val 25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400" b="1">
              <a:solidFill>
                <a:schemeClr val="accent2">
                  <a:lumMod val="75000"/>
                </a:schemeClr>
              </a:solidFill>
              <a:latin typeface="Arial"/>
              <a:cs typeface="Arial"/>
            </a:endParaRPr>
          </a:p>
        </p:txBody>
      </p:sp>
      <p:sp>
        <p:nvSpPr>
          <p:cNvPr id="18" name="ZoneTexte 65"/>
          <p:cNvSpPr>
            <a:spLocks/>
          </p:cNvSpPr>
          <p:nvPr/>
        </p:nvSpPr>
        <p:spPr bwMode="auto">
          <a:xfrm>
            <a:off x="5130754" y="4363303"/>
            <a:ext cx="2342308" cy="338554"/>
          </a:xfrm>
          <a:prstGeom prst="rect">
            <a:avLst/>
          </a:prstGeom>
          <a:noFill/>
          <a:ln>
            <a:noFill/>
          </a:ln>
        </p:spPr>
        <p:txBody>
          <a:bodyPr wrap="none">
            <a:spAutoFit/>
          </a:bodyPr>
          <a:lstStyle>
            <a:lvl1pPr>
              <a:lnSpc>
                <a:spcPct val="90000"/>
              </a:lnSpc>
              <a:spcBef>
                <a:spcPts val="1000"/>
              </a:spcBef>
              <a:buFont typeface="Arial"/>
              <a:buChar char="•"/>
              <a:defRPr sz="2800">
                <a:solidFill>
                  <a:schemeClr val="tx1"/>
                </a:solidFill>
                <a:latin typeface="Calibri"/>
              </a:defRPr>
            </a:lvl1pPr>
            <a:lvl2pPr marL="742950" indent="-285750">
              <a:lnSpc>
                <a:spcPct val="90000"/>
              </a:lnSpc>
              <a:spcBef>
                <a:spcPts val="500"/>
              </a:spcBef>
              <a:buFont typeface="Arial"/>
              <a:buChar char="•"/>
              <a:defRPr sz="2400">
                <a:solidFill>
                  <a:schemeClr val="tx1"/>
                </a:solidFill>
                <a:latin typeface="Calibri"/>
              </a:defRPr>
            </a:lvl2pPr>
            <a:lvl3pPr marL="1143000" indent="-228600">
              <a:lnSpc>
                <a:spcPct val="90000"/>
              </a:lnSpc>
              <a:spcBef>
                <a:spcPts val="500"/>
              </a:spcBef>
              <a:buFont typeface="Arial"/>
              <a:buChar char="•"/>
              <a:defRPr sz="2000">
                <a:solidFill>
                  <a:schemeClr val="tx1"/>
                </a:solidFill>
                <a:latin typeface="Calibri"/>
              </a:defRPr>
            </a:lvl3pPr>
            <a:lvl4pPr marL="1600200" indent="-228600">
              <a:lnSpc>
                <a:spcPct val="90000"/>
              </a:lnSpc>
              <a:spcBef>
                <a:spcPts val="500"/>
              </a:spcBef>
              <a:buFont typeface="Arial"/>
              <a:buChar char="•"/>
              <a:defRPr>
                <a:solidFill>
                  <a:schemeClr val="tx1"/>
                </a:solidFill>
                <a:latin typeface="Calibri"/>
              </a:defRPr>
            </a:lvl4pPr>
            <a:lvl5pPr marL="2057400" indent="-228600">
              <a:lnSpc>
                <a:spcPct val="90000"/>
              </a:lnSpc>
              <a:spcBef>
                <a:spcPts val="500"/>
              </a:spcBef>
              <a:buFont typeface="Arial"/>
              <a:buChar char="•"/>
              <a:defRPr>
                <a:solidFill>
                  <a:schemeClr val="tx1"/>
                </a:solidFill>
                <a:latin typeface="Calibri"/>
              </a:defRPr>
            </a:lvl5pPr>
            <a:lvl6pPr marL="2514600" indent="-228600">
              <a:lnSpc>
                <a:spcPct val="90000"/>
              </a:lnSpc>
              <a:spcBef>
                <a:spcPts val="500"/>
              </a:spcBef>
              <a:spcAft>
                <a:spcPts val="0"/>
              </a:spcAft>
              <a:buFont typeface="Arial"/>
              <a:buChar char="•"/>
              <a:defRPr>
                <a:solidFill>
                  <a:schemeClr val="tx1"/>
                </a:solidFill>
                <a:latin typeface="Calibri"/>
              </a:defRPr>
            </a:lvl6pPr>
            <a:lvl7pPr marL="2971800" indent="-228600">
              <a:lnSpc>
                <a:spcPct val="90000"/>
              </a:lnSpc>
              <a:spcBef>
                <a:spcPts val="500"/>
              </a:spcBef>
              <a:spcAft>
                <a:spcPts val="0"/>
              </a:spcAft>
              <a:buFont typeface="Arial"/>
              <a:buChar char="•"/>
              <a:defRPr>
                <a:solidFill>
                  <a:schemeClr val="tx1"/>
                </a:solidFill>
                <a:latin typeface="Calibri"/>
              </a:defRPr>
            </a:lvl7pPr>
            <a:lvl8pPr marL="3429000" indent="-228600">
              <a:lnSpc>
                <a:spcPct val="90000"/>
              </a:lnSpc>
              <a:spcBef>
                <a:spcPts val="500"/>
              </a:spcBef>
              <a:spcAft>
                <a:spcPts val="0"/>
              </a:spcAft>
              <a:buFont typeface="Arial"/>
              <a:buChar char="•"/>
              <a:defRPr>
                <a:solidFill>
                  <a:schemeClr val="tx1"/>
                </a:solidFill>
                <a:latin typeface="Calibri"/>
              </a:defRPr>
            </a:lvl8pPr>
            <a:lvl9pPr marL="3886200" indent="-228600">
              <a:lnSpc>
                <a:spcPct val="90000"/>
              </a:lnSpc>
              <a:spcBef>
                <a:spcPts val="500"/>
              </a:spcBef>
              <a:spcAft>
                <a:spcPts val="0"/>
              </a:spcAft>
              <a:buFont typeface="Arial"/>
              <a:buChar char="•"/>
              <a:defRPr>
                <a:solidFill>
                  <a:schemeClr val="tx1"/>
                </a:solidFill>
                <a:latin typeface="Calibri"/>
              </a:defRPr>
            </a:lvl9pPr>
          </a:lstStyle>
          <a:p>
            <a:pPr>
              <a:lnSpc>
                <a:spcPct val="100000"/>
              </a:lnSpc>
              <a:spcBef>
                <a:spcPts val="0"/>
              </a:spcBef>
              <a:buFontTx/>
              <a:buNone/>
              <a:defRPr/>
            </a:pPr>
            <a:r>
              <a:rPr lang="fr-FR" sz="1600" b="1">
                <a:solidFill>
                  <a:schemeClr val="accent2">
                    <a:lumMod val="75000"/>
                  </a:schemeClr>
                </a:solidFill>
                <a:latin typeface="Arial"/>
                <a:cs typeface="Arial"/>
              </a:rPr>
              <a:t>Prototype, ligne pilote</a:t>
            </a:r>
            <a:endParaRPr/>
          </a:p>
        </p:txBody>
      </p:sp>
      <p:sp>
        <p:nvSpPr>
          <p:cNvPr id="19" name="Rectangle à coins arrondis 39"/>
          <p:cNvSpPr/>
          <p:nvPr/>
        </p:nvSpPr>
        <p:spPr bwMode="auto">
          <a:xfrm>
            <a:off x="3026413" y="2671614"/>
            <a:ext cx="4641931" cy="438345"/>
          </a:xfrm>
          <a:prstGeom prst="roundRect">
            <a:avLst>
              <a:gd name="adj"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000"/>
              <a:t>Centres de Ressources et Cellules de Diffusion Technologique (Maupertuis, Bretagne Biotech Santé, Pôle Cristal,Végénov Photonics Bretagne, Zoopole  </a:t>
            </a:r>
          </a:p>
        </p:txBody>
      </p:sp>
      <p:grpSp>
        <p:nvGrpSpPr>
          <p:cNvPr id="20" name="Groupe 46"/>
          <p:cNvGrpSpPr/>
          <p:nvPr/>
        </p:nvGrpSpPr>
        <p:grpSpPr bwMode="auto">
          <a:xfrm>
            <a:off x="3026411" y="1071485"/>
            <a:ext cx="4641932" cy="1095015"/>
            <a:chOff x="1324622" y="955513"/>
            <a:chExt cx="6190096" cy="1460019"/>
          </a:xfrm>
          <a:solidFill>
            <a:schemeClr val="accent5">
              <a:lumMod val="60000"/>
              <a:lumOff val="40000"/>
            </a:schemeClr>
          </a:solidFill>
        </p:grpSpPr>
        <p:sp>
          <p:nvSpPr>
            <p:cNvPr id="21" name="Rectangle à coins arrondis 30"/>
            <p:cNvSpPr/>
            <p:nvPr/>
          </p:nvSpPr>
          <p:spPr bwMode="auto">
            <a:xfrm>
              <a:off x="1336442" y="1561077"/>
              <a:ext cx="6178276" cy="395053"/>
            </a:xfrm>
            <a:prstGeom prst="roundRect">
              <a:avLst>
                <a:gd name="adj"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900">
                  <a:solidFill>
                    <a:schemeClr val="bg1"/>
                  </a:solidFill>
                </a:rPr>
                <a:t>CEA Tech en Bretagne : </a:t>
              </a:r>
              <a:r>
                <a:rPr lang="fr-FR" sz="900" i="1">
                  <a:solidFill>
                    <a:schemeClr val="bg1"/>
                  </a:solidFill>
                </a:rPr>
                <a:t>robotique et cobotique dans l’agro, ferme du futur</a:t>
              </a:r>
              <a:endParaRPr/>
            </a:p>
          </p:txBody>
        </p:sp>
        <p:sp>
          <p:nvSpPr>
            <p:cNvPr id="22" name="Rectangle à coins arrondis 66"/>
            <p:cNvSpPr/>
            <p:nvPr/>
          </p:nvSpPr>
          <p:spPr bwMode="auto">
            <a:xfrm>
              <a:off x="1324622" y="2041254"/>
              <a:ext cx="6190095" cy="374278"/>
            </a:xfrm>
            <a:prstGeom prst="roundRect">
              <a:avLst>
                <a:gd name="adj"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900"/>
                <a:t>Institut CARNOT Agrifood Transtion  </a:t>
              </a:r>
            </a:p>
          </p:txBody>
        </p:sp>
        <p:sp>
          <p:nvSpPr>
            <p:cNvPr id="23" name="Rectangle à coins arrondis 28"/>
            <p:cNvSpPr/>
            <p:nvPr/>
          </p:nvSpPr>
          <p:spPr bwMode="auto">
            <a:xfrm>
              <a:off x="1334607" y="955513"/>
              <a:ext cx="6180109" cy="522381"/>
            </a:xfrm>
            <a:prstGeom prst="roundRect">
              <a:avLst>
                <a:gd name="adj" fmla="val 16667"/>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900"/>
                <a:t>Institut de Recherche Technologique b&lt;&gt;com (Fondation de Coopération Scientifique)</a:t>
              </a:r>
              <a:endParaRPr/>
            </a:p>
            <a:p>
              <a:pPr algn="ctr">
                <a:defRPr/>
              </a:pPr>
              <a:r>
                <a:rPr lang="fr-FR" sz="900"/>
                <a:t> et Institut de Transition Energétique France Energies Marines</a:t>
              </a:r>
              <a:endParaRPr/>
            </a:p>
            <a:p>
              <a:pPr algn="ctr">
                <a:defRPr/>
              </a:pPr>
              <a:endParaRPr lang="fr-FR" sz="450"/>
            </a:p>
          </p:txBody>
        </p:sp>
      </p:grpSp>
      <p:sp>
        <p:nvSpPr>
          <p:cNvPr id="24" name="Rectangle à coins arrondis 1"/>
          <p:cNvSpPr/>
          <p:nvPr/>
        </p:nvSpPr>
        <p:spPr bwMode="auto">
          <a:xfrm>
            <a:off x="3026411" y="2230343"/>
            <a:ext cx="4641931" cy="377428"/>
          </a:xfrm>
          <a:prstGeom prst="roundRect">
            <a:avLst>
              <a:gd name="adj" fmla="val 16667"/>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900"/>
              <a:t>Plateformes technologiques (Prodiabio, Compositic et Id Composite,  Suni, GCGM)</a:t>
            </a:r>
            <a:endParaRPr/>
          </a:p>
        </p:txBody>
      </p:sp>
      <p:sp>
        <p:nvSpPr>
          <p:cNvPr id="25" name="Flèche droite 3"/>
          <p:cNvSpPr/>
          <p:nvPr/>
        </p:nvSpPr>
        <p:spPr bwMode="auto">
          <a:xfrm>
            <a:off x="251905" y="3291829"/>
            <a:ext cx="2682179" cy="788876"/>
          </a:xfrm>
          <a:prstGeom prst="rightArrow">
            <a:avLst>
              <a:gd name="adj1" fmla="val 50000"/>
              <a:gd name="adj2" fmla="val 50000"/>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600"/>
              <a:t>Recherche fondamentale</a:t>
            </a:r>
          </a:p>
        </p:txBody>
      </p:sp>
      <p:sp>
        <p:nvSpPr>
          <p:cNvPr id="26" name="Flèche droite 73"/>
          <p:cNvSpPr/>
          <p:nvPr/>
        </p:nvSpPr>
        <p:spPr bwMode="auto">
          <a:xfrm>
            <a:off x="2995071" y="3215194"/>
            <a:ext cx="3245850" cy="922268"/>
          </a:xfrm>
          <a:prstGeom prst="rightArrow">
            <a:avLst>
              <a:gd name="adj1" fmla="val 50000"/>
              <a:gd name="adj2" fmla="val 50000"/>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600"/>
              <a:t>Développement technologique</a:t>
            </a:r>
          </a:p>
        </p:txBody>
      </p:sp>
      <p:sp>
        <p:nvSpPr>
          <p:cNvPr id="27" name="Flèche droite 76"/>
          <p:cNvSpPr/>
          <p:nvPr/>
        </p:nvSpPr>
        <p:spPr bwMode="auto">
          <a:xfrm>
            <a:off x="6301908" y="3199252"/>
            <a:ext cx="1909395" cy="929384"/>
          </a:xfrm>
          <a:prstGeom prst="rightArrow">
            <a:avLst>
              <a:gd name="adj1" fmla="val 50000"/>
              <a:gd name="adj2" fmla="val 50000"/>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fr-FR" sz="1600"/>
              <a:t>Industrialisation</a:t>
            </a:r>
          </a:p>
        </p:txBody>
      </p:sp>
      <p:sp>
        <p:nvSpPr>
          <p:cNvPr id="28" name="Bulle ronde 14"/>
          <p:cNvSpPr/>
          <p:nvPr/>
        </p:nvSpPr>
        <p:spPr bwMode="auto">
          <a:xfrm flipH="1">
            <a:off x="1031150" y="1010851"/>
            <a:ext cx="1735438" cy="878838"/>
          </a:xfrm>
          <a:prstGeom prst="wedgeEllipseCallout">
            <a:avLst>
              <a:gd name="adj1" fmla="val -46269"/>
              <a:gd name="adj2" fmla="val 6070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400" b="1" u="sng">
                <a:solidFill>
                  <a:srgbClr val="000000"/>
                </a:solidFill>
                <a:hlinkClick r:id="rId3" tooltip="https://www.pluginlabs-ouest.fr/"/>
              </a:rPr>
              <a:t>Voir portail Plug in labs ouest</a:t>
            </a:r>
            <a:endParaRPr lang="fr-FR" sz="1400" b="1">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733122C9-A0B9-462F-8757-0847AD287B63}" type="slidenum">
              <a:rPr lang="fr-FR" sz="750" b="1" i="0" u="none" strike="noStrike" cap="none" spc="0">
                <a:ln>
                  <a:noFill/>
                </a:ln>
                <a:solidFill>
                  <a:prstClr val="black"/>
                </a:solidFill>
                <a:latin typeface="Marianne Regular"/>
                <a:cs typeface="Marianne Regular"/>
              </a:rPr>
              <a:t>34</a:t>
            </a:fld>
            <a:endParaRPr lang="fr-FR" sz="750" b="1" i="0" u="none" strike="noStrike" cap="none" spc="0">
              <a:ln>
                <a:noFill/>
              </a:ln>
              <a:solidFill>
                <a:prstClr val="black"/>
              </a:solidFill>
              <a:latin typeface="Marianne Regular"/>
              <a:cs typeface="Marianne Regular"/>
            </a:endParaRPr>
          </a:p>
        </p:txBody>
      </p:sp>
      <p:sp>
        <p:nvSpPr>
          <p:cNvPr id="5" name="Espace réservé de la date 5"/>
          <p:cNvSpPr>
            <a:spLocks noGrp="1"/>
          </p:cNvSpPr>
          <p:nvPr>
            <p:ph type="dt" sz="half" idx="2"/>
          </p:nvPr>
        </p:nvSpPr>
        <p:spPr bwMode="auto"/>
        <p:txBody>
          <a:bodyPr/>
          <a:lstStyle/>
          <a:p>
            <a:pPr marL="0" marR="0" lvl="0" indent="0" algn="l" defTabSz="914400">
              <a:lnSpc>
                <a:spcPct val="100000"/>
              </a:lnSpc>
              <a:spcBef>
                <a:spcPts val="0"/>
              </a:spcBef>
              <a:spcAft>
                <a:spcPts val="0"/>
              </a:spcAft>
              <a:buClrTx/>
              <a:buSzTx/>
              <a:buFontTx/>
              <a:buNone/>
              <a:defRPr/>
            </a:pPr>
            <a:fld id="{32CFB02D-EF7F-1043-83B7-22E52266F620}" type="datetime1">
              <a:rPr lang="fr-FR" sz="750" b="1" i="0" u="none" strike="noStrike" cap="all" spc="0">
                <a:ln>
                  <a:noFill/>
                </a:ln>
                <a:solidFill>
                  <a:prstClr val="black"/>
                </a:solidFill>
                <a:latin typeface="Marianne Regular"/>
                <a:cs typeface="Marianne Regular"/>
              </a:rPr>
              <a:t>13/12/2023</a:t>
            </a:fld>
            <a:endParaRPr lang="fr-FR" sz="750" b="1" i="0" u="none" strike="noStrike" cap="all" spc="0">
              <a:ln>
                <a:noFill/>
              </a:ln>
              <a:solidFill>
                <a:prstClr val="black"/>
              </a:solidFill>
              <a:latin typeface="Marianne Regular"/>
              <a:cs typeface="Marianne Regular"/>
            </a:endParaRPr>
          </a:p>
        </p:txBody>
      </p:sp>
      <p:pic>
        <p:nvPicPr>
          <p:cNvPr id="6" name="Image 11"/>
          <p:cNvPicPr>
            <a:picLocks noChangeAspect="1"/>
          </p:cNvPicPr>
          <p:nvPr/>
        </p:nvPicPr>
        <p:blipFill>
          <a:blip r:embed="rId2"/>
          <a:srcRect l="25029" t="10433" r="23353" b="33229"/>
          <a:stretch/>
        </p:blipFill>
        <p:spPr bwMode="auto">
          <a:xfrm>
            <a:off x="6084168" y="123477"/>
            <a:ext cx="3168353" cy="1944216"/>
          </a:xfrm>
          <a:prstGeom prst="rect">
            <a:avLst/>
          </a:prstGeom>
        </p:spPr>
      </p:pic>
      <p:sp>
        <p:nvSpPr>
          <p:cNvPr id="7" name="ZoneTexte 2"/>
          <p:cNvSpPr>
            <a:spLocks/>
          </p:cNvSpPr>
          <p:nvPr/>
        </p:nvSpPr>
        <p:spPr bwMode="auto">
          <a:xfrm>
            <a:off x="358180" y="3230855"/>
            <a:ext cx="1584424" cy="276999"/>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prstClr val="black"/>
                </a:solidFill>
                <a:latin typeface="Marianne"/>
                <a:cs typeface="Arial"/>
              </a:rPr>
              <a:t>: </a:t>
            </a:r>
          </a:p>
        </p:txBody>
      </p:sp>
      <p:sp>
        <p:nvSpPr>
          <p:cNvPr id="8" name="ZoneTexte 7"/>
          <p:cNvSpPr>
            <a:spLocks/>
          </p:cNvSpPr>
          <p:nvPr/>
        </p:nvSpPr>
        <p:spPr bwMode="auto">
          <a:xfrm>
            <a:off x="299761" y="1635646"/>
            <a:ext cx="8390533" cy="3046988"/>
          </a:xfrm>
          <a:prstGeom prst="rect">
            <a:avLst/>
          </a:prstGeom>
          <a:noFill/>
        </p:spPr>
        <p:txBody>
          <a:bodyPr wrap="square" rtlCol="0">
            <a:spAutoFit/>
          </a:bodyPr>
          <a:lstStyle/>
          <a:p>
            <a:pPr>
              <a:defRPr/>
            </a:pPr>
            <a:r>
              <a:rPr lang="fr-FR" sz="1600" b="1">
                <a:latin typeface="Marianne"/>
              </a:rPr>
              <a:t>5 CMQ et 3 campus territoriaux</a:t>
            </a:r>
            <a:endParaRPr/>
          </a:p>
          <a:p>
            <a:pPr>
              <a:defRPr/>
            </a:pPr>
            <a:r>
              <a:rPr lang="fr-FR" sz="1600">
                <a:latin typeface="Marianne"/>
              </a:rPr>
              <a:t>Campus d’Excellence Industries de la </a:t>
            </a:r>
            <a:r>
              <a:rPr lang="fr-FR" sz="1600">
                <a:solidFill>
                  <a:srgbClr val="000000"/>
                </a:solidFill>
                <a:latin typeface="Marianne"/>
              </a:rPr>
              <a:t>mer (CMQe) </a:t>
            </a:r>
            <a:r>
              <a:rPr lang="fr-FR" sz="1200" i="1">
                <a:solidFill>
                  <a:srgbClr val="000000"/>
                </a:solidFill>
                <a:latin typeface="Marianne"/>
              </a:rPr>
              <a:t>=&gt; 9 lycées + 4 lycées maritimes de la région dont Vauban Brest (Lycée porteur du CMQ) </a:t>
            </a:r>
          </a:p>
          <a:p>
            <a:pPr>
              <a:defRPr/>
            </a:pPr>
            <a:r>
              <a:rPr lang="fr-FR" sz="1600">
                <a:solidFill>
                  <a:srgbClr val="000000"/>
                </a:solidFill>
                <a:latin typeface="Marianne"/>
              </a:rPr>
              <a:t>Campus d’excellence Numérique et Photonique  (CMQe) </a:t>
            </a:r>
            <a:r>
              <a:rPr lang="fr-FR" sz="1200" i="1">
                <a:solidFill>
                  <a:srgbClr val="000000"/>
                </a:solidFill>
                <a:latin typeface="Marianne"/>
              </a:rPr>
              <a:t>=&gt; 12 lycées dont le Dantec Lannion (Lycée porteur du CMQ)</a:t>
            </a:r>
            <a:endParaRPr lang="fr-FR" sz="1200" i="1">
              <a:latin typeface="Marianne"/>
              <a:cs typeface="Marianne Regular"/>
            </a:endParaRPr>
          </a:p>
          <a:p>
            <a:pPr lvl="0">
              <a:defRPr/>
            </a:pPr>
            <a:r>
              <a:rPr lang="fr-FR" sz="1600">
                <a:solidFill>
                  <a:srgbClr val="000000"/>
                </a:solidFill>
                <a:latin typeface="Marianne"/>
              </a:rPr>
              <a:t>CMQ Techniques et technologies alimentaires (CMQ)</a:t>
            </a:r>
            <a:r>
              <a:rPr lang="fr-FR" sz="1200" i="1">
                <a:solidFill>
                  <a:srgbClr val="000000"/>
                </a:solidFill>
                <a:latin typeface="Marianne"/>
              </a:rPr>
              <a:t>=&gt;8 lycées dont Chaptal Quimper  (Lycée porteur du CMQ)</a:t>
            </a:r>
            <a:endParaRPr lang="fr-FR" sz="1600">
              <a:solidFill>
                <a:srgbClr val="000000"/>
              </a:solidFill>
              <a:latin typeface="Marianne"/>
            </a:endParaRPr>
          </a:p>
          <a:p>
            <a:pPr>
              <a:defRPr/>
            </a:pPr>
            <a:r>
              <a:rPr lang="fr-FR" sz="1600">
                <a:solidFill>
                  <a:srgbClr val="000000"/>
                </a:solidFill>
                <a:latin typeface="Marianne"/>
              </a:rPr>
              <a:t>Campus d’excellence Bâtiment durable  (CMQ) =&gt;</a:t>
            </a:r>
            <a:r>
              <a:rPr lang="fr-FR" sz="1200" i="1">
                <a:solidFill>
                  <a:srgbClr val="000000"/>
                </a:solidFill>
                <a:latin typeface="Marianne"/>
              </a:rPr>
              <a:t>=&gt; 14 lycées labellisés Lycée des Métiers du Bâtiment dont PM France Rennes (Lycée porteur du CMQ) </a:t>
            </a:r>
            <a:endParaRPr/>
          </a:p>
          <a:p>
            <a:pPr>
              <a:defRPr/>
            </a:pPr>
            <a:r>
              <a:rPr lang="fr-FR" sz="1600">
                <a:solidFill>
                  <a:srgbClr val="000000"/>
                </a:solidFill>
                <a:latin typeface="Marianne"/>
              </a:rPr>
              <a:t>Campus d’excellence de l’EAC Bretagne  (CMQ)</a:t>
            </a:r>
            <a:endParaRPr/>
          </a:p>
          <a:p>
            <a:pPr>
              <a:defRPr/>
            </a:pPr>
            <a:r>
              <a:rPr lang="fr-FR" sz="1600">
                <a:latin typeface="Marianne"/>
              </a:rPr>
              <a:t>Campus GIP Esprit Industries Redon</a:t>
            </a:r>
            <a:endParaRPr/>
          </a:p>
          <a:p>
            <a:pPr>
              <a:defRPr/>
            </a:pPr>
            <a:r>
              <a:rPr lang="fr-FR" sz="1600">
                <a:latin typeface="Marianne"/>
              </a:rPr>
              <a:t>Campus Blue Train Roscoff </a:t>
            </a:r>
            <a:endParaRPr/>
          </a:p>
          <a:p>
            <a:pPr>
              <a:defRPr/>
            </a:pPr>
            <a:r>
              <a:rPr lang="fr-FR" sz="1600">
                <a:latin typeface="Marianne"/>
              </a:rPr>
              <a:t>Campus des métiers Fougères-Vitré - Industrie</a:t>
            </a:r>
            <a:endParaRPr/>
          </a:p>
        </p:txBody>
      </p:sp>
      <p:sp>
        <p:nvSpPr>
          <p:cNvPr id="9" name="Rectangle 6"/>
          <p:cNvSpPr/>
          <p:nvPr/>
        </p:nvSpPr>
        <p:spPr bwMode="auto">
          <a:xfrm>
            <a:off x="539552" y="314180"/>
            <a:ext cx="6002677" cy="1200329"/>
          </a:xfrm>
          <a:prstGeom prst="rect">
            <a:avLst/>
          </a:prstGeom>
        </p:spPr>
        <p:txBody>
          <a:bodyPr wrap="square">
            <a:spAutoFit/>
          </a:bodyPr>
          <a:lstStyle/>
          <a:p>
            <a:pPr>
              <a:defRPr/>
            </a:pPr>
            <a:r>
              <a:rPr lang="fr-FR" b="1">
                <a:latin typeface="Marianne"/>
              </a:rPr>
              <a:t>« #France2030 | Former les talents de demain pour permettre à nos industries de bâtir des solutions compétitives et écologiques avec les </a:t>
            </a:r>
            <a:r>
              <a:rPr lang="fr-FR" b="1">
                <a:solidFill>
                  <a:srgbClr val="FF0000"/>
                </a:solidFill>
                <a:latin typeface="Marianne"/>
              </a:rPr>
              <a:t>campus des métiers et des qualifications</a:t>
            </a:r>
            <a:r>
              <a:rPr lang="fr-FR" b="1">
                <a:latin typeface="Marianne"/>
              </a:rPr>
              <a:t>. »</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defTabSz="914378">
              <a:defRPr/>
            </a:pPr>
            <a:fld id="{733122C9-A0B9-462F-8757-0847AD287B63}" type="slidenum">
              <a:rPr lang="fr-FR">
                <a:solidFill>
                  <a:srgbClr val="000000"/>
                </a:solidFill>
                <a:latin typeface="Marianne Regular"/>
                <a:cs typeface="Marianne Regular"/>
              </a:rPr>
              <a:t>35</a:t>
            </a:fld>
            <a:endParaRPr lang="fr-FR">
              <a:solidFill>
                <a:srgbClr val="000000"/>
              </a:solidFill>
              <a:latin typeface="Marianne Regular"/>
              <a:cs typeface="Marianne Regular"/>
            </a:endParaRPr>
          </a:p>
        </p:txBody>
      </p:sp>
      <p:sp>
        <p:nvSpPr>
          <p:cNvPr id="5" name="Espace réservé de la date 1"/>
          <p:cNvSpPr>
            <a:spLocks noGrp="1"/>
          </p:cNvSpPr>
          <p:nvPr>
            <p:ph type="dt" sz="half" idx="2"/>
          </p:nvPr>
        </p:nvSpPr>
        <p:spPr bwMode="auto"/>
        <p:txBody>
          <a:bodyPr/>
          <a:lstStyle/>
          <a:p>
            <a:pPr defTabSz="914378">
              <a:defRPr/>
            </a:pPr>
            <a:fld id="{9E4F9C7A-68E5-0042-9946-4669E134DC3E}" type="datetime1">
              <a:rPr lang="fr-FR" cap="all">
                <a:solidFill>
                  <a:srgbClr val="000000"/>
                </a:solidFill>
                <a:latin typeface="Marianne Regular"/>
                <a:cs typeface="Marianne Regular"/>
              </a:rPr>
              <a:t>13/12/2023</a:t>
            </a:fld>
            <a:endParaRPr lang="fr-FR" cap="all">
              <a:solidFill>
                <a:srgbClr val="000000"/>
              </a:solidFill>
              <a:latin typeface="Marianne Regular"/>
              <a:cs typeface="Marianne Regular"/>
            </a:endParaRPr>
          </a:p>
        </p:txBody>
      </p:sp>
      <p:sp>
        <p:nvSpPr>
          <p:cNvPr id="6" name="Titre 4"/>
          <p:cNvSpPr>
            <a:spLocks noGrp="1"/>
          </p:cNvSpPr>
          <p:nvPr>
            <p:ph type="title"/>
          </p:nvPr>
        </p:nvSpPr>
        <p:spPr bwMode="auto">
          <a:xfrm>
            <a:off x="467545" y="849647"/>
            <a:ext cx="8424863" cy="539991"/>
          </a:xfrm>
        </p:spPr>
        <p:txBody>
          <a:bodyPr/>
          <a:lstStyle/>
          <a:p>
            <a:pPr>
              <a:defRPr/>
            </a:pPr>
            <a:r>
              <a:rPr lang="fr-FR" sz="1900" i="1">
                <a:solidFill>
                  <a:srgbClr val="000000"/>
                </a:solidFill>
              </a:rPr>
              <a:t/>
            </a:r>
            <a:br>
              <a:rPr lang="fr-FR" sz="1900" i="1">
                <a:solidFill>
                  <a:srgbClr val="000000"/>
                </a:solidFill>
              </a:rPr>
            </a:br>
            <a:endParaRPr lang="fr-FR" sz="1200" b="0">
              <a:latin typeface="Marianne Regular"/>
              <a:cs typeface="Marianne Regular"/>
            </a:endParaRPr>
          </a:p>
        </p:txBody>
      </p:sp>
      <p:sp>
        <p:nvSpPr>
          <p:cNvPr id="7" name="Espace réservé du texte 8"/>
          <p:cNvSpPr>
            <a:spLocks noGrp="1"/>
          </p:cNvSpPr>
          <p:nvPr>
            <p:ph type="body" sz="quarter" idx="14"/>
          </p:nvPr>
        </p:nvSpPr>
        <p:spPr bwMode="auto">
          <a:xfrm>
            <a:off x="755576" y="1647930"/>
            <a:ext cx="7993137" cy="2520280"/>
          </a:xfrm>
        </p:spPr>
        <p:txBody>
          <a:bodyPr/>
          <a:lstStyle/>
          <a:p>
            <a:pPr marL="0">
              <a:spcAft>
                <a:spcPts val="0"/>
              </a:spcAft>
              <a:defRPr/>
            </a:pPr>
            <a:r>
              <a:rPr lang="fr-FR" sz="1600" b="1" i="1">
                <a:solidFill>
                  <a:srgbClr val="000000"/>
                </a:solidFill>
              </a:rPr>
              <a:t> </a:t>
            </a:r>
            <a:endParaRPr/>
          </a:p>
          <a:p>
            <a:pPr marL="285743" indent="-285743">
              <a:spcAft>
                <a:spcPts val="0"/>
              </a:spcAft>
              <a:buFont typeface="Symbol"/>
              <a:buChar char="Þ"/>
              <a:defRPr/>
            </a:pPr>
            <a:endParaRPr lang="fr-FR"/>
          </a:p>
          <a:p>
            <a:pPr marL="0">
              <a:spcAft>
                <a:spcPts val="0"/>
              </a:spcAft>
              <a:defRPr/>
            </a:pPr>
            <a:endParaRPr/>
          </a:p>
          <a:p>
            <a:pPr marL="0">
              <a:spcAft>
                <a:spcPts val="0"/>
              </a:spcAft>
              <a:defRPr/>
            </a:pPr>
            <a:endParaRPr lang="fr-FR" sz="1600"/>
          </a:p>
          <a:p>
            <a:pPr marL="0">
              <a:spcAft>
                <a:spcPts val="0"/>
              </a:spcAft>
              <a:defRPr/>
            </a:pPr>
            <a:r>
              <a:rPr lang="fr-FR" sz="1600" b="1" i="1">
                <a:solidFill>
                  <a:srgbClr val="000000"/>
                </a:solidFill>
              </a:rPr>
              <a:t> </a:t>
            </a:r>
            <a:r>
              <a:rPr lang="fr-FR" sz="1600"/>
              <a:t> </a:t>
            </a:r>
            <a:endParaRPr lang="fr-FR" sz="1600" i="1">
              <a:solidFill>
                <a:srgbClr val="000000"/>
              </a:solidFill>
            </a:endParaRPr>
          </a:p>
          <a:p>
            <a:pPr marL="0" lvl="1" indent="0">
              <a:spcBef>
                <a:spcPts val="0"/>
              </a:spcBef>
              <a:spcAft>
                <a:spcPts val="0"/>
              </a:spcAft>
              <a:buSzTx/>
              <a:buNone/>
              <a:defRPr/>
            </a:pPr>
            <a:endParaRPr lang="fr-FR">
              <a:latin typeface="Marianne Regular"/>
              <a:cs typeface="Marianne Regular"/>
            </a:endParaRPr>
          </a:p>
        </p:txBody>
      </p:sp>
      <p:sp>
        <p:nvSpPr>
          <p:cNvPr id="8" name="Titre 4"/>
          <p:cNvSpPr/>
          <p:nvPr/>
        </p:nvSpPr>
        <p:spPr bwMode="auto">
          <a:xfrm>
            <a:off x="755575" y="353013"/>
            <a:ext cx="7993137" cy="539991"/>
          </a:xfrm>
          <a:prstGeom prst="rect">
            <a:avLst/>
          </a:prstGeom>
        </p:spPr>
        <p:txBody>
          <a:bodyPr vert="horz" lIns="91440" tIns="45720" rIns="91440" bIns="45720" rtlCol="0" anchor="ctr">
            <a:noAutofit/>
          </a:bodyPr>
          <a:lstStyle>
            <a:lvl1pPr marL="14288" indent="0" algn="l" defTabSz="914400">
              <a:lnSpc>
                <a:spcPct val="90000"/>
              </a:lnSpc>
              <a:spcBef>
                <a:spcPts val="0"/>
              </a:spcBef>
              <a:buNone/>
              <a:defRPr sz="2500" b="1">
                <a:solidFill>
                  <a:schemeClr val="tx1"/>
                </a:solidFill>
                <a:latin typeface="+mj-lt"/>
                <a:ea typeface="+mj-ea"/>
                <a:cs typeface="+mj-cs"/>
              </a:defRPr>
            </a:lvl1pPr>
          </a:lstStyle>
          <a:p>
            <a:pPr>
              <a:lnSpc>
                <a:spcPct val="120000"/>
              </a:lnSpc>
              <a:spcBef>
                <a:spcPts val="600"/>
              </a:spcBef>
              <a:spcAft>
                <a:spcPts val="600"/>
              </a:spcAft>
              <a:defRPr/>
            </a:pPr>
            <a:r>
              <a:rPr lang="fr-FR" sz="1800">
                <a:latin typeface="Marianne"/>
                <a:cs typeface="Marianne Regular"/>
              </a:rPr>
              <a:t>L’orientation des filles et des garçons en classe de terminale </a:t>
            </a:r>
            <a:br>
              <a:rPr lang="fr-FR" sz="1800">
                <a:latin typeface="Marianne"/>
                <a:cs typeface="Marianne Regular"/>
              </a:rPr>
            </a:br>
            <a:r>
              <a:rPr lang="fr-FR" sz="1800">
                <a:latin typeface="Marianne"/>
              </a:rPr>
              <a:t>des marges de progrès clairement identifiées </a:t>
            </a:r>
            <a:endParaRPr/>
          </a:p>
        </p:txBody>
      </p:sp>
      <p:sp>
        <p:nvSpPr>
          <p:cNvPr id="9" name="Rectangle 1"/>
          <p:cNvSpPr/>
          <p:nvPr/>
        </p:nvSpPr>
        <p:spPr bwMode="auto">
          <a:xfrm>
            <a:off x="790681" y="981019"/>
            <a:ext cx="8353319" cy="276999"/>
          </a:xfrm>
          <a:prstGeom prst="rect">
            <a:avLst/>
          </a:prstGeom>
        </p:spPr>
        <p:txBody>
          <a:bodyPr wrap="square">
            <a:spAutoFit/>
          </a:bodyPr>
          <a:lstStyle/>
          <a:p>
            <a:pPr>
              <a:defRPr/>
            </a:pPr>
            <a:r>
              <a:rPr lang="fr-FR" sz="1200" b="1" i="1">
                <a:latin typeface="Marianne"/>
              </a:rPr>
              <a:t>Part de filles en classe de terminale dans une sélection de doublettes ou de spécialités à la rentrée 2022 (en %)</a:t>
            </a:r>
            <a:endParaRPr/>
          </a:p>
        </p:txBody>
      </p:sp>
      <p:pic>
        <p:nvPicPr>
          <p:cNvPr id="10" name="Image 1"/>
          <p:cNvPicPr>
            <a:picLocks noChangeAspect="1"/>
          </p:cNvPicPr>
          <p:nvPr/>
        </p:nvPicPr>
        <p:blipFill>
          <a:blip r:embed="rId2"/>
          <a:srcRect t="4237" b="31739"/>
          <a:stretch/>
        </p:blipFill>
        <p:spPr bwMode="auto">
          <a:xfrm>
            <a:off x="755574" y="1275606"/>
            <a:ext cx="7632849" cy="353698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403648" y="195555"/>
            <a:ext cx="6768752" cy="539991"/>
          </a:xfrm>
        </p:spPr>
        <p:txBody>
          <a:bodyPr>
            <a:normAutofit fontScale="90000"/>
          </a:bodyPr>
          <a:lstStyle/>
          <a:p>
            <a:pPr algn="ctr">
              <a:defRPr/>
            </a:pPr>
            <a:r>
              <a:rPr lang="fr-FR" sz="2300">
                <a:latin typeface="Marianne"/>
                <a:cs typeface="Marianne Regular"/>
              </a:rPr>
              <a:t>L’orientation des filles et des garçons </a:t>
            </a:r>
            <a:br>
              <a:rPr lang="fr-FR" sz="2300">
                <a:latin typeface="Marianne"/>
                <a:cs typeface="Marianne Regular"/>
              </a:rPr>
            </a:br>
            <a:r>
              <a:rPr lang="fr-FR" sz="2300">
                <a:latin typeface="Marianne"/>
                <a:cs typeface="Marianne Regular"/>
              </a:rPr>
              <a:t>en 1</a:t>
            </a:r>
            <a:r>
              <a:rPr lang="fr-FR" sz="2300" baseline="30000">
                <a:latin typeface="Marianne"/>
                <a:cs typeface="Marianne Regular"/>
              </a:rPr>
              <a:t>ère</a:t>
            </a:r>
            <a:r>
              <a:rPr lang="fr-FR" sz="2300">
                <a:latin typeface="Marianne"/>
                <a:cs typeface="Marianne Regular"/>
              </a:rPr>
              <a:t> STI2D</a:t>
            </a:r>
          </a:p>
        </p:txBody>
      </p:sp>
      <p:sp>
        <p:nvSpPr>
          <p:cNvPr id="5" name="Rectangle 5"/>
          <p:cNvSpPr/>
          <p:nvPr/>
        </p:nvSpPr>
        <p:spPr bwMode="auto">
          <a:xfrm>
            <a:off x="408120" y="3651870"/>
            <a:ext cx="8352928" cy="600164"/>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Une orientation en STI2D quasi inexistante pour les filles, mais en léger progrès depuis 2022</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Des taux d’orientation qui augmentent pour les garçons depuis 2022, mais sans retrouver le niveau de 2018</a:t>
            </a:r>
            <a:endParaRPr/>
          </a:p>
        </p:txBody>
      </p:sp>
      <p:graphicFrame>
        <p:nvGraphicFramePr>
          <p:cNvPr id="6" name="Graphique 6"/>
          <p:cNvGraphicFramePr>
            <a:graphicFrameLocks/>
          </p:cNvGraphicFramePr>
          <p:nvPr/>
        </p:nvGraphicFramePr>
        <p:xfrm>
          <a:off x="12584" y="971364"/>
          <a:ext cx="4572000" cy="2552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9"/>
          <p:cNvGraphicFramePr>
            <a:graphicFrameLocks/>
          </p:cNvGraphicFramePr>
          <p:nvPr/>
        </p:nvGraphicFramePr>
        <p:xfrm>
          <a:off x="4584584" y="971364"/>
          <a:ext cx="4572000" cy="25527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37</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755576" y="573522"/>
            <a:ext cx="3096344" cy="539991"/>
          </a:xfrm>
        </p:spPr>
        <p:txBody>
          <a:bodyPr>
            <a:normAutofit fontScale="90000"/>
          </a:bodyPr>
          <a:lstStyle/>
          <a:p>
            <a:pPr>
              <a:defRPr/>
            </a:pPr>
            <a:r>
              <a:rPr lang="fr-FR" sz="2100">
                <a:solidFill>
                  <a:srgbClr val="000000"/>
                </a:solidFill>
              </a:rPr>
              <a:t>Une question de représentation?</a:t>
            </a:r>
            <a:r>
              <a:rPr lang="fr-FR" sz="2100" i="1">
                <a:solidFill>
                  <a:srgbClr val="000000"/>
                </a:solidFill>
              </a:rPr>
              <a:t/>
            </a:r>
            <a:br>
              <a:rPr lang="fr-FR" sz="2100" i="1">
                <a:solidFill>
                  <a:srgbClr val="000000"/>
                </a:solidFill>
              </a:rPr>
            </a:br>
            <a:endParaRPr lang="fr-FR" sz="1300" b="0">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p:nvPr/>
        </p:nvSpPr>
        <p:spPr bwMode="auto">
          <a:xfrm>
            <a:off x="3275856" y="1779662"/>
            <a:ext cx="2813735" cy="365795"/>
          </a:xfrm>
          <a:prstGeom prst="rect">
            <a:avLst/>
          </a:prstGeom>
        </p:spPr>
        <p:txBody>
          <a:bodyPr wrap="none">
            <a:spAutoFit/>
          </a:bodyPr>
          <a:lstStyle/>
          <a:p>
            <a:pPr defTabSz="1075426">
              <a:defRPr/>
            </a:pPr>
            <a:r>
              <a:rPr lang="fr-FR" dirty="0"/>
              <a:t>Vidéo - Solène ingénieure</a:t>
            </a:r>
            <a:endParaRPr dirty="0"/>
          </a:p>
        </p:txBody>
      </p:sp>
      <p:sp>
        <p:nvSpPr>
          <p:cNvPr id="2" name="Rectangle 1"/>
          <p:cNvSpPr/>
          <p:nvPr/>
        </p:nvSpPr>
        <p:spPr>
          <a:xfrm>
            <a:off x="1907704" y="2571750"/>
            <a:ext cx="6030416" cy="369332"/>
          </a:xfrm>
          <a:prstGeom prst="rect">
            <a:avLst/>
          </a:prstGeom>
        </p:spPr>
        <p:txBody>
          <a:bodyPr wrap="square">
            <a:spAutoFit/>
          </a:bodyPr>
          <a:lstStyle/>
          <a:p>
            <a:r>
              <a:rPr lang="fr-FR" i="1" dirty="0">
                <a:hlinkClick r:id="rId2"/>
              </a:rPr>
              <a:t>https://video.toutatice.fr/video/41718-femme-ingenieure/</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39</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755576" y="573522"/>
            <a:ext cx="3096344" cy="539991"/>
          </a:xfrm>
        </p:spPr>
        <p:txBody>
          <a:bodyPr>
            <a:normAutofit fontScale="90000"/>
          </a:bodyPr>
          <a:lstStyle/>
          <a:p>
            <a:pPr>
              <a:defRPr/>
            </a:pPr>
            <a:r>
              <a:rPr lang="fr-FR" sz="2100">
                <a:solidFill>
                  <a:srgbClr val="000000"/>
                </a:solidFill>
              </a:rPr>
              <a:t>Une question de représentation?</a:t>
            </a:r>
            <a:r>
              <a:rPr lang="fr-FR" sz="2100" i="1">
                <a:solidFill>
                  <a:srgbClr val="000000"/>
                </a:solidFill>
              </a:rPr>
              <a:t/>
            </a:r>
            <a:br>
              <a:rPr lang="fr-FR" sz="2100" i="1">
                <a:solidFill>
                  <a:srgbClr val="000000"/>
                </a:solidFill>
              </a:rPr>
            </a:br>
            <a:endParaRPr lang="fr-FR" sz="1300" b="0">
              <a:latin typeface="Marianne Regular"/>
              <a:cs typeface="Marianne Regular"/>
            </a:endParaRPr>
          </a:p>
        </p:txBody>
      </p:sp>
      <p:sp>
        <p:nvSpPr>
          <p:cNvPr id="7" name="Rectangle 1"/>
          <p:cNvSpPr/>
          <p:nvPr/>
        </p:nvSpPr>
        <p:spPr bwMode="auto">
          <a:xfrm>
            <a:off x="5508104" y="4399021"/>
            <a:ext cx="3313728" cy="369332"/>
          </a:xfrm>
          <a:prstGeom prst="rect">
            <a:avLst/>
          </a:prstGeom>
        </p:spPr>
        <p:txBody>
          <a:bodyPr wrap="none">
            <a:spAutoFit/>
          </a:bodyPr>
          <a:lstStyle/>
          <a:p>
            <a:pPr>
              <a:defRPr/>
            </a:pPr>
            <a:r>
              <a:rPr lang="fr-FR" u="sng">
                <a:hlinkClick r:id="rId3" tooltip="https://www.ellesbougent.com/"/>
              </a:rPr>
              <a:t>https://www.ellesbougent.com/</a:t>
            </a:r>
            <a:endParaRPr lang="fr-FR"/>
          </a:p>
        </p:txBody>
      </p:sp>
      <p:pic>
        <p:nvPicPr>
          <p:cNvPr id="8" name="Image 8"/>
          <p:cNvPicPr>
            <a:picLocks noChangeAspect="1"/>
          </p:cNvPicPr>
          <p:nvPr/>
        </p:nvPicPr>
        <p:blipFill>
          <a:blip r:embed="rId4"/>
          <a:srcRect l="50000"/>
          <a:stretch/>
        </p:blipFill>
        <p:spPr bwMode="auto">
          <a:xfrm>
            <a:off x="3487717" y="483518"/>
            <a:ext cx="5334115" cy="4000586"/>
          </a:xfrm>
          <a:prstGeom prst="rect">
            <a:avLst/>
          </a:prstGeom>
        </p:spPr>
      </p:pic>
      <p:pic>
        <p:nvPicPr>
          <p:cNvPr id="9" name="Image 9"/>
          <p:cNvPicPr>
            <a:picLocks noChangeAspect="1"/>
          </p:cNvPicPr>
          <p:nvPr/>
        </p:nvPicPr>
        <p:blipFill>
          <a:blip r:embed="rId5"/>
          <a:srcRect l="4640" t="7855" r="4640" b="11006"/>
          <a:stretch/>
        </p:blipFill>
        <p:spPr bwMode="auto">
          <a:xfrm>
            <a:off x="827584" y="1203598"/>
            <a:ext cx="2236370" cy="1512168"/>
          </a:xfrm>
          <a:prstGeom prst="rect">
            <a:avLst/>
          </a:prstGeom>
        </p:spPr>
      </p:pic>
      <p:pic>
        <p:nvPicPr>
          <p:cNvPr id="10" name="Image 12"/>
          <p:cNvPicPr>
            <a:picLocks noChangeAspect="1"/>
          </p:cNvPicPr>
          <p:nvPr/>
        </p:nvPicPr>
        <p:blipFill>
          <a:blip r:embed="rId6"/>
          <a:stretch/>
        </p:blipFill>
        <p:spPr bwMode="auto">
          <a:xfrm>
            <a:off x="827584" y="3014720"/>
            <a:ext cx="2236370" cy="14693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4</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323850" y="630786"/>
            <a:ext cx="8424863" cy="539991"/>
          </a:xfrm>
        </p:spPr>
        <p:txBody>
          <a:bodyPr>
            <a:normAutofit fontScale="90000"/>
          </a:bodyPr>
          <a:lstStyle/>
          <a:p>
            <a:pPr>
              <a:defRPr/>
            </a:pPr>
            <a:r>
              <a:rPr lang="fr-FR" sz="2100" i="1">
                <a:solidFill>
                  <a:srgbClr val="000000"/>
                </a:solidFill>
              </a:rPr>
              <a:t>Introduction du Recteur Ethis</a:t>
            </a:r>
            <a:br>
              <a:rPr lang="fr-FR" sz="2100" i="1">
                <a:solidFill>
                  <a:srgbClr val="000000"/>
                </a:solidFill>
              </a:rPr>
            </a:br>
            <a:endParaRPr lang="fr-FR" sz="1300" b="0">
              <a:latin typeface="Marianne Regular"/>
              <a:cs typeface="Marianne Regular"/>
            </a:endParaRPr>
          </a:p>
        </p:txBody>
      </p:sp>
      <p:sp>
        <p:nvSpPr>
          <p:cNvPr id="3" name="Rectangle 2"/>
          <p:cNvSpPr/>
          <p:nvPr/>
        </p:nvSpPr>
        <p:spPr>
          <a:xfrm>
            <a:off x="323850" y="1152854"/>
            <a:ext cx="8568630" cy="923330"/>
          </a:xfrm>
          <a:prstGeom prst="rect">
            <a:avLst/>
          </a:prstGeom>
        </p:spPr>
        <p:txBody>
          <a:bodyPr wrap="square">
            <a:spAutoFit/>
          </a:bodyPr>
          <a:lstStyle/>
          <a:p>
            <a:r>
              <a:rPr lang="fr-FR" i="1" dirty="0">
                <a:hlinkClick r:id="rId3"/>
              </a:rPr>
              <a:t>https://video.toutatice.fr/video/41687-video-ouverture-de-la-formation-par-m-le-recteur-ethis/</a:t>
            </a:r>
            <a:r>
              <a:rPr lang="fr-FR" i="1" dirty="0">
                <a:hlinkClick r:id="rId4"/>
              </a:rPr>
              <a:t/>
            </a:r>
            <a:br>
              <a:rPr lang="fr-FR" i="1" dirty="0">
                <a:hlinkClick r:id="rId4"/>
              </a:rPr>
            </a:b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defTabSz="914378">
              <a:defRPr/>
            </a:pPr>
            <a:fld id="{733122C9-A0B9-462F-8757-0847AD287B63}" type="slidenum">
              <a:rPr lang="fr-FR">
                <a:solidFill>
                  <a:srgbClr val="000000"/>
                </a:solidFill>
                <a:latin typeface="Marianne Regular"/>
                <a:cs typeface="Marianne Regular"/>
              </a:rPr>
              <a:t>40</a:t>
            </a:fld>
            <a:endParaRPr lang="fr-FR">
              <a:solidFill>
                <a:srgbClr val="000000"/>
              </a:solidFill>
              <a:latin typeface="Marianne Regular"/>
              <a:cs typeface="Marianne Regular"/>
            </a:endParaRPr>
          </a:p>
        </p:txBody>
      </p:sp>
      <p:sp>
        <p:nvSpPr>
          <p:cNvPr id="5" name="Espace réservé de la date 1"/>
          <p:cNvSpPr>
            <a:spLocks noGrp="1"/>
          </p:cNvSpPr>
          <p:nvPr>
            <p:ph type="dt" sz="half" idx="2"/>
          </p:nvPr>
        </p:nvSpPr>
        <p:spPr bwMode="auto"/>
        <p:txBody>
          <a:bodyPr/>
          <a:lstStyle/>
          <a:p>
            <a:pPr defTabSz="914378">
              <a:defRPr/>
            </a:pPr>
            <a:fld id="{9E4F9C7A-68E5-0042-9946-4669E134DC3E}" type="datetime1">
              <a:rPr lang="fr-FR" cap="all">
                <a:solidFill>
                  <a:srgbClr val="000000"/>
                </a:solidFill>
                <a:latin typeface="Marianne Regular"/>
                <a:cs typeface="Marianne Regular"/>
              </a:rPr>
              <a:t>13/12/2023</a:t>
            </a:fld>
            <a:endParaRPr lang="fr-FR" cap="all">
              <a:solidFill>
                <a:srgbClr val="000000"/>
              </a:solidFill>
              <a:latin typeface="Marianne Regular"/>
              <a:cs typeface="Marianne Regular"/>
            </a:endParaRPr>
          </a:p>
        </p:txBody>
      </p:sp>
      <p:sp>
        <p:nvSpPr>
          <p:cNvPr id="6" name="Titre 4"/>
          <p:cNvSpPr>
            <a:spLocks noGrp="1"/>
          </p:cNvSpPr>
          <p:nvPr>
            <p:ph type="title"/>
          </p:nvPr>
        </p:nvSpPr>
        <p:spPr bwMode="auto">
          <a:xfrm>
            <a:off x="467545" y="849647"/>
            <a:ext cx="8424863" cy="539991"/>
          </a:xfrm>
        </p:spPr>
        <p:txBody>
          <a:bodyPr>
            <a:normAutofit fontScale="90000"/>
          </a:bodyPr>
          <a:lstStyle/>
          <a:p>
            <a:pPr>
              <a:defRPr/>
            </a:pPr>
            <a:r>
              <a:rPr lang="fr-FR" sz="2100" i="1">
                <a:solidFill>
                  <a:srgbClr val="000000"/>
                </a:solidFill>
              </a:rPr>
              <a:t/>
            </a:r>
            <a:br>
              <a:rPr lang="fr-FR" sz="2100" i="1">
                <a:solidFill>
                  <a:srgbClr val="000000"/>
                </a:solidFill>
              </a:rPr>
            </a:b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323850" y="987574"/>
            <a:ext cx="8496622" cy="3600440"/>
          </a:xfrm>
          <a:prstGeom prst="rect">
            <a:avLst/>
          </a:prstGeom>
          <a:noFill/>
        </p:spPr>
        <p:txBody>
          <a:bodyPr/>
          <a:lstStyle/>
          <a:p>
            <a:pPr marL="0" lvl="0" defTabSz="1219170">
              <a:spcAft>
                <a:spcPts val="0"/>
              </a:spcAft>
              <a:defRPr/>
            </a:pPr>
            <a:r>
              <a:rPr lang="fr-FR" b="1"/>
              <a:t> </a:t>
            </a:r>
            <a:r>
              <a:rPr lang="fr-FR" b="1">
                <a:solidFill>
                  <a:srgbClr val="000000"/>
                </a:solidFill>
              </a:rPr>
              <a:t>La loi du 27 janvier 2011, dite « Loi Copé-Zimmermann »</a:t>
            </a:r>
            <a:endParaRPr/>
          </a:p>
          <a:p>
            <a:pPr marL="122764" lvl="0" defTabSz="1219170">
              <a:spcAft>
                <a:spcPts val="0"/>
              </a:spcAft>
              <a:defRPr/>
            </a:pPr>
            <a:r>
              <a:rPr lang="fr-FR">
                <a:solidFill>
                  <a:srgbClr val="000000"/>
                </a:solidFill>
              </a:rPr>
              <a:t>Pour les entreprises cotées, les sociétés de plus de 500 salarié(e)s ou avec un CA &gt; 50 M€</a:t>
            </a:r>
            <a:endParaRPr/>
          </a:p>
          <a:p>
            <a:pPr marL="465664" lvl="0" indent="-342900" defTabSz="1219170">
              <a:spcAft>
                <a:spcPts val="0"/>
              </a:spcAft>
              <a:buFontTx/>
              <a:buChar char="-"/>
              <a:defRPr/>
            </a:pPr>
            <a:r>
              <a:rPr lang="fr-FR">
                <a:solidFill>
                  <a:srgbClr val="000000"/>
                </a:solidFill>
              </a:rPr>
              <a:t>Respect d’un quota de </a:t>
            </a:r>
            <a:r>
              <a:rPr lang="fr-FR" b="1">
                <a:solidFill>
                  <a:srgbClr val="7030A0"/>
                </a:solidFill>
              </a:rPr>
              <a:t>40% de femmes dans leurs CA et conseils de surveillance des entreprises</a:t>
            </a:r>
            <a:r>
              <a:rPr lang="fr-FR" b="1">
                <a:solidFill>
                  <a:srgbClr val="000000"/>
                </a:solidFill>
              </a:rPr>
              <a:t>. (e</a:t>
            </a:r>
            <a:r>
              <a:rPr lang="fr-FR">
                <a:solidFill>
                  <a:srgbClr val="000000"/>
                </a:solidFill>
              </a:rPr>
              <a:t>n cas de manquement à cette obligation, </a:t>
            </a:r>
            <a:r>
              <a:rPr lang="fr-FR" b="1">
                <a:solidFill>
                  <a:srgbClr val="E1000F"/>
                </a:solidFill>
              </a:rPr>
              <a:t>les nominations non-conformes sont annulées</a:t>
            </a:r>
            <a:r>
              <a:rPr lang="fr-FR" b="1"/>
              <a:t>)</a:t>
            </a:r>
            <a:r>
              <a:rPr lang="fr-FR"/>
              <a:t>.</a:t>
            </a:r>
            <a:r>
              <a:rPr lang="fr-FR">
                <a:solidFill>
                  <a:srgbClr val="000000"/>
                </a:solidFill>
              </a:rPr>
              <a:t> </a:t>
            </a:r>
          </a:p>
          <a:p>
            <a:pPr marL="465664" lvl="0" indent="-342900" defTabSz="1219170">
              <a:spcAft>
                <a:spcPts val="0"/>
              </a:spcAft>
              <a:buFontTx/>
              <a:buChar char="-"/>
              <a:defRPr/>
            </a:pPr>
            <a:r>
              <a:rPr lang="fr-FR">
                <a:solidFill>
                  <a:srgbClr val="000000"/>
                </a:solidFill>
              </a:rPr>
              <a:t>obligation étendue aux entreprises de plus de 250 salariés en janvier 2020</a:t>
            </a:r>
            <a:endParaRPr/>
          </a:p>
          <a:p>
            <a:pPr marL="408514" lvl="0" indent="-285750" defTabSz="1219170">
              <a:spcAft>
                <a:spcPts val="0"/>
              </a:spcAft>
              <a:buFont typeface="Symbol"/>
              <a:buChar char="Þ"/>
              <a:defRPr/>
            </a:pPr>
            <a:r>
              <a:rPr lang="fr-FR" b="1" i="1">
                <a:solidFill>
                  <a:srgbClr val="E1000F"/>
                </a:solidFill>
              </a:rPr>
              <a:t>nullité des délibérations rendues </a:t>
            </a:r>
            <a:r>
              <a:rPr lang="fr-FR" i="1">
                <a:solidFill>
                  <a:srgbClr val="000000"/>
                </a:solidFill>
              </a:rPr>
              <a:t>par des conseils d’administration ou de surveillance des sociétés cotées ne respectant pas leurs obligations de parité.</a:t>
            </a:r>
            <a:endParaRPr/>
          </a:p>
          <a:p>
            <a:pPr marL="408514" lvl="0" indent="-285750" defTabSz="1219170">
              <a:spcAft>
                <a:spcPts val="0"/>
              </a:spcAft>
              <a:buFont typeface="Symbol"/>
              <a:buChar char="Þ"/>
              <a:defRPr/>
            </a:pPr>
            <a:endParaRPr lang="fr-FR" i="1">
              <a:solidFill>
                <a:srgbClr val="000000"/>
              </a:solidFill>
            </a:endParaRPr>
          </a:p>
          <a:p>
            <a:pPr marL="0" lvl="0" defTabSz="1219170">
              <a:spcAft>
                <a:spcPts val="0"/>
              </a:spcAft>
              <a:defRPr/>
            </a:pPr>
            <a:r>
              <a:rPr lang="fr-FR" b="1">
                <a:solidFill>
                  <a:srgbClr val="000000"/>
                </a:solidFill>
              </a:rPr>
              <a:t>La loi du 5 septembre 2018 pour la liberté de choisir son avenir professionnel</a:t>
            </a:r>
            <a:endParaRPr/>
          </a:p>
          <a:p>
            <a:pPr lvl="0" defTabSz="1219170">
              <a:spcAft>
                <a:spcPts val="0"/>
              </a:spcAft>
              <a:defRPr/>
            </a:pPr>
            <a:r>
              <a:rPr lang="fr-FR"/>
              <a:t>- Obligation notamment  de publier </a:t>
            </a:r>
            <a:r>
              <a:rPr lang="fr-FR" b="1">
                <a:solidFill>
                  <a:srgbClr val="7030A0"/>
                </a:solidFill>
              </a:rPr>
              <a:t>l’« index de l’égalité hommes femmes » </a:t>
            </a:r>
            <a:r>
              <a:rPr lang="fr-FR"/>
              <a:t>et les actions mises en place.</a:t>
            </a:r>
            <a:endParaRPr/>
          </a:p>
          <a:p>
            <a:pPr marL="122764" defTabSz="1219170">
              <a:spcAft>
                <a:spcPts val="0"/>
              </a:spcAft>
              <a:defRPr/>
            </a:pPr>
            <a:r>
              <a:rPr lang="fr-FR"/>
              <a:t> </a:t>
            </a:r>
            <a:endParaRPr/>
          </a:p>
          <a:p>
            <a:pPr marL="0" defTabSz="1219170">
              <a:spcAft>
                <a:spcPts val="0"/>
              </a:spcAft>
              <a:defRPr/>
            </a:pPr>
            <a:r>
              <a:rPr lang="fr-FR" b="1">
                <a:solidFill>
                  <a:srgbClr val="000000"/>
                </a:solidFill>
              </a:rPr>
              <a:t> La loi n° 2021-1774 du 24 décembre 2021 visant à accélérer l'égalité économique et professionnelle</a:t>
            </a:r>
            <a:endParaRPr/>
          </a:p>
          <a:p>
            <a:pPr marL="122764" defTabSz="1219170">
              <a:spcAft>
                <a:spcPts val="0"/>
              </a:spcAft>
              <a:defRPr/>
            </a:pPr>
            <a:r>
              <a:rPr lang="fr-FR">
                <a:solidFill>
                  <a:srgbClr val="000000"/>
                </a:solidFill>
              </a:rPr>
              <a:t> - Améliore notamment la transparence concernant l'index de l'égalité femmes-hommes en entreprise, créé par  la loi du 5 septembre 1018</a:t>
            </a:r>
            <a:endParaRPr/>
          </a:p>
          <a:p>
            <a:pPr marL="122764" defTabSz="1219170">
              <a:spcAft>
                <a:spcPts val="667"/>
              </a:spcAft>
              <a:defRPr/>
            </a:pPr>
            <a:endParaRPr lang="fr-FR">
              <a:solidFill>
                <a:srgbClr val="000000"/>
              </a:solidFill>
            </a:endParaRPr>
          </a:p>
          <a:p>
            <a:pPr>
              <a:defRPr/>
            </a:pPr>
            <a:endParaRPr lang="fr-FR"/>
          </a:p>
          <a:p>
            <a:pPr marL="0">
              <a:defRPr/>
            </a:pPr>
            <a:r>
              <a:rPr lang="fr-FR" b="1"/>
              <a:t> </a:t>
            </a:r>
            <a:endParaRPr/>
          </a:p>
          <a:p>
            <a:pPr marL="285743" indent="-285743">
              <a:spcAft>
                <a:spcPts val="0"/>
              </a:spcAft>
              <a:buFont typeface="Symbol"/>
              <a:buChar char="Þ"/>
              <a:defRPr/>
            </a:pPr>
            <a:endParaRPr lang="fr-FR"/>
          </a:p>
          <a:p>
            <a:pPr marL="0">
              <a:spcAft>
                <a:spcPts val="0"/>
              </a:spcAft>
              <a:defRPr/>
            </a:pPr>
            <a:endParaRPr/>
          </a:p>
          <a:p>
            <a:pPr marL="0">
              <a:spcAft>
                <a:spcPts val="0"/>
              </a:spcAft>
              <a:defRPr/>
            </a:pPr>
            <a:endParaRPr lang="fr-FR"/>
          </a:p>
          <a:p>
            <a:pPr marL="0">
              <a:spcAft>
                <a:spcPts val="0"/>
              </a:spcAft>
              <a:defRPr/>
            </a:pPr>
            <a:r>
              <a:rPr lang="fr-FR" b="1" i="1">
                <a:solidFill>
                  <a:srgbClr val="000000"/>
                </a:solidFill>
              </a:rPr>
              <a:t> </a:t>
            </a:r>
            <a:r>
              <a:rPr lang="fr-FR"/>
              <a:t> </a:t>
            </a:r>
            <a:endParaRPr lang="fr-FR" i="1">
              <a:solidFill>
                <a:srgbClr val="000000"/>
              </a:solidFill>
            </a:endParaRPr>
          </a:p>
          <a:p>
            <a:pPr marL="0" lvl="1" indent="0">
              <a:spcBef>
                <a:spcPts val="0"/>
              </a:spcBef>
              <a:spcAft>
                <a:spcPts val="0"/>
              </a:spcAft>
              <a:buSzTx/>
              <a:buNone/>
              <a:defRPr/>
            </a:pPr>
            <a:endParaRPr lang="fr-FR" sz="1400">
              <a:latin typeface="Marianne Regular"/>
              <a:cs typeface="Marianne Regular"/>
            </a:endParaRPr>
          </a:p>
        </p:txBody>
      </p:sp>
      <p:sp>
        <p:nvSpPr>
          <p:cNvPr id="8" name="ZoneTexte 10"/>
          <p:cNvSpPr>
            <a:spLocks/>
          </p:cNvSpPr>
          <p:nvPr/>
        </p:nvSpPr>
        <p:spPr bwMode="auto">
          <a:xfrm>
            <a:off x="4355976" y="303728"/>
            <a:ext cx="3312368" cy="461665"/>
          </a:xfrm>
          <a:prstGeom prst="rect">
            <a:avLst/>
          </a:prstGeom>
          <a:noFill/>
        </p:spPr>
        <p:txBody>
          <a:bodyPr wrap="square" rtlCol="0">
            <a:spAutoFit/>
          </a:bodyPr>
          <a:lstStyle/>
          <a:p>
            <a:pPr>
              <a:defRPr/>
            </a:pPr>
            <a:r>
              <a:rPr lang="fr-FR" sz="2400">
                <a:latin typeface="Marianne"/>
              </a:rPr>
              <a:t>Des lois incitatives…</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defTabSz="914378">
              <a:defRPr/>
            </a:pPr>
            <a:fld id="{733122C9-A0B9-462F-8757-0847AD287B63}" type="slidenum">
              <a:rPr lang="fr-FR">
                <a:solidFill>
                  <a:srgbClr val="000000"/>
                </a:solidFill>
                <a:latin typeface="Marianne Regular"/>
                <a:cs typeface="Marianne Regular"/>
              </a:rPr>
              <a:t>41</a:t>
            </a:fld>
            <a:endParaRPr lang="fr-FR">
              <a:solidFill>
                <a:srgbClr val="000000"/>
              </a:solidFill>
              <a:latin typeface="Marianne Regular"/>
              <a:cs typeface="Marianne Regular"/>
            </a:endParaRPr>
          </a:p>
        </p:txBody>
      </p:sp>
      <p:sp>
        <p:nvSpPr>
          <p:cNvPr id="5" name="Espace réservé de la date 1"/>
          <p:cNvSpPr>
            <a:spLocks noGrp="1"/>
          </p:cNvSpPr>
          <p:nvPr>
            <p:ph type="dt" sz="half" idx="2"/>
          </p:nvPr>
        </p:nvSpPr>
        <p:spPr bwMode="auto"/>
        <p:txBody>
          <a:bodyPr/>
          <a:lstStyle/>
          <a:p>
            <a:pPr defTabSz="914378">
              <a:defRPr/>
            </a:pPr>
            <a:fld id="{9E4F9C7A-68E5-0042-9946-4669E134DC3E}" type="datetime1">
              <a:rPr lang="fr-FR" cap="all">
                <a:solidFill>
                  <a:srgbClr val="000000"/>
                </a:solidFill>
                <a:latin typeface="Marianne Regular"/>
                <a:cs typeface="Marianne Regular"/>
              </a:rPr>
              <a:t>13/12/2023</a:t>
            </a:fld>
            <a:endParaRPr lang="fr-FR" cap="all">
              <a:solidFill>
                <a:srgbClr val="000000"/>
              </a:solidFill>
              <a:latin typeface="Marianne Regular"/>
              <a:cs typeface="Marianne Regular"/>
            </a:endParaRPr>
          </a:p>
        </p:txBody>
      </p:sp>
      <p:sp>
        <p:nvSpPr>
          <p:cNvPr id="6" name="Titre 4"/>
          <p:cNvSpPr>
            <a:spLocks noGrp="1"/>
          </p:cNvSpPr>
          <p:nvPr>
            <p:ph type="title"/>
          </p:nvPr>
        </p:nvSpPr>
        <p:spPr bwMode="auto">
          <a:xfrm>
            <a:off x="467545" y="849647"/>
            <a:ext cx="8424863" cy="539991"/>
          </a:xfrm>
        </p:spPr>
        <p:txBody>
          <a:bodyPr>
            <a:normAutofit fontScale="90000"/>
          </a:bodyPr>
          <a:lstStyle/>
          <a:p>
            <a:pPr>
              <a:defRPr/>
            </a:pPr>
            <a:r>
              <a:rPr lang="fr-FR" sz="2100" i="1">
                <a:solidFill>
                  <a:srgbClr val="000000"/>
                </a:solidFill>
              </a:rPr>
              <a:t/>
            </a:r>
            <a:br>
              <a:rPr lang="fr-FR" sz="2100" i="1">
                <a:solidFill>
                  <a:srgbClr val="000000"/>
                </a:solidFill>
              </a:rPr>
            </a:b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137161" y="854910"/>
            <a:ext cx="8611553" cy="3724124"/>
          </a:xfrm>
        </p:spPr>
        <p:txBody>
          <a:bodyPr/>
          <a:lstStyle/>
          <a:p>
            <a:pPr>
              <a:defRPr/>
            </a:pPr>
            <a:endParaRPr/>
          </a:p>
          <a:p>
            <a:pPr>
              <a:defRPr/>
            </a:pPr>
            <a:endParaRPr lang="fr-FR"/>
          </a:p>
          <a:p>
            <a:pPr marL="0">
              <a:spcAft>
                <a:spcPts val="0"/>
              </a:spcAft>
              <a:defRPr/>
            </a:pPr>
            <a:r>
              <a:rPr lang="fr-FR" sz="1600" b="1" i="1">
                <a:solidFill>
                  <a:srgbClr val="000000"/>
                </a:solidFill>
              </a:rPr>
              <a:t> </a:t>
            </a:r>
            <a:r>
              <a:rPr lang="fr-FR" sz="1600"/>
              <a:t> </a:t>
            </a:r>
            <a:endParaRPr lang="fr-FR" sz="1600" i="1">
              <a:solidFill>
                <a:srgbClr val="000000"/>
              </a:solidFill>
            </a:endParaRPr>
          </a:p>
          <a:p>
            <a:pPr marL="0" lvl="1" indent="0">
              <a:spcBef>
                <a:spcPts val="0"/>
              </a:spcBef>
              <a:spcAft>
                <a:spcPts val="0"/>
              </a:spcAft>
              <a:buSzTx/>
              <a:buNone/>
              <a:defRPr/>
            </a:pPr>
            <a:endParaRPr lang="fr-FR">
              <a:latin typeface="Marianne Regular"/>
              <a:cs typeface="Marianne Regular"/>
            </a:endParaRPr>
          </a:p>
        </p:txBody>
      </p:sp>
      <p:pic>
        <p:nvPicPr>
          <p:cNvPr id="8" name="Image 1"/>
          <p:cNvPicPr>
            <a:picLocks noChangeAspect="1"/>
          </p:cNvPicPr>
          <p:nvPr/>
        </p:nvPicPr>
        <p:blipFill>
          <a:blip r:embed="rId3"/>
          <a:srcRect b="24489"/>
          <a:stretch/>
        </p:blipFill>
        <p:spPr bwMode="auto">
          <a:xfrm>
            <a:off x="323851" y="555486"/>
            <a:ext cx="4248150" cy="4210744"/>
          </a:xfrm>
          <a:prstGeom prst="rect">
            <a:avLst/>
          </a:prstGeom>
        </p:spPr>
      </p:pic>
      <p:pic>
        <p:nvPicPr>
          <p:cNvPr id="9" name="Image 8"/>
          <p:cNvPicPr>
            <a:picLocks noChangeAspect="1"/>
          </p:cNvPicPr>
          <p:nvPr/>
        </p:nvPicPr>
        <p:blipFill>
          <a:blip r:embed="rId4"/>
          <a:stretch/>
        </p:blipFill>
        <p:spPr bwMode="auto">
          <a:xfrm>
            <a:off x="4572001" y="1880271"/>
            <a:ext cx="4623263" cy="1948375"/>
          </a:xfrm>
          <a:prstGeom prst="rect">
            <a:avLst/>
          </a:prstGeom>
        </p:spPr>
      </p:pic>
      <p:pic>
        <p:nvPicPr>
          <p:cNvPr id="10" name="Image 10"/>
          <p:cNvPicPr>
            <a:picLocks noChangeAspect="1"/>
          </p:cNvPicPr>
          <p:nvPr/>
        </p:nvPicPr>
        <p:blipFill>
          <a:blip r:embed="rId3"/>
          <a:srcRect t="77451"/>
          <a:stretch/>
        </p:blipFill>
        <p:spPr bwMode="auto">
          <a:xfrm>
            <a:off x="4572001" y="555625"/>
            <a:ext cx="4532984" cy="1341706"/>
          </a:xfrm>
          <a:prstGeom prst="rect">
            <a:avLst/>
          </a:prstGeom>
        </p:spPr>
      </p:pic>
      <p:sp>
        <p:nvSpPr>
          <p:cNvPr id="11" name="ZoneTexte 9"/>
          <p:cNvSpPr>
            <a:spLocks/>
          </p:cNvSpPr>
          <p:nvPr/>
        </p:nvSpPr>
        <p:spPr bwMode="auto">
          <a:xfrm>
            <a:off x="4650382" y="3828646"/>
            <a:ext cx="4322975" cy="923330"/>
          </a:xfrm>
          <a:prstGeom prst="rect">
            <a:avLst/>
          </a:prstGeom>
          <a:noFill/>
        </p:spPr>
        <p:txBody>
          <a:bodyPr wrap="square" rtlCol="0">
            <a:spAutoFit/>
          </a:bodyPr>
          <a:lstStyle/>
          <a:p>
            <a:pPr>
              <a:defRPr/>
            </a:pPr>
            <a:r>
              <a:rPr lang="fr-FR" sz="1350" b="1"/>
              <a:t>Les entreprises qui n'auront pas atteint une note minimale de 75 sur 100, pendant trois années consécutives, écoperont d'une amende pouvant aller jusqu'à 1% de leur masse salariale.</a:t>
            </a:r>
            <a:endParaRPr lang="fr-FR" sz="135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defTabSz="914378">
              <a:defRPr/>
            </a:pPr>
            <a:fld id="{733122C9-A0B9-462F-8757-0847AD287B63}" type="slidenum">
              <a:rPr lang="fr-FR">
                <a:solidFill>
                  <a:srgbClr val="000000"/>
                </a:solidFill>
                <a:latin typeface="Marianne Regular"/>
                <a:cs typeface="Marianne Regular"/>
              </a:rPr>
              <a:t>42</a:t>
            </a:fld>
            <a:endParaRPr lang="fr-FR">
              <a:solidFill>
                <a:srgbClr val="000000"/>
              </a:solidFill>
              <a:latin typeface="Marianne Regular"/>
              <a:cs typeface="Marianne Regular"/>
            </a:endParaRPr>
          </a:p>
        </p:txBody>
      </p:sp>
      <p:sp>
        <p:nvSpPr>
          <p:cNvPr id="5" name="Espace réservé de la date 1"/>
          <p:cNvSpPr>
            <a:spLocks noGrp="1"/>
          </p:cNvSpPr>
          <p:nvPr>
            <p:ph type="dt" sz="half" idx="2"/>
          </p:nvPr>
        </p:nvSpPr>
        <p:spPr bwMode="auto"/>
        <p:txBody>
          <a:bodyPr/>
          <a:lstStyle/>
          <a:p>
            <a:pPr defTabSz="914378">
              <a:defRPr/>
            </a:pPr>
            <a:fld id="{9E4F9C7A-68E5-0042-9946-4669E134DC3E}" type="datetime1">
              <a:rPr lang="fr-FR" cap="all">
                <a:solidFill>
                  <a:srgbClr val="000000"/>
                </a:solidFill>
                <a:latin typeface="Marianne Regular"/>
                <a:cs typeface="Marianne Regular"/>
              </a:rPr>
              <a:t>13/12/2023</a:t>
            </a:fld>
            <a:endParaRPr lang="fr-FR" cap="all">
              <a:solidFill>
                <a:srgbClr val="000000"/>
              </a:solidFill>
              <a:latin typeface="Marianne Regular"/>
              <a:cs typeface="Marianne Regular"/>
            </a:endParaRPr>
          </a:p>
        </p:txBody>
      </p:sp>
      <p:sp>
        <p:nvSpPr>
          <p:cNvPr id="6" name="Titre 4"/>
          <p:cNvSpPr>
            <a:spLocks noGrp="1"/>
          </p:cNvSpPr>
          <p:nvPr>
            <p:ph type="title"/>
          </p:nvPr>
        </p:nvSpPr>
        <p:spPr bwMode="auto">
          <a:xfrm>
            <a:off x="755576" y="1377934"/>
            <a:ext cx="6192687" cy="539991"/>
          </a:xfrm>
        </p:spPr>
        <p:txBody>
          <a:bodyPr>
            <a:normAutofit fontScale="90000"/>
          </a:bodyPr>
          <a:lstStyle/>
          <a:p>
            <a:pPr>
              <a:defRPr/>
            </a:pPr>
            <a:r>
              <a:rPr lang="fr-FR" sz="2100">
                <a:solidFill>
                  <a:srgbClr val="000000"/>
                </a:solidFill>
              </a:rPr>
              <a:t>Des attentes des entreprises, </a:t>
            </a:r>
            <a:br>
              <a:rPr lang="fr-FR" sz="2100">
                <a:solidFill>
                  <a:srgbClr val="000000"/>
                </a:solidFill>
              </a:rPr>
            </a:br>
            <a:r>
              <a:rPr lang="fr-FR" sz="2100">
                <a:solidFill>
                  <a:srgbClr val="000000"/>
                </a:solidFill>
              </a:rPr>
              <a:t>des réglementations incitatives…</a:t>
            </a: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755576" y="1647930"/>
            <a:ext cx="7993137" cy="2520280"/>
          </a:xfrm>
        </p:spPr>
        <p:txBody>
          <a:bodyPr/>
          <a:lstStyle/>
          <a:p>
            <a:pPr marL="0">
              <a:spcAft>
                <a:spcPts val="0"/>
              </a:spcAft>
              <a:defRPr/>
            </a:pPr>
            <a:r>
              <a:rPr lang="fr-FR" sz="1600" b="1" i="1">
                <a:solidFill>
                  <a:srgbClr val="000000"/>
                </a:solidFill>
              </a:rPr>
              <a:t> </a:t>
            </a:r>
            <a:endParaRPr/>
          </a:p>
          <a:p>
            <a:pPr marL="0">
              <a:spcAft>
                <a:spcPts val="0"/>
              </a:spcAft>
              <a:defRPr/>
            </a:pPr>
            <a:endParaRPr lang="fr-FR"/>
          </a:p>
          <a:p>
            <a:pPr marL="0">
              <a:spcAft>
                <a:spcPts val="0"/>
              </a:spcAft>
              <a:defRPr/>
            </a:pPr>
            <a:endParaRPr lang="fr-FR"/>
          </a:p>
          <a:p>
            <a:pPr marL="545111" lvl="1" indent="-285743">
              <a:spcAft>
                <a:spcPts val="0"/>
              </a:spcAft>
              <a:buFont typeface="Symbol"/>
              <a:buChar char="Þ"/>
              <a:defRPr/>
            </a:pPr>
            <a:r>
              <a:rPr lang="fr-FR" sz="1600"/>
              <a:t>Une bonne stratégie pour l'accès à l'emploi</a:t>
            </a:r>
            <a:endParaRPr/>
          </a:p>
          <a:p>
            <a:pPr marL="545111" lvl="1" indent="-285743">
              <a:spcAft>
                <a:spcPts val="0"/>
              </a:spcAft>
              <a:buFont typeface="Symbol"/>
              <a:buChar char="Þ"/>
              <a:defRPr/>
            </a:pPr>
            <a:r>
              <a:rPr lang="fr-FR" sz="1600"/>
              <a:t>Les études le prouvent : plus de mixité au sein d’une entreprise, c’est plus de performance économique</a:t>
            </a:r>
            <a:endParaRPr/>
          </a:p>
          <a:p>
            <a:pPr marL="545111" lvl="1" indent="-285743">
              <a:spcAft>
                <a:spcPts val="0"/>
              </a:spcAft>
              <a:buFont typeface="Symbol"/>
              <a:buChar char="Þ"/>
              <a:defRPr/>
            </a:pPr>
            <a:r>
              <a:rPr lang="fr-FR" sz="1600"/>
              <a:t>Quantitativement, sans les filles, les besoins en emploi ne pourront pas être couverts</a:t>
            </a:r>
            <a:endParaRPr/>
          </a:p>
          <a:p>
            <a:pPr marL="545111" lvl="1" indent="-285743">
              <a:spcAft>
                <a:spcPts val="0"/>
              </a:spcAft>
              <a:buFont typeface="Symbol"/>
              <a:buChar char="Þ"/>
              <a:defRPr/>
            </a:pPr>
            <a:r>
              <a:rPr lang="fr-FR" sz="1600"/>
              <a:t>Un paradoxe : tous les objets utilisés par des femmes sont conçus majoritairement par des hommes</a:t>
            </a:r>
          </a:p>
          <a:p>
            <a:pPr marL="545111" lvl="1" indent="-285743">
              <a:spcAft>
                <a:spcPts val="0"/>
              </a:spcAft>
              <a:buFont typeface="Symbol"/>
              <a:buChar char="Þ"/>
              <a:defRPr/>
            </a:pPr>
            <a:r>
              <a:rPr lang="fr-FR" sz="1600"/>
              <a:t>Et surtout ne pas se priver de l'intelligence de la moitié de la population!</a:t>
            </a:r>
            <a:endParaRPr/>
          </a:p>
          <a:p>
            <a:pPr marL="285743" indent="-285743">
              <a:spcAft>
                <a:spcPts val="0"/>
              </a:spcAft>
              <a:buFont typeface="Symbol"/>
              <a:buChar char="Þ"/>
              <a:defRPr/>
            </a:pPr>
            <a:endParaRPr/>
          </a:p>
          <a:p>
            <a:pPr marL="0">
              <a:spcAft>
                <a:spcPts val="0"/>
              </a:spcAft>
              <a:defRPr/>
            </a:pPr>
            <a:endParaRPr lang="fr-FR" sz="1600"/>
          </a:p>
          <a:p>
            <a:pPr marL="0">
              <a:spcAft>
                <a:spcPts val="0"/>
              </a:spcAft>
              <a:defRPr/>
            </a:pPr>
            <a:r>
              <a:rPr lang="fr-FR" sz="1600" b="1" i="1">
                <a:solidFill>
                  <a:srgbClr val="000000"/>
                </a:solidFill>
              </a:rPr>
              <a:t> </a:t>
            </a:r>
            <a:r>
              <a:rPr lang="fr-FR" sz="1600"/>
              <a:t> </a:t>
            </a:r>
            <a:endParaRPr lang="fr-FR" sz="1600" i="1">
              <a:solidFill>
                <a:srgbClr val="000000"/>
              </a:solidFill>
            </a:endParaRPr>
          </a:p>
          <a:p>
            <a:pPr marL="0" lvl="1" indent="0">
              <a:spcBef>
                <a:spcPts val="0"/>
              </a:spcBef>
              <a:spcAft>
                <a:spcPts val="0"/>
              </a:spcAft>
              <a:buSzTx/>
              <a:buNone/>
              <a:defRPr/>
            </a:pPr>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p:nvPr/>
        </p:nvSpPr>
        <p:spPr bwMode="auto">
          <a:xfrm>
            <a:off x="0" y="771550"/>
            <a:ext cx="9144000" cy="4371950"/>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Espace réservé de la date 3"/>
          <p:cNvSpPr>
            <a:spLocks noGrp="1"/>
          </p:cNvSpPr>
          <p:nvPr>
            <p:ph type="dt" sz="half" idx="2"/>
          </p:nvPr>
        </p:nvSpPr>
        <p:spPr bwMode="auto"/>
        <p:txBody>
          <a:bodyPr/>
          <a:lstStyle/>
          <a:p>
            <a:pPr>
              <a:defRPr/>
            </a:pPr>
            <a:fld id="{EA8FAAC2-ECC7-674E-BA6D-9C8C798446C6}" type="datetime1">
              <a:rPr lang="fr-FR" cap="all">
                <a:latin typeface="Marianne Regular"/>
                <a:cs typeface="Marianne Regular"/>
              </a:rPr>
              <a:t>13/12/2023</a:t>
            </a:fld>
            <a:endParaRPr lang="fr-FR" cap="all">
              <a:latin typeface="Marianne Regular"/>
              <a:cs typeface="Marianne Regular"/>
            </a:endParaRPr>
          </a:p>
        </p:txBody>
      </p:sp>
      <p:sp>
        <p:nvSpPr>
          <p:cNvPr id="6" name="Titre 5"/>
          <p:cNvSpPr>
            <a:spLocks noGrp="1"/>
          </p:cNvSpPr>
          <p:nvPr>
            <p:ph type="title"/>
          </p:nvPr>
        </p:nvSpPr>
        <p:spPr bwMode="auto">
          <a:xfrm>
            <a:off x="467544" y="1275246"/>
            <a:ext cx="8424000" cy="1492570"/>
          </a:xfrm>
        </p:spPr>
        <p:txBody>
          <a:bodyPr/>
          <a:lstStyle/>
          <a:p>
            <a:pPr marL="0" indent="0">
              <a:buNone/>
              <a:defRPr/>
            </a:pPr>
            <a:r>
              <a:rPr lang="fr-FR" sz="2900">
                <a:latin typeface="Marianne Regular"/>
                <a:cs typeface="Marianne Regular"/>
              </a:rPr>
              <a:t>Pourquoi construire un projet d’orientation via STI2D ou STL?</a:t>
            </a:r>
            <a:endParaRPr/>
          </a:p>
        </p:txBody>
      </p:sp>
      <p:sp>
        <p:nvSpPr>
          <p:cNvPr id="7" name="Espace réservé du numéro de diapositive 10"/>
          <p:cNvSpPr>
            <a:spLocks noGrp="1"/>
          </p:cNvSpPr>
          <p:nvPr>
            <p:ph type="sldNum" sz="quarter" idx="4"/>
          </p:nvPr>
        </p:nvSpPr>
        <p:spPr bwMode="auto"/>
        <p:txBody>
          <a:bodyPr/>
          <a:lstStyle/>
          <a:p>
            <a:pPr>
              <a:defRPr/>
            </a:pPr>
            <a:fld id="{733122C9-A0B9-462F-8757-0847AD287B63}" type="slidenum">
              <a:rPr lang="fr-FR">
                <a:latin typeface="Marianne Regular"/>
                <a:cs typeface="Marianne Regular"/>
              </a:rPr>
              <a:t>43</a:t>
            </a:fld>
            <a:endParaRPr lang="fr-FR">
              <a:latin typeface="Marianne Regular"/>
              <a:cs typeface="Marianne Regular"/>
            </a:endParaRPr>
          </a:p>
        </p:txBody>
      </p:sp>
      <p:sp>
        <p:nvSpPr>
          <p:cNvPr id="8" name="Titre 5"/>
          <p:cNvSpPr>
            <a:spLocks/>
          </p:cNvSpPr>
          <p:nvPr/>
        </p:nvSpPr>
        <p:spPr bwMode="auto">
          <a:xfrm>
            <a:off x="1403648" y="3283559"/>
            <a:ext cx="6984776" cy="1492570"/>
          </a:xfrm>
          <a:custGeom>
            <a:avLst/>
            <a:gdLst>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 name="connsiteX2" fmla="*/ 8424000 w 8424000"/>
              <a:gd name="connsiteY2" fmla="*/ 0 h 4046400"/>
              <a:gd name="connsiteX0" fmla="*/ 8424000 w 8424000"/>
              <a:gd name="connsiteY0" fmla="*/ 4046400 h 4046400"/>
              <a:gd name="connsiteX1" fmla="*/ 0 w 8424000"/>
              <a:gd name="connsiteY1" fmla="*/ 4046360 h 4046400"/>
              <a:gd name="connsiteX2" fmla="*/ 0 w 8424000"/>
              <a:gd name="connsiteY2" fmla="*/ 40 h 4046400"/>
              <a:gd name="connsiteX3" fmla="*/ 8424000 w 8424000"/>
              <a:gd name="connsiteY3" fmla="*/ 0 h 4046400"/>
              <a:gd name="connsiteX4" fmla="*/ 8424000 w 8424000"/>
              <a:gd name="connsiteY4" fmla="*/ 4046400 h 4046400"/>
              <a:gd name="connsiteX0" fmla="*/ 8424000 w 8424000"/>
              <a:gd name="connsiteY0" fmla="*/ 4046400 h 4046400"/>
              <a:gd name="connsiteX1" fmla="*/ 0 w 8424000"/>
              <a:gd name="connsiteY1" fmla="*/ 4046360 h 4046400"/>
            </a:gdLst>
            <a:ahLst/>
            <a:cxnLst>
              <a:cxn ang="0">
                <a:pos x="connsiteX0" y="connsiteY0"/>
              </a:cxn>
              <a:cxn ang="0">
                <a:pos x="connsiteX1" y="connsiteY1"/>
              </a:cxn>
            </a:cxnLst>
            <a:rect l="l" t="t" r="r" b="b"/>
            <a:pathLst>
              <a:path w="8424000" h="4046400" stroke="0" extrusionOk="0">
                <a:moveTo>
                  <a:pt x="8424000" y="4046400"/>
                </a:moveTo>
                <a:lnTo>
                  <a:pt x="0" y="4046360"/>
                </a:lnTo>
                <a:lnTo>
                  <a:pt x="0" y="40"/>
                </a:lnTo>
                <a:cubicBezTo>
                  <a:pt x="0" y="18"/>
                  <a:pt x="3771553" y="0"/>
                  <a:pt x="8424000" y="0"/>
                </a:cubicBezTo>
                <a:lnTo>
                  <a:pt x="8424000" y="4046400"/>
                </a:lnTo>
                <a:close/>
              </a:path>
              <a:path w="8424000" h="4046400" fill="none" extrusionOk="0">
                <a:moveTo>
                  <a:pt x="8424000" y="4046400"/>
                </a:moveTo>
                <a:lnTo>
                  <a:pt x="0" y="4046360"/>
                </a:lnTo>
              </a:path>
            </a:pathLst>
          </a:custGeom>
          <a:ln w="10160">
            <a:noFill/>
          </a:ln>
        </p:spPr>
        <p:txBody>
          <a:bodyPr vert="horz" lIns="0" tIns="45720" rIns="91440" bIns="360000" rtlCol="0" anchor="ctr" anchorCtr="0"/>
          <a:lstStyle>
            <a:lvl1pPr marL="396000" indent="-396000" algn="l" defTabSz="914400">
              <a:lnSpc>
                <a:spcPct val="90000"/>
              </a:lnSpc>
              <a:spcBef>
                <a:spcPts val="0"/>
              </a:spcBef>
              <a:buFont typeface="+mj-lt"/>
              <a:buAutoNum type="arabicPeriod"/>
              <a:defRPr sz="3250" b="1">
                <a:solidFill>
                  <a:schemeClr val="bg1"/>
                </a:solidFill>
                <a:latin typeface="+mj-lt"/>
                <a:ea typeface="+mj-ea"/>
                <a:cs typeface="+mj-cs"/>
              </a:defRPr>
            </a:lvl1pPr>
          </a:lstStyle>
          <a:p>
            <a:pPr marL="0" lvl="0" indent="0">
              <a:buNone/>
              <a:defRPr/>
            </a:pPr>
            <a:r>
              <a:rPr lang="fr-FR" sz="1800" b="0"/>
              <a:t>Une réponse à des aspirations variées des élèves</a:t>
            </a:r>
            <a:endParaRPr lang="fr-FR" b="0"/>
          </a:p>
          <a:p>
            <a:pPr marL="0" lvl="0" indent="0">
              <a:buNone/>
              <a:defRPr/>
            </a:pPr>
            <a:r>
              <a:rPr lang="fr-FR" sz="1800" b="0"/>
              <a:t> </a:t>
            </a:r>
            <a:endParaRPr lang="fr-FR" b="0"/>
          </a:p>
          <a:p>
            <a:pPr marL="0" lvl="1" indent="0">
              <a:spcBef>
                <a:spcPts val="0"/>
              </a:spcBef>
              <a:spcAft>
                <a:spcPts val="0"/>
              </a:spcAft>
              <a:buSzTx/>
              <a:buNone/>
              <a:defRPr/>
            </a:pPr>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1547664" y="1851670"/>
            <a:ext cx="6488906" cy="640115"/>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a:t>Vidéo 2 - témoignages étudiants et enseignant IUT</a:t>
            </a:r>
          </a:p>
        </p:txBody>
      </p:sp>
      <p:sp>
        <p:nvSpPr>
          <p:cNvPr id="2" name="Rectangle 1"/>
          <p:cNvSpPr/>
          <p:nvPr/>
        </p:nvSpPr>
        <p:spPr>
          <a:xfrm>
            <a:off x="611560" y="2690336"/>
            <a:ext cx="7920880" cy="923330"/>
          </a:xfrm>
          <a:prstGeom prst="rect">
            <a:avLst/>
          </a:prstGeom>
        </p:spPr>
        <p:txBody>
          <a:bodyPr wrap="square">
            <a:spAutoFit/>
          </a:bodyPr>
          <a:lstStyle/>
          <a:p>
            <a:r>
              <a:rPr lang="fr-FR" i="1" dirty="0">
                <a:hlinkClick r:id="rId3"/>
              </a:rPr>
              <a:t>https://video.toutatice.fr/video/41686-video-2-poursuivre-ses-etudes-apres-une-sti2d/</a:t>
            </a:r>
            <a:r>
              <a:rPr lang="fr-FR" i="1" dirty="0">
                <a:hlinkClick r:id="rId4"/>
              </a:rPr>
              <a:t/>
            </a:r>
            <a:br>
              <a:rPr lang="fr-FR" i="1" dirty="0">
                <a:hlinkClick r:id="rId4"/>
              </a:rPr>
            </a:b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à coins arrondis 32"/>
          <p:cNvSpPr/>
          <p:nvPr/>
        </p:nvSpPr>
        <p:spPr bwMode="auto">
          <a:xfrm>
            <a:off x="7160456" y="1666218"/>
            <a:ext cx="1588008" cy="2921755"/>
          </a:xfrm>
          <a:prstGeom prst="roundRect">
            <a:avLst>
              <a:gd name="adj" fmla="val 16667"/>
            </a:avLst>
          </a:prstGeom>
          <a:solidFill>
            <a:srgbClr val="9ACA3C"/>
          </a:solidFill>
          <a:ln>
            <a:solidFill>
              <a:srgbClr val="9ACA3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ctr" defTabSz="914400">
              <a:lnSpc>
                <a:spcPct val="100000"/>
              </a:lnSpc>
              <a:spcBef>
                <a:spcPts val="0"/>
              </a:spcBef>
              <a:spcAft>
                <a:spcPts val="0"/>
              </a:spcAft>
              <a:buClrTx/>
              <a:buSzTx/>
              <a:buFontTx/>
              <a:buNone/>
              <a:defRPr/>
            </a:pPr>
            <a:r>
              <a:rPr lang="fr-FR" sz="1600" b="1" i="0" u="none" strike="noStrike" cap="none" spc="0">
                <a:ln>
                  <a:noFill/>
                </a:ln>
                <a:solidFill>
                  <a:prstClr val="black"/>
                </a:solidFill>
                <a:latin typeface="Marianne"/>
                <a:cs typeface="Arial"/>
              </a:rPr>
              <a:t>Enseignement supérieur</a:t>
            </a:r>
          </a:p>
        </p:txBody>
      </p:sp>
      <p:sp>
        <p:nvSpPr>
          <p:cNvPr id="5" name="Titre 8"/>
          <p:cNvSpPr>
            <a:spLocks/>
          </p:cNvSpPr>
          <p:nvPr/>
        </p:nvSpPr>
        <p:spPr bwMode="auto">
          <a:xfrm>
            <a:off x="1308831" y="790431"/>
            <a:ext cx="8424863" cy="539991"/>
          </a:xfrm>
          <a:prstGeom prst="rect">
            <a:avLst/>
          </a:prstGeom>
        </p:spPr>
        <p:txBody>
          <a:bodyPr vert="horz" lIns="91440" tIns="45720" rIns="91440" bIns="45720" rtlCol="0" anchor="ctr">
            <a:noAutofit/>
          </a:bodyPr>
          <a:lstStyle>
            <a:lvl1pPr marL="14288" indent="0" algn="l" defTabSz="914400">
              <a:lnSpc>
                <a:spcPct val="90000"/>
              </a:lnSpc>
              <a:spcBef>
                <a:spcPts val="0"/>
              </a:spcBef>
              <a:buNone/>
              <a:defRPr sz="2500" b="1">
                <a:solidFill>
                  <a:schemeClr val="tx1"/>
                </a:solidFill>
                <a:latin typeface="+mj-lt"/>
                <a:ea typeface="+mj-ea"/>
                <a:cs typeface="+mj-cs"/>
              </a:defRPr>
            </a:lvl1pPr>
          </a:lstStyle>
          <a:p>
            <a:pPr marL="14288" marR="0" lvl="0" indent="0" algn="l" defTabSz="914400">
              <a:lnSpc>
                <a:spcPct val="90000"/>
              </a:lnSpc>
              <a:spcBef>
                <a:spcPts val="0"/>
              </a:spcBef>
              <a:spcAft>
                <a:spcPts val="0"/>
              </a:spcAft>
              <a:buClrTx/>
              <a:buSzTx/>
              <a:buFontTx/>
              <a:buNone/>
              <a:defRPr/>
            </a:pPr>
            <a:r>
              <a:rPr lang="fr-FR" sz="1400" b="1" i="0" u="none" strike="noStrike" cap="none" spc="0">
                <a:ln>
                  <a:noFill/>
                </a:ln>
                <a:solidFill>
                  <a:prstClr val="white">
                    <a:lumMod val="50000"/>
                  </a:prstClr>
                </a:solidFill>
                <a:latin typeface="Marianne Regular"/>
                <a:cs typeface="Marianne Regular"/>
              </a:rPr>
              <a:t>Un parcours alternatif vers l’enseignement supérieur scientifique</a:t>
            </a:r>
          </a:p>
        </p:txBody>
      </p:sp>
      <p:sp>
        <p:nvSpPr>
          <p:cNvPr id="6" name="Titre 8"/>
          <p:cNvSpPr>
            <a:spLocks/>
          </p:cNvSpPr>
          <p:nvPr/>
        </p:nvSpPr>
        <p:spPr bwMode="auto">
          <a:xfrm>
            <a:off x="179512" y="520436"/>
            <a:ext cx="8424863" cy="539991"/>
          </a:xfrm>
          <a:prstGeom prst="rect">
            <a:avLst/>
          </a:prstGeom>
        </p:spPr>
        <p:txBody>
          <a:bodyPr vert="horz" lIns="91440" tIns="45720" rIns="91440" bIns="45720" rtlCol="0" anchor="ctr"/>
          <a:lstStyle>
            <a:lvl1pPr marL="14288" indent="0" algn="l" defTabSz="914400">
              <a:lnSpc>
                <a:spcPct val="90000"/>
              </a:lnSpc>
              <a:spcBef>
                <a:spcPts val="0"/>
              </a:spcBef>
              <a:buNone/>
              <a:defRPr sz="2500" b="1">
                <a:solidFill>
                  <a:schemeClr val="tx1"/>
                </a:solidFill>
                <a:latin typeface="+mj-lt"/>
                <a:ea typeface="+mj-ea"/>
                <a:cs typeface="+mj-cs"/>
              </a:defRPr>
            </a:lvl1pPr>
          </a:lstStyle>
          <a:p>
            <a:pPr marL="14288" marR="0" lvl="0" indent="0" algn="l" defTabSz="914400">
              <a:lnSpc>
                <a:spcPct val="104999"/>
              </a:lnSpc>
              <a:spcBef>
                <a:spcPts val="0"/>
              </a:spcBef>
              <a:spcAft>
                <a:spcPts val="0"/>
              </a:spcAft>
              <a:buClrTx/>
              <a:buSzTx/>
              <a:buFontTx/>
              <a:buNone/>
              <a:defRPr/>
            </a:pPr>
            <a:r>
              <a:rPr lang="fr-FR" sz="2100" b="1" i="0" u="none" strike="noStrike" cap="none" spc="0">
                <a:ln>
                  <a:noFill/>
                </a:ln>
                <a:solidFill>
                  <a:prstClr val="black"/>
                </a:solidFill>
                <a:latin typeface="Marianne Regular"/>
                <a:cs typeface="Marianne Regular"/>
              </a:rPr>
              <a:t>Approche scientifique, oui mais avec une démarche spécifique :    </a:t>
            </a:r>
          </a:p>
        </p:txBody>
      </p:sp>
      <p:grpSp>
        <p:nvGrpSpPr>
          <p:cNvPr id="7" name="Diagramme 1"/>
          <p:cNvGrpSpPr/>
          <p:nvPr/>
        </p:nvGrpSpPr>
        <p:grpSpPr bwMode="auto">
          <a:xfrm>
            <a:off x="395288" y="1060426"/>
            <a:ext cx="7201048" cy="2522297"/>
            <a:chOff x="0" y="0"/>
            <a:chExt cx="7201048" cy="2522297"/>
          </a:xfrm>
        </p:grpSpPr>
        <p:sp>
          <p:nvSpPr>
            <p:cNvPr id="8" name="Flèche droite 7"/>
            <p:cNvSpPr/>
            <p:nvPr/>
          </p:nvSpPr>
          <p:spPr bwMode="auto">
            <a:xfrm>
              <a:off x="0" y="0"/>
              <a:ext cx="7201044" cy="2522297"/>
            </a:xfrm>
            <a:prstGeom prst="rightArrow">
              <a:avLst>
                <a:gd name="adj1" fmla="val 50000"/>
                <a:gd name="adj2" fmla="val 50000"/>
              </a:avLst>
            </a:prstGeom>
            <a:blipFill>
              <a:blip r:embed="rId3"/>
              <a:stretch/>
            </a:blipFill>
            <a:ln>
              <a:noFill/>
            </a:ln>
          </p:spPr>
          <p:style>
            <a:lnRef idx="0">
              <a:srgbClr val="000000"/>
            </a:lnRef>
            <a:fillRef idx="1">
              <a:srgbClr val="000000"/>
            </a:fillRef>
            <a:effectRef idx="0">
              <a:srgbClr val="000000"/>
            </a:effectRef>
            <a:fontRef idx="minor"/>
          </p:style>
        </p:sp>
        <p:sp>
          <p:nvSpPr>
            <p:cNvPr id="9" name="Rectangle à coins arrondis 8"/>
            <p:cNvSpPr/>
            <p:nvPr/>
          </p:nvSpPr>
          <p:spPr bwMode="auto">
            <a:xfrm>
              <a:off x="1538082" y="831187"/>
              <a:ext cx="2209979" cy="823035"/>
            </a:xfrm>
            <a:prstGeom prst="roundRect">
              <a:avLst>
                <a:gd name="adj" fmla="val 16667"/>
              </a:avLst>
            </a:prstGeom>
            <a:solidFill>
              <a:srgbClr val="ED9513"/>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ts val="0"/>
                </a:spcBef>
                <a:spcAft>
                  <a:spcPts val="0"/>
                </a:spcAft>
                <a:defRPr/>
              </a:pPr>
              <a:r>
                <a:rPr lang="fr-FR" sz="1600" b="1">
                  <a:latin typeface="Marianne"/>
                </a:rPr>
                <a:t>Approche technologique</a:t>
              </a:r>
              <a:endParaRPr/>
            </a:p>
            <a:p>
              <a:pPr lvl="0" algn="ctr" defTabSz="711200">
                <a:lnSpc>
                  <a:spcPct val="90000"/>
                </a:lnSpc>
                <a:spcBef>
                  <a:spcPts val="0"/>
                </a:spcBef>
                <a:spcAft>
                  <a:spcPts val="0"/>
                </a:spcAft>
                <a:defRPr/>
              </a:pPr>
              <a:r>
                <a:rPr lang="fr-FR" sz="1600" b="1">
                  <a:latin typeface="Marianne"/>
                </a:rPr>
                <a:t>(expérimentale)</a:t>
              </a:r>
            </a:p>
          </p:txBody>
        </p:sp>
        <p:sp>
          <p:nvSpPr>
            <p:cNvPr id="10" name="Rectangle à coins arrondis 9"/>
            <p:cNvSpPr/>
            <p:nvPr/>
          </p:nvSpPr>
          <p:spPr bwMode="auto">
            <a:xfrm>
              <a:off x="3888688" y="835546"/>
              <a:ext cx="2209979" cy="797429"/>
            </a:xfrm>
            <a:prstGeom prst="roundRect">
              <a:avLst>
                <a:gd name="adj" fmla="val 1666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60960" tIns="60960" rIns="60960" bIns="60960" numCol="1" spcCol="1270" anchor="ctr" anchorCtr="0">
              <a:noAutofit/>
            </a:bodyPr>
            <a:lstStyle/>
            <a:p>
              <a:pPr lvl="0" algn="ctr" defTabSz="711200">
                <a:lnSpc>
                  <a:spcPct val="90000"/>
                </a:lnSpc>
                <a:spcBef>
                  <a:spcPts val="0"/>
                </a:spcBef>
                <a:spcAft>
                  <a:spcPts val="0"/>
                </a:spcAft>
                <a:defRPr/>
              </a:pPr>
              <a:r>
                <a:rPr lang="fr-FR" sz="1600" b="1">
                  <a:latin typeface="Marianne"/>
                </a:rPr>
                <a:t>Approche scientifique (conceptuelle)</a:t>
              </a:r>
            </a:p>
          </p:txBody>
        </p:sp>
        <p:sp>
          <p:nvSpPr>
            <p:cNvPr id="11" name="Rectangle à coins arrondis 10"/>
            <p:cNvSpPr/>
            <p:nvPr/>
          </p:nvSpPr>
          <p:spPr bwMode="auto">
            <a:xfrm>
              <a:off x="4991068" y="838239"/>
              <a:ext cx="2209979" cy="1008918"/>
            </a:xfrm>
            <a:prstGeom prst="roundRect">
              <a:avLst>
                <a:gd name="adj" fmla="val 16667"/>
              </a:avLst>
            </a:prstGeom>
            <a:noFill/>
            <a:ln w="25400" cap="flat" cmpd="sng" algn="ctr">
              <a:noFill/>
              <a:prstDash val="solid"/>
            </a:ln>
          </p:spPr>
          <p:style>
            <a:lnRef idx="2">
              <a:srgbClr val="000000"/>
            </a:lnRef>
            <a:fillRef idx="1">
              <a:srgbClr val="000000"/>
            </a:fillRef>
            <a:effectRef idx="0">
              <a:srgbClr val="000000"/>
            </a:effectRef>
            <a:fontRef idx="minor">
              <a:schemeClr val="lt1"/>
            </a:fontRef>
          </p:style>
          <p:txBody>
            <a:bodyPr spcFirstLastPara="0" vert="horz" wrap="square" lIns="163830" tIns="163830" rIns="163830" bIns="163830" numCol="1" spcCol="1270" anchor="ctr" anchorCtr="0">
              <a:noAutofit/>
            </a:bodyPr>
            <a:lstStyle/>
            <a:p>
              <a:pPr lvl="0" algn="ctr" defTabSz="1911350">
                <a:lnSpc>
                  <a:spcPct val="90000"/>
                </a:lnSpc>
                <a:spcBef>
                  <a:spcPts val="0"/>
                </a:spcBef>
                <a:spcAft>
                  <a:spcPts val="0"/>
                </a:spcAft>
                <a:defRPr/>
              </a:pPr>
              <a:endParaRPr lang="fr-FR" sz="4300"/>
            </a:p>
          </p:txBody>
        </p:sp>
      </p:grpSp>
      <p:sp>
        <p:nvSpPr>
          <p:cNvPr id="12" name="ZoneTexte 3"/>
          <p:cNvSpPr>
            <a:spLocks/>
          </p:cNvSpPr>
          <p:nvPr/>
        </p:nvSpPr>
        <p:spPr bwMode="auto">
          <a:xfrm>
            <a:off x="384366" y="1985080"/>
            <a:ext cx="1656184" cy="58477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fr-FR" sz="1600" b="0" i="0" u="none" strike="noStrike" cap="none" spc="0">
                <a:ln>
                  <a:noFill/>
                </a:ln>
                <a:solidFill>
                  <a:prstClr val="white"/>
                </a:solidFill>
                <a:latin typeface="Marianne"/>
                <a:cs typeface="Arial"/>
              </a:rPr>
              <a:t>Voie technologique</a:t>
            </a:r>
          </a:p>
        </p:txBody>
      </p:sp>
      <p:sp>
        <p:nvSpPr>
          <p:cNvPr id="13" name="Flèche droite 25"/>
          <p:cNvSpPr/>
          <p:nvPr/>
        </p:nvSpPr>
        <p:spPr bwMode="auto">
          <a:xfrm>
            <a:off x="395292" y="2708585"/>
            <a:ext cx="7201044" cy="2522297"/>
          </a:xfrm>
          <a:prstGeom prst="rightArrow">
            <a:avLst>
              <a:gd name="adj1" fmla="val 50000"/>
              <a:gd name="adj2" fmla="val 50000"/>
            </a:avLst>
          </a:prstGeom>
          <a:blipFill>
            <a:blip r:embed="rId3"/>
            <a:stretch/>
          </a:blipFill>
        </p:spPr>
        <p:style>
          <a:lnRef idx="0">
            <a:schemeClr val="accent1">
              <a:hueOff val="0"/>
              <a:satOff val="0"/>
              <a:lumOff val="0"/>
              <a:alphaOff val="0"/>
            </a:schemeClr>
          </a:lnRef>
          <a:fillRef idx="1">
            <a:srgbClr val="000000"/>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14" name="Groupe 26"/>
          <p:cNvGrpSpPr/>
          <p:nvPr/>
        </p:nvGrpSpPr>
        <p:grpSpPr bwMode="auto">
          <a:xfrm>
            <a:off x="4300831" y="3583767"/>
            <a:ext cx="2209979" cy="823035"/>
            <a:chOff x="1538082" y="831187"/>
            <a:chExt cx="2209979" cy="823035"/>
          </a:xfrm>
        </p:grpSpPr>
        <p:sp>
          <p:nvSpPr>
            <p:cNvPr id="15" name="Rectangle à coins arrondis 30"/>
            <p:cNvSpPr/>
            <p:nvPr/>
          </p:nvSpPr>
          <p:spPr bwMode="auto">
            <a:xfrm>
              <a:off x="1538082" y="831187"/>
              <a:ext cx="2209979" cy="823035"/>
            </a:xfrm>
            <a:prstGeom prst="roundRect">
              <a:avLst>
                <a:gd name="adj" fmla="val 16667"/>
              </a:avLst>
            </a:prstGeom>
            <a:solidFill>
              <a:srgbClr val="ED9513"/>
            </a:solidFill>
          </p:spPr>
          <p:style>
            <a:lnRef idx="2">
              <a:schemeClr val="lt1">
                <a:hueOff val="0"/>
                <a:satOff val="0"/>
                <a:lumOff val="0"/>
                <a:alphaOff val="0"/>
              </a:schemeClr>
            </a:lnRef>
            <a:fillRef idx="1">
              <a:srgbClr val="000000"/>
            </a:fillRef>
            <a:effectRef idx="0">
              <a:schemeClr val="accent1">
                <a:hueOff val="0"/>
                <a:satOff val="0"/>
                <a:lumOff val="0"/>
                <a:alphaOff val="0"/>
              </a:schemeClr>
            </a:effectRef>
            <a:fontRef idx="minor">
              <a:schemeClr val="lt1"/>
            </a:fontRef>
          </p:style>
        </p:sp>
        <p:sp>
          <p:nvSpPr>
            <p:cNvPr id="16" name="ZoneTexte 31"/>
            <p:cNvSpPr>
              <a:spLocks/>
            </p:cNvSpPr>
            <p:nvPr/>
          </p:nvSpPr>
          <p:spPr bwMode="auto">
            <a:xfrm>
              <a:off x="1578259" y="871364"/>
              <a:ext cx="2129625" cy="742681"/>
            </a:xfrm>
            <a:prstGeom prst="rect">
              <a:avLst/>
            </a:prstGeom>
          </p:spPr>
          <p:style>
            <a:lnRef idx="0">
              <a:srgbClr val="000000"/>
            </a:lnRef>
            <a:fillRef idx="0">
              <a:srgbClr val="000000"/>
            </a:fillRef>
            <a:effectRef idx="0">
              <a:srgbClr val="000000"/>
            </a:effectRef>
            <a:fontRef idx="minor">
              <a:schemeClr val="lt1"/>
            </a:fontRef>
          </p:style>
          <p:txBody>
            <a:bodyPr spcFirstLastPara="0" vert="horz" wrap="square" lIns="60960" tIns="60960" rIns="60960" bIns="60960" numCol="1" spcCol="1270" anchor="ctr" anchorCtr="0">
              <a:noAutofit/>
            </a:bodyPr>
            <a:lstStyle/>
            <a:p>
              <a:pPr marL="0" marR="0" lvl="0" indent="0" algn="ctr" defTabSz="711200">
                <a:lnSpc>
                  <a:spcPct val="90000"/>
                </a:lnSpc>
                <a:spcBef>
                  <a:spcPts val="0"/>
                </a:spcBef>
                <a:spcAft>
                  <a:spcPts val="0"/>
                </a:spcAft>
                <a:buClrTx/>
                <a:buSzTx/>
                <a:buFontTx/>
                <a:buNone/>
                <a:defRPr/>
              </a:pPr>
              <a:r>
                <a:rPr lang="fr-FR" sz="1600" b="1" i="0" u="none" strike="noStrike" cap="none" spc="0">
                  <a:ln>
                    <a:noFill/>
                  </a:ln>
                  <a:solidFill>
                    <a:prstClr val="white"/>
                  </a:solidFill>
                  <a:latin typeface="Marianne"/>
                  <a:cs typeface="Arial"/>
                </a:rPr>
                <a:t>Approche technologique</a:t>
              </a:r>
              <a:endParaRPr/>
            </a:p>
            <a:p>
              <a:pPr marL="0" marR="0" lvl="0" indent="0" algn="ctr" defTabSz="711200">
                <a:lnSpc>
                  <a:spcPct val="90000"/>
                </a:lnSpc>
                <a:spcBef>
                  <a:spcPts val="0"/>
                </a:spcBef>
                <a:spcAft>
                  <a:spcPts val="0"/>
                </a:spcAft>
                <a:buClrTx/>
                <a:buSzTx/>
                <a:buFontTx/>
                <a:buNone/>
                <a:defRPr/>
              </a:pPr>
              <a:r>
                <a:rPr lang="fr-FR" sz="1600" b="1" i="0" u="none" strike="noStrike" cap="none" spc="0">
                  <a:ln>
                    <a:noFill/>
                  </a:ln>
                  <a:solidFill>
                    <a:prstClr val="white"/>
                  </a:solidFill>
                  <a:latin typeface="Marianne"/>
                  <a:cs typeface="Arial"/>
                </a:rPr>
                <a:t>(expérimentale)</a:t>
              </a:r>
            </a:p>
          </p:txBody>
        </p:sp>
      </p:grpSp>
      <p:grpSp>
        <p:nvGrpSpPr>
          <p:cNvPr id="17" name="Groupe 27"/>
          <p:cNvGrpSpPr/>
          <p:nvPr/>
        </p:nvGrpSpPr>
        <p:grpSpPr bwMode="auto">
          <a:xfrm>
            <a:off x="1948306" y="3582723"/>
            <a:ext cx="2209979" cy="797429"/>
            <a:chOff x="3888688" y="835546"/>
            <a:chExt cx="2209979" cy="797429"/>
          </a:xfrm>
        </p:grpSpPr>
        <p:sp>
          <p:nvSpPr>
            <p:cNvPr id="18" name="Rectangle à coins arrondis 28"/>
            <p:cNvSpPr/>
            <p:nvPr/>
          </p:nvSpPr>
          <p:spPr bwMode="auto">
            <a:xfrm>
              <a:off x="3888688" y="835546"/>
              <a:ext cx="2209979" cy="797429"/>
            </a:xfrm>
            <a:prstGeom prst="roundRect">
              <a:avLst>
                <a:gd name="adj" fmla="val 16667"/>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ZoneTexte 29"/>
            <p:cNvSpPr>
              <a:spLocks/>
            </p:cNvSpPr>
            <p:nvPr/>
          </p:nvSpPr>
          <p:spPr bwMode="auto">
            <a:xfrm>
              <a:off x="3927615" y="874473"/>
              <a:ext cx="2132125" cy="719575"/>
            </a:xfrm>
            <a:prstGeom prst="rect">
              <a:avLst/>
            </a:prstGeom>
          </p:spPr>
          <p:style>
            <a:lnRef idx="0">
              <a:srgbClr val="000000"/>
            </a:lnRef>
            <a:fillRef idx="0">
              <a:srgbClr val="000000"/>
            </a:fillRef>
            <a:effectRef idx="0">
              <a:srgbClr val="00000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ts val="0"/>
                </a:spcBef>
                <a:spcAft>
                  <a:spcPts val="0"/>
                </a:spcAft>
                <a:defRPr/>
              </a:pPr>
              <a:r>
                <a:rPr lang="fr-FR" sz="1600" b="1" i="0" u="none" strike="noStrike" cap="none" spc="0">
                  <a:ln>
                    <a:noFill/>
                  </a:ln>
                  <a:solidFill>
                    <a:prstClr val="white"/>
                  </a:solidFill>
                  <a:latin typeface="Marianne"/>
                  <a:cs typeface="Arial"/>
                </a:rPr>
                <a:t>Approche scientifique (</a:t>
              </a:r>
              <a:r>
                <a:rPr lang="fr-FR" sz="1600" b="1">
                  <a:latin typeface="Marianne"/>
                </a:rPr>
                <a:t>conceptuelle</a:t>
              </a:r>
              <a:r>
                <a:rPr lang="fr-FR" sz="1600" b="1" i="0" u="none" strike="noStrike" cap="none" spc="0">
                  <a:ln>
                    <a:noFill/>
                  </a:ln>
                  <a:solidFill>
                    <a:prstClr val="white"/>
                  </a:solidFill>
                  <a:latin typeface="Marianne"/>
                  <a:cs typeface="Arial"/>
                </a:rPr>
                <a:t>)</a:t>
              </a:r>
            </a:p>
          </p:txBody>
        </p:sp>
      </p:grpSp>
      <p:sp>
        <p:nvSpPr>
          <p:cNvPr id="20" name="ZoneTexte 23"/>
          <p:cNvSpPr>
            <a:spLocks/>
          </p:cNvSpPr>
          <p:nvPr/>
        </p:nvSpPr>
        <p:spPr bwMode="auto">
          <a:xfrm>
            <a:off x="404529" y="3678758"/>
            <a:ext cx="1656184" cy="584775"/>
          </a:xfrm>
          <a:prstGeom prst="rect">
            <a:avLst/>
          </a:prstGeom>
          <a:noFill/>
        </p:spPr>
        <p:txBody>
          <a:bodyPr wrap="square" rtlCol="0">
            <a:spAutoFit/>
          </a:bodyPr>
          <a:lstStyle/>
          <a:p>
            <a:pPr marL="0" marR="0" lvl="0" indent="0" algn="l" defTabSz="914400">
              <a:lnSpc>
                <a:spcPct val="100000"/>
              </a:lnSpc>
              <a:spcBef>
                <a:spcPts val="0"/>
              </a:spcBef>
              <a:spcAft>
                <a:spcPts val="0"/>
              </a:spcAft>
              <a:buClrTx/>
              <a:buSzTx/>
              <a:buFontTx/>
              <a:buNone/>
              <a:defRPr/>
            </a:pPr>
            <a:r>
              <a:rPr lang="fr-FR" sz="1600" b="0" i="0" u="none" strike="noStrike" cap="none" spc="0">
                <a:ln>
                  <a:noFill/>
                </a:ln>
                <a:solidFill>
                  <a:prstClr val="white"/>
                </a:solidFill>
                <a:latin typeface="Marianne"/>
                <a:cs typeface="Arial"/>
              </a:rPr>
              <a:t>Voie </a:t>
            </a:r>
            <a:endParaRPr/>
          </a:p>
          <a:p>
            <a:pPr marL="0" marR="0" lvl="0" indent="0" algn="l" defTabSz="914400">
              <a:lnSpc>
                <a:spcPct val="100000"/>
              </a:lnSpc>
              <a:spcBef>
                <a:spcPts val="0"/>
              </a:spcBef>
              <a:spcAft>
                <a:spcPts val="0"/>
              </a:spcAft>
              <a:buClrTx/>
              <a:buSzTx/>
              <a:buFontTx/>
              <a:buNone/>
              <a:defRPr/>
            </a:pPr>
            <a:r>
              <a:rPr lang="fr-FR" sz="1600" b="0" i="0" u="none" strike="noStrike" cap="none" spc="0">
                <a:ln>
                  <a:noFill/>
                </a:ln>
                <a:solidFill>
                  <a:prstClr val="white"/>
                </a:solidFill>
                <a:latin typeface="Marianne"/>
                <a:cs typeface="Arial"/>
              </a:rPr>
              <a:t>générale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733122C9-A0B9-462F-8757-0847AD287B63}" type="slidenum">
              <a:rPr lang="fr-FR" sz="750" b="1" i="0" u="none" strike="noStrike" cap="none" spc="0">
                <a:ln>
                  <a:noFill/>
                </a:ln>
                <a:solidFill>
                  <a:prstClr val="black"/>
                </a:solidFill>
                <a:latin typeface="Marianne Regular"/>
                <a:cs typeface="Marianne Regular"/>
              </a:rPr>
              <a:t>46</a:t>
            </a:fld>
            <a:endParaRPr lang="fr-FR" sz="750" b="1" i="0" u="none" strike="noStrike" cap="none" spc="0">
              <a:ln>
                <a:noFill/>
              </a:ln>
              <a:solidFill>
                <a:prstClr val="black"/>
              </a:solidFill>
              <a:latin typeface="Marianne Regular"/>
              <a:cs typeface="Marianne Regular"/>
            </a:endParaRPr>
          </a:p>
        </p:txBody>
      </p:sp>
      <p:sp>
        <p:nvSpPr>
          <p:cNvPr id="5" name="Espace réservé de la date 5"/>
          <p:cNvSpPr>
            <a:spLocks noGrp="1"/>
          </p:cNvSpPr>
          <p:nvPr>
            <p:ph type="dt" sz="half" idx="2"/>
          </p:nvPr>
        </p:nvSpPr>
        <p:spPr bwMode="auto"/>
        <p:txBody>
          <a:bodyPr/>
          <a:lstStyle/>
          <a:p>
            <a:pPr marL="0" marR="0" lvl="0" indent="0" algn="l" defTabSz="914400">
              <a:lnSpc>
                <a:spcPct val="100000"/>
              </a:lnSpc>
              <a:spcBef>
                <a:spcPts val="0"/>
              </a:spcBef>
              <a:spcAft>
                <a:spcPts val="0"/>
              </a:spcAft>
              <a:buClrTx/>
              <a:buSzTx/>
              <a:buFontTx/>
              <a:buNone/>
              <a:defRPr/>
            </a:pPr>
            <a:fld id="{32CFB02D-EF7F-1043-83B7-22E52266F620}" type="datetime1">
              <a:rPr lang="fr-FR" sz="750" b="1" i="0" u="none" strike="noStrike" cap="all" spc="0">
                <a:ln>
                  <a:noFill/>
                </a:ln>
                <a:solidFill>
                  <a:prstClr val="black"/>
                </a:solidFill>
                <a:latin typeface="Marianne Regular"/>
                <a:cs typeface="Marianne Regular"/>
              </a:rPr>
              <a:t>13/12/2023</a:t>
            </a:fld>
            <a:endParaRPr lang="fr-FR" sz="750" b="1" i="0" u="none" strike="noStrike" cap="all" spc="0">
              <a:ln>
                <a:noFill/>
              </a:ln>
              <a:solidFill>
                <a:prstClr val="black"/>
              </a:solidFill>
              <a:latin typeface="Marianne Regular"/>
              <a:cs typeface="Marianne Regular"/>
            </a:endParaRPr>
          </a:p>
        </p:txBody>
      </p:sp>
      <p:sp>
        <p:nvSpPr>
          <p:cNvPr id="6" name="Titre 8"/>
          <p:cNvSpPr>
            <a:spLocks noGrp="1"/>
          </p:cNvSpPr>
          <p:nvPr>
            <p:ph type="title"/>
          </p:nvPr>
        </p:nvSpPr>
        <p:spPr bwMode="auto">
          <a:xfrm>
            <a:off x="251520" y="555526"/>
            <a:ext cx="8424863" cy="539991"/>
          </a:xfrm>
        </p:spPr>
        <p:txBody>
          <a:bodyPr/>
          <a:lstStyle/>
          <a:p>
            <a:pPr>
              <a:defRPr/>
            </a:pPr>
            <a:r>
              <a:rPr lang="fr-FR">
                <a:latin typeface="Marianne Regular"/>
                <a:cs typeface="Marianne Regular"/>
              </a:rPr>
              <a:t>Les voies technologiques STI2D / STL</a:t>
            </a:r>
            <a:endParaRPr/>
          </a:p>
        </p:txBody>
      </p:sp>
      <p:sp>
        <p:nvSpPr>
          <p:cNvPr id="7" name="Rectangle 11"/>
          <p:cNvSpPr/>
          <p:nvPr/>
        </p:nvSpPr>
        <p:spPr bwMode="auto">
          <a:xfrm>
            <a:off x="251520" y="1059582"/>
            <a:ext cx="8582845" cy="584775"/>
          </a:xfrm>
          <a:prstGeom prst="rect">
            <a:avLst/>
          </a:prstGeom>
        </p:spPr>
        <p:txBody>
          <a:bodyPr wrap="square">
            <a:spAutoFit/>
          </a:bodyPr>
          <a:lstStyle/>
          <a:p>
            <a:pPr marL="0" marR="0" lvl="0" indent="0" algn="l" defTabSz="914400">
              <a:lnSpc>
                <a:spcPct val="100000"/>
              </a:lnSpc>
              <a:spcBef>
                <a:spcPts val="0"/>
              </a:spcBef>
              <a:spcAft>
                <a:spcPts val="0"/>
              </a:spcAft>
              <a:buClrTx/>
              <a:buSzTx/>
              <a:buFontTx/>
              <a:buNone/>
              <a:defRPr/>
            </a:pPr>
            <a:r>
              <a:rPr lang="fr-FR" sz="1600" b="0" i="0" u="none" strike="noStrike" cap="none" spc="0">
                <a:ln>
                  <a:noFill/>
                </a:ln>
                <a:solidFill>
                  <a:prstClr val="black"/>
                </a:solidFill>
                <a:latin typeface="Marianne"/>
                <a:cs typeface="Arial"/>
              </a:rPr>
              <a:t>Des spécialités résolument </a:t>
            </a:r>
            <a:r>
              <a:rPr lang="fr-FR" sz="1600" b="1" i="0" u="none" strike="noStrike" cap="none" spc="0">
                <a:ln>
                  <a:noFill/>
                </a:ln>
                <a:solidFill>
                  <a:prstClr val="black"/>
                </a:solidFill>
                <a:latin typeface="Marianne"/>
                <a:cs typeface="Arial"/>
              </a:rPr>
              <a:t>scientifiques</a:t>
            </a:r>
            <a:r>
              <a:rPr lang="fr-FR" sz="1600" b="0" i="0" u="none" strike="noStrike" cap="none" spc="0">
                <a:ln>
                  <a:noFill/>
                </a:ln>
                <a:solidFill>
                  <a:prstClr val="black"/>
                </a:solidFill>
                <a:latin typeface="Marianne"/>
                <a:cs typeface="Arial"/>
              </a:rPr>
              <a:t>, alternatives à des combinaisons scientifiques de la voie générale</a:t>
            </a:r>
            <a:endParaRPr lang="fr-FR" sz="1600" b="0" i="1" u="none" strike="noStrike" cap="none" spc="0">
              <a:ln>
                <a:noFill/>
              </a:ln>
              <a:solidFill>
                <a:prstClr val="black"/>
              </a:solidFill>
              <a:latin typeface="Marianne"/>
              <a:cs typeface="Arial"/>
            </a:endParaRPr>
          </a:p>
        </p:txBody>
      </p:sp>
      <p:sp>
        <p:nvSpPr>
          <p:cNvPr id="8" name="Rectangle à coins arrondis 16"/>
          <p:cNvSpPr/>
          <p:nvPr/>
        </p:nvSpPr>
        <p:spPr bwMode="auto">
          <a:xfrm>
            <a:off x="323850" y="2638224"/>
            <a:ext cx="2540486" cy="1807272"/>
          </a:xfrm>
          <a:prstGeom prst="roundRect">
            <a:avLst>
              <a:gd name="adj" fmla="val 16667"/>
            </a:avLst>
          </a:prstGeom>
          <a:solidFill>
            <a:srgbClr val="9ACA3C"/>
          </a:solidFill>
          <a:ln>
            <a:solidFill>
              <a:srgbClr val="9ACA3C"/>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Français / Philosophie </a:t>
            </a:r>
            <a:endParaRPr/>
          </a:p>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Histoire-Géographie</a:t>
            </a:r>
            <a:endParaRPr/>
          </a:p>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2 Langues vivantes</a:t>
            </a:r>
            <a:endParaRPr/>
          </a:p>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 + enseignement technologique en langue vivante A </a:t>
            </a:r>
            <a:endParaRPr/>
          </a:p>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Education Physique et Sportive</a:t>
            </a:r>
            <a:endParaRPr/>
          </a:p>
          <a:p>
            <a:pPr marL="0" marR="0" lvl="0" indent="0" algn="l" defTabSz="914400">
              <a:lnSpc>
                <a:spcPct val="100000"/>
              </a:lnSpc>
              <a:spcBef>
                <a:spcPts val="0"/>
              </a:spcBef>
              <a:spcAft>
                <a:spcPts val="0"/>
              </a:spcAft>
              <a:buClrTx/>
              <a:buSzTx/>
              <a:buFontTx/>
              <a:buNone/>
              <a:defRPr/>
            </a:pPr>
            <a:r>
              <a:rPr lang="fr-FR" sz="1200" b="0" i="0" u="none" strike="noStrike" cap="none" spc="0">
                <a:ln>
                  <a:noFill/>
                </a:ln>
                <a:solidFill>
                  <a:schemeClr val="bg1"/>
                </a:solidFill>
                <a:latin typeface="Marianne"/>
                <a:cs typeface="Arial"/>
              </a:rPr>
              <a:t>Enseignement Moral et Civique</a:t>
            </a:r>
            <a:endParaRPr/>
          </a:p>
          <a:p>
            <a:pPr marL="0" marR="0" lvl="0" indent="0" algn="l" defTabSz="914400">
              <a:lnSpc>
                <a:spcPct val="100000"/>
              </a:lnSpc>
              <a:spcBef>
                <a:spcPts val="0"/>
              </a:spcBef>
              <a:spcAft>
                <a:spcPts val="0"/>
              </a:spcAft>
              <a:buClrTx/>
              <a:buSzTx/>
              <a:buFontTx/>
              <a:buNone/>
              <a:defRPr/>
            </a:pPr>
            <a:r>
              <a:rPr lang="fr-FR" sz="1200" b="1" i="0" u="none" strike="noStrike" cap="none" spc="0">
                <a:ln>
                  <a:noFill/>
                </a:ln>
                <a:solidFill>
                  <a:schemeClr val="bg1"/>
                </a:solidFill>
                <a:latin typeface="Marianne"/>
                <a:cs typeface="Arial"/>
              </a:rPr>
              <a:t>Mathématiques</a:t>
            </a:r>
          </a:p>
        </p:txBody>
      </p:sp>
      <p:sp>
        <p:nvSpPr>
          <p:cNvPr id="9" name="Rectangle à coins arrondis 17"/>
          <p:cNvSpPr/>
          <p:nvPr/>
        </p:nvSpPr>
        <p:spPr bwMode="auto">
          <a:xfrm>
            <a:off x="2958766" y="2413151"/>
            <a:ext cx="3168351" cy="972788"/>
          </a:xfrm>
          <a:prstGeom prst="roundRect">
            <a:avLst>
              <a:gd name="adj"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Innovation technologique</a:t>
            </a:r>
            <a:endParaRP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Ingénierie et développement durable (I2D) </a:t>
            </a: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Physique-Chimie et Mathématiques</a:t>
            </a:r>
            <a:endParaRPr/>
          </a:p>
        </p:txBody>
      </p:sp>
      <p:sp>
        <p:nvSpPr>
          <p:cNvPr id="10" name="Rectangle à coins arrondis 18"/>
          <p:cNvSpPr/>
          <p:nvPr/>
        </p:nvSpPr>
        <p:spPr bwMode="auto">
          <a:xfrm>
            <a:off x="2955793" y="3468624"/>
            <a:ext cx="3168351" cy="1263366"/>
          </a:xfrm>
          <a:prstGeom prst="roundRect">
            <a:avLst>
              <a:gd name="adj" fmla="val 16667"/>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Biochimie-Biologie</a:t>
            </a:r>
            <a:endParaRP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Biotechnologie ou Sciences physiques et chimiques en laboratoire</a:t>
            </a:r>
            <a:endParaRP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Physique-Chimie et Mathématiques</a:t>
            </a:r>
            <a:endParaRPr/>
          </a:p>
        </p:txBody>
      </p:sp>
      <p:sp>
        <p:nvSpPr>
          <p:cNvPr id="11" name="Rectangle à coins arrondis 19"/>
          <p:cNvSpPr/>
          <p:nvPr/>
        </p:nvSpPr>
        <p:spPr bwMode="auto">
          <a:xfrm>
            <a:off x="6211159" y="3468624"/>
            <a:ext cx="2592288" cy="1263366"/>
          </a:xfrm>
          <a:prstGeom prst="roundRect">
            <a:avLst>
              <a:gd name="adj" fmla="val 16667"/>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Biochimie-Biologie-Biotechnologie ou Sciences physiques et chimiques en laboratoire</a:t>
            </a:r>
            <a:endParaRP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Physique-Chimie et Mathématiques</a:t>
            </a:r>
            <a:endParaRPr/>
          </a:p>
        </p:txBody>
      </p:sp>
      <p:sp>
        <p:nvSpPr>
          <p:cNvPr id="12" name="Rectangle à coins arrondis 20"/>
          <p:cNvSpPr/>
          <p:nvPr/>
        </p:nvSpPr>
        <p:spPr bwMode="auto">
          <a:xfrm>
            <a:off x="6211159" y="2413151"/>
            <a:ext cx="2592288" cy="972788"/>
          </a:xfrm>
          <a:prstGeom prst="roundRect">
            <a:avLst>
              <a:gd name="adj" fmla="val 16667"/>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Innovation, Ingénierie et développement durable (2I2D) </a:t>
            </a:r>
            <a:endParaRPr/>
          </a:p>
          <a:p>
            <a:pPr marL="228600" marR="0" lvl="0" indent="-228600" algn="l" defTabSz="914400">
              <a:lnSpc>
                <a:spcPct val="100000"/>
              </a:lnSpc>
              <a:spcBef>
                <a:spcPts val="0"/>
              </a:spcBef>
              <a:spcAft>
                <a:spcPts val="0"/>
              </a:spcAft>
              <a:buClrTx/>
              <a:buSzTx/>
              <a:buFont typeface="+mj-lt"/>
              <a:buAutoNum type="arabicPeriod"/>
              <a:defRPr/>
            </a:pPr>
            <a:r>
              <a:rPr lang="fr-FR" sz="1200" b="1" i="0" u="none" strike="noStrike" cap="none" spc="0">
                <a:ln>
                  <a:noFill/>
                </a:ln>
                <a:solidFill>
                  <a:schemeClr val="bg1"/>
                </a:solidFill>
                <a:latin typeface="Marianne"/>
                <a:cs typeface="Arial"/>
              </a:rPr>
              <a:t>Physique-Chimie et Mathématiques</a:t>
            </a:r>
            <a:endParaRPr/>
          </a:p>
        </p:txBody>
      </p:sp>
      <p:sp>
        <p:nvSpPr>
          <p:cNvPr id="13" name="Rectangle à coins arrondis 21"/>
          <p:cNvSpPr/>
          <p:nvPr/>
        </p:nvSpPr>
        <p:spPr bwMode="auto">
          <a:xfrm>
            <a:off x="323850" y="1673140"/>
            <a:ext cx="1689284" cy="760422"/>
          </a:xfrm>
          <a:prstGeom prst="wedgeRoundRectCallout">
            <a:avLst>
              <a:gd name="adj1" fmla="val -8752"/>
              <a:gd name="adj2" fmla="val 69492"/>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r>
              <a:rPr lang="fr-FR" sz="1400" b="0" i="0" u="none" strike="noStrike" cap="none" spc="0">
                <a:ln>
                  <a:noFill/>
                </a:ln>
                <a:solidFill>
                  <a:prstClr val="white"/>
                </a:solidFill>
                <a:latin typeface="Marianne"/>
                <a:cs typeface="Arial"/>
              </a:rPr>
              <a:t>Enseignements généraux</a:t>
            </a:r>
          </a:p>
        </p:txBody>
      </p:sp>
      <p:sp>
        <p:nvSpPr>
          <p:cNvPr id="14" name="Rectangle à coins arrondis 22"/>
          <p:cNvSpPr/>
          <p:nvPr/>
        </p:nvSpPr>
        <p:spPr bwMode="auto">
          <a:xfrm>
            <a:off x="3774748" y="1424142"/>
            <a:ext cx="1800200" cy="760422"/>
          </a:xfrm>
          <a:prstGeom prst="wedgeRoundRectCallout">
            <a:avLst>
              <a:gd name="adj1" fmla="val -19974"/>
              <a:gd name="adj2" fmla="val 73686"/>
              <a:gd name="adj3" fmla="val 16667"/>
            </a:avLst>
          </a:prstGeom>
          <a:solidFill>
            <a:srgbClr val="ED9513"/>
          </a:solidFill>
          <a:ln>
            <a:solidFill>
              <a:srgbClr val="ED95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r>
              <a:rPr lang="fr-FR" sz="1400" b="0" i="0" u="none" strike="noStrike" cap="none" spc="0">
                <a:ln>
                  <a:noFill/>
                </a:ln>
                <a:solidFill>
                  <a:prstClr val="white"/>
                </a:solidFill>
                <a:latin typeface="Marianne"/>
                <a:cs typeface="Arial"/>
              </a:rPr>
              <a:t>3 enseignements de spécialité</a:t>
            </a:r>
            <a:endParaRPr/>
          </a:p>
          <a:p>
            <a:pPr marL="0" marR="0" lvl="0" indent="0" algn="ctr" defTabSz="914400">
              <a:lnSpc>
                <a:spcPct val="100000"/>
              </a:lnSpc>
              <a:spcBef>
                <a:spcPts val="0"/>
              </a:spcBef>
              <a:spcAft>
                <a:spcPts val="0"/>
              </a:spcAft>
              <a:buClrTx/>
              <a:buSzTx/>
              <a:buFontTx/>
              <a:buNone/>
              <a:defRPr/>
            </a:pPr>
            <a:r>
              <a:rPr lang="fr-FR" sz="1100" b="1" i="0" u="none" strike="noStrike" cap="none" spc="0">
                <a:ln>
                  <a:noFill/>
                </a:ln>
                <a:solidFill>
                  <a:schemeClr val="bg1"/>
                </a:solidFill>
                <a:latin typeface="Marianne"/>
                <a:cs typeface="Arial"/>
              </a:rPr>
              <a:t>En classe de première</a:t>
            </a:r>
          </a:p>
        </p:txBody>
      </p:sp>
      <p:sp>
        <p:nvSpPr>
          <p:cNvPr id="15" name="Rectangle à coins arrondis 23"/>
          <p:cNvSpPr/>
          <p:nvPr/>
        </p:nvSpPr>
        <p:spPr bwMode="auto">
          <a:xfrm flipH="1">
            <a:off x="7020271" y="1424142"/>
            <a:ext cx="1783175" cy="760422"/>
          </a:xfrm>
          <a:prstGeom prst="wedgeRoundRectCallout">
            <a:avLst>
              <a:gd name="adj1" fmla="val -4026"/>
              <a:gd name="adj2" fmla="val 72288"/>
              <a:gd name="adj3" fmla="val 16667"/>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r>
              <a:rPr lang="fr-FR" sz="1400" b="0" i="0" u="none" strike="noStrike" cap="none" spc="0">
                <a:ln>
                  <a:noFill/>
                </a:ln>
                <a:solidFill>
                  <a:prstClr val="white"/>
                </a:solidFill>
                <a:latin typeface="Marianne"/>
                <a:cs typeface="Arial"/>
              </a:rPr>
              <a:t>2 enseignements de spécialité</a:t>
            </a:r>
            <a:endParaRPr/>
          </a:p>
          <a:p>
            <a:pPr marL="0" marR="0" lvl="0" indent="0" algn="ctr" defTabSz="914400">
              <a:lnSpc>
                <a:spcPct val="100000"/>
              </a:lnSpc>
              <a:spcBef>
                <a:spcPts val="0"/>
              </a:spcBef>
              <a:spcAft>
                <a:spcPts val="0"/>
              </a:spcAft>
              <a:buClrTx/>
              <a:buSzTx/>
              <a:buFontTx/>
              <a:buNone/>
              <a:defRPr/>
            </a:pPr>
            <a:r>
              <a:rPr lang="fr-FR" sz="1100" b="1" i="0" u="none" strike="noStrike" cap="none" spc="0">
                <a:ln>
                  <a:noFill/>
                </a:ln>
                <a:solidFill>
                  <a:prstClr val="white"/>
                </a:solidFill>
                <a:latin typeface="Marianne"/>
                <a:cs typeface="Arial"/>
              </a:rPr>
              <a:t>En classe de terminale</a:t>
            </a:r>
          </a:p>
        </p:txBody>
      </p:sp>
      <p:sp>
        <p:nvSpPr>
          <p:cNvPr id="16" name="ZoneTexte 24"/>
          <p:cNvSpPr>
            <a:spLocks/>
          </p:cNvSpPr>
          <p:nvPr/>
        </p:nvSpPr>
        <p:spPr bwMode="auto">
          <a:xfrm rot="20228995">
            <a:off x="5633462" y="2735118"/>
            <a:ext cx="981369" cy="369332"/>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fr-FR" sz="1800" b="1" i="0" u="none" strike="noStrike" cap="none" spc="0">
                <a:ln>
                  <a:noFill/>
                </a:ln>
                <a:latin typeface="Marianne"/>
                <a:cs typeface="Arial"/>
              </a:rPr>
              <a:t>STI 2D</a:t>
            </a:r>
          </a:p>
        </p:txBody>
      </p:sp>
      <p:sp>
        <p:nvSpPr>
          <p:cNvPr id="17" name="ZoneTexte 25"/>
          <p:cNvSpPr>
            <a:spLocks/>
          </p:cNvSpPr>
          <p:nvPr/>
        </p:nvSpPr>
        <p:spPr bwMode="auto">
          <a:xfrm rot="20228995">
            <a:off x="5773011" y="3837957"/>
            <a:ext cx="901391" cy="369332"/>
          </a:xfrm>
          <a:prstGeom prst="rect">
            <a:avLst/>
          </a:prstGeom>
          <a:noFill/>
        </p:spPr>
        <p:txBody>
          <a:bodyPr wrap="square" rtlCol="0">
            <a:spAutoFit/>
          </a:bodyPr>
          <a:lstStyle/>
          <a:p>
            <a:pPr marL="0" marR="0" lvl="0" indent="0" algn="ctr" defTabSz="914400">
              <a:lnSpc>
                <a:spcPct val="100000"/>
              </a:lnSpc>
              <a:spcBef>
                <a:spcPts val="0"/>
              </a:spcBef>
              <a:spcAft>
                <a:spcPts val="0"/>
              </a:spcAft>
              <a:buClrTx/>
              <a:buSzTx/>
              <a:buFontTx/>
              <a:buNone/>
              <a:defRPr/>
            </a:pPr>
            <a:r>
              <a:rPr lang="fr-FR" sz="1800" b="1" i="0" u="none" strike="noStrike" cap="none" spc="0">
                <a:ln>
                  <a:noFill/>
                </a:ln>
                <a:latin typeface="Marianne"/>
                <a:cs typeface="Arial"/>
              </a:rPr>
              <a:t>S TL</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47</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6" name="Titre 8"/>
          <p:cNvSpPr>
            <a:spLocks noGrp="1"/>
          </p:cNvSpPr>
          <p:nvPr>
            <p:ph type="title"/>
          </p:nvPr>
        </p:nvSpPr>
        <p:spPr bwMode="auto">
          <a:xfrm>
            <a:off x="520488" y="2067694"/>
            <a:ext cx="3528070" cy="539991"/>
          </a:xfrm>
        </p:spPr>
        <p:txBody>
          <a:bodyPr>
            <a:normAutofit fontScale="90000"/>
          </a:bodyPr>
          <a:lstStyle/>
          <a:p>
            <a:pPr>
              <a:defRPr/>
            </a:pPr>
            <a:r>
              <a:rPr lang="fr-FR" sz="2400">
                <a:latin typeface="Marianne Regular"/>
                <a:cs typeface="Marianne Regular"/>
              </a:rPr>
              <a:t>STI2D:</a:t>
            </a:r>
            <a:br>
              <a:rPr lang="fr-FR" sz="2400">
                <a:latin typeface="Marianne Regular"/>
                <a:cs typeface="Marianne Regular"/>
              </a:rPr>
            </a:br>
            <a:r>
              <a:rPr lang="fr-FR" sz="2400">
                <a:latin typeface="Marianne Regular"/>
                <a:cs typeface="Marianne Regular"/>
              </a:rPr>
              <a:t>I pour industrie, </a:t>
            </a:r>
            <a:br>
              <a:rPr lang="fr-FR" sz="2400">
                <a:latin typeface="Marianne Regular"/>
                <a:cs typeface="Marianne Regular"/>
              </a:rPr>
            </a:br>
            <a:r>
              <a:rPr lang="fr-FR" sz="2400">
                <a:latin typeface="Marianne Regular"/>
                <a:cs typeface="Marianne Regular"/>
              </a:rPr>
              <a:t>2D pour développement durable…</a:t>
            </a:r>
            <a:r>
              <a:rPr lang="fr-FR" sz="1900">
                <a:latin typeface="Marianne Regular"/>
                <a:cs typeface="Marianne Regular"/>
              </a:rPr>
              <a:t/>
            </a:r>
            <a:br>
              <a:rPr lang="fr-FR" sz="1900">
                <a:latin typeface="Marianne Regular"/>
                <a:cs typeface="Marianne Regular"/>
              </a:rPr>
            </a:br>
            <a:r>
              <a:rPr lang="fr-FR" sz="1900">
                <a:latin typeface="Marianne Regular"/>
                <a:cs typeface="Marianne Regular"/>
              </a:rPr>
              <a:t/>
            </a:r>
            <a:br>
              <a:rPr lang="fr-FR" sz="1900">
                <a:latin typeface="Marianne Regular"/>
                <a:cs typeface="Marianne Regular"/>
              </a:rPr>
            </a:br>
            <a:r>
              <a:rPr lang="fr-FR" sz="1900">
                <a:latin typeface="Marianne Regular"/>
                <a:cs typeface="Marianne Regular"/>
              </a:rPr>
              <a:t/>
            </a:r>
            <a:br>
              <a:rPr lang="fr-FR" sz="1900">
                <a:latin typeface="Marianne Regular"/>
                <a:cs typeface="Marianne Regular"/>
              </a:rPr>
            </a:br>
            <a:endParaRPr sz="2100"/>
          </a:p>
        </p:txBody>
      </p:sp>
      <p:pic>
        <p:nvPicPr>
          <p:cNvPr id="7" name="Image 3"/>
          <p:cNvPicPr>
            <a:picLocks noChangeAspect="1"/>
          </p:cNvPicPr>
          <p:nvPr/>
        </p:nvPicPr>
        <p:blipFill>
          <a:blip r:embed="rId3"/>
          <a:stretch/>
        </p:blipFill>
        <p:spPr bwMode="auto">
          <a:xfrm>
            <a:off x="4067944" y="597157"/>
            <a:ext cx="4788765" cy="4165048"/>
          </a:xfrm>
          <a:prstGeom prst="rect">
            <a:avLst/>
          </a:prstGeom>
        </p:spPr>
      </p:pic>
      <p:sp>
        <p:nvSpPr>
          <p:cNvPr id="8" name="ZoneTexte 10"/>
          <p:cNvSpPr/>
          <p:nvPr/>
        </p:nvSpPr>
        <p:spPr bwMode="auto">
          <a:xfrm>
            <a:off x="3995936" y="4797631"/>
            <a:ext cx="1983235" cy="219291"/>
          </a:xfrm>
          <a:prstGeom prst="rect">
            <a:avLst/>
          </a:prstGeom>
          <a:noFill/>
        </p:spPr>
        <p:txBody>
          <a:bodyPr wrap="none" rtlCol="0">
            <a:spAutoFit/>
          </a:bodyPr>
          <a:lstStyle/>
          <a:p>
            <a:pPr>
              <a:defRPr/>
            </a:pPr>
            <a:r>
              <a:rPr lang="fr-FR" sz="850" i="1"/>
              <a:t>Le monde sans fin (Jancovici &amp; Blain) </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3"/>
          <p:cNvPicPr>
            <a:picLocks noChangeAspect="1"/>
          </p:cNvPicPr>
          <p:nvPr/>
        </p:nvPicPr>
        <p:blipFill>
          <a:blip r:embed="rId3"/>
          <a:srcRect l="19323" r="17495"/>
          <a:stretch/>
        </p:blipFill>
        <p:spPr bwMode="auto">
          <a:xfrm>
            <a:off x="6156176" y="2590112"/>
            <a:ext cx="2520280" cy="2262925"/>
          </a:xfrm>
          <a:prstGeom prst="rect">
            <a:avLst/>
          </a:prstGeom>
        </p:spPr>
      </p:pic>
      <p:sp>
        <p:nvSpPr>
          <p:cNvPr id="5" name="Espace réservé du texte 2"/>
          <p:cNvSpPr>
            <a:spLocks/>
          </p:cNvSpPr>
          <p:nvPr/>
        </p:nvSpPr>
        <p:spPr bwMode="auto">
          <a:xfrm>
            <a:off x="179512" y="3500827"/>
            <a:ext cx="2807990" cy="1506678"/>
          </a:xfrm>
          <a:prstGeom prst="rect">
            <a:avLst/>
          </a:prstGeom>
        </p:spPr>
        <p:txBody>
          <a:bodyPr/>
          <a:lstStyle>
            <a:lvl1pPr marL="92075" indent="0" algn="l" defTabSz="914400">
              <a:lnSpc>
                <a:spcPct val="100000"/>
              </a:lnSpc>
              <a:spcBef>
                <a:spcPts val="0"/>
              </a:spcBef>
              <a:spcAft>
                <a:spcPts val="500"/>
              </a:spcAft>
              <a:buFont typeface="Arial"/>
              <a:buNone/>
              <a:defRPr sz="1400" b="0">
                <a:solidFill>
                  <a:schemeClr val="tx1"/>
                </a:solidFill>
                <a:latin typeface="+mn-lt"/>
                <a:ea typeface="+mn-ea"/>
                <a:cs typeface="+mn-cs"/>
              </a:defRPr>
            </a:lvl1pPr>
            <a:lvl2pPr marL="351450" indent="-171450" algn="l" defTabSz="914400">
              <a:lnSpc>
                <a:spcPct val="100000"/>
              </a:lnSpc>
              <a:spcBef>
                <a:spcPts val="600"/>
              </a:spcBef>
              <a:spcAft>
                <a:spcPts val="600"/>
              </a:spcAft>
              <a:buSzPct val="100000"/>
              <a:buFont typeface="Arial"/>
              <a:buChar char="•"/>
              <a:defRPr sz="1200">
                <a:solidFill>
                  <a:schemeClr val="tx1"/>
                </a:solidFill>
                <a:latin typeface="+mn-lt"/>
                <a:ea typeface="+mn-ea"/>
                <a:cs typeface="+mn-cs"/>
              </a:defRPr>
            </a:lvl2pPr>
            <a:lvl3pPr marL="531450" indent="-171450" algn="l" defTabSz="914400">
              <a:lnSpc>
                <a:spcPct val="100000"/>
              </a:lnSpc>
              <a:spcBef>
                <a:spcPts val="100"/>
              </a:spcBef>
              <a:spcAft>
                <a:spcPts val="100"/>
              </a:spcAft>
              <a:buSzPct val="100000"/>
              <a:buFont typeface="Wingdings"/>
              <a:buChar char="§"/>
              <a:defRPr sz="1000">
                <a:solidFill>
                  <a:schemeClr val="tx1"/>
                </a:solidFill>
                <a:latin typeface="+mn-lt"/>
                <a:ea typeface="+mn-ea"/>
                <a:cs typeface="+mn-cs"/>
              </a:defRPr>
            </a:lvl3pPr>
            <a:lvl4pPr marL="711450" indent="-171450" algn="l" defTabSz="914400">
              <a:lnSpc>
                <a:spcPct val="100000"/>
              </a:lnSpc>
              <a:spcBef>
                <a:spcPts val="100"/>
              </a:spcBef>
              <a:spcAft>
                <a:spcPts val="100"/>
              </a:spcAft>
              <a:buSzPct val="100000"/>
              <a:buFont typeface="Arial"/>
              <a:buChar char="•"/>
              <a:defRPr sz="800">
                <a:solidFill>
                  <a:schemeClr val="tx1"/>
                </a:solidFill>
                <a:latin typeface="+mn-lt"/>
                <a:ea typeface="+mn-ea"/>
                <a:cs typeface="+mn-cs"/>
              </a:defRPr>
            </a:lvl4pPr>
            <a:lvl5pPr marL="927450" indent="-171450" algn="l" defTabSz="914400">
              <a:lnSpc>
                <a:spcPct val="100000"/>
              </a:lnSpc>
              <a:spcBef>
                <a:spcPts val="100"/>
              </a:spcBef>
              <a:spcAft>
                <a:spcPts val="100"/>
              </a:spcAft>
              <a:buSzPct val="100000"/>
              <a:buFont typeface="Wingdings"/>
              <a:buChar char="§"/>
              <a:defRPr sz="700">
                <a:solidFill>
                  <a:schemeClr val="tx1"/>
                </a:solidFill>
                <a:latin typeface="+mn-lt"/>
                <a:ea typeface="+mn-ea"/>
                <a:cs typeface="+mn-cs"/>
              </a:defRPr>
            </a:lvl5pPr>
            <a:lvl6pPr marL="2514600" indent="-228600" algn="l" defTabSz="914400">
              <a:spcBef>
                <a:spcPts val="0"/>
              </a:spcBef>
              <a:buFont typeface="Arial"/>
              <a:buChar char="•"/>
              <a:defRPr sz="2000">
                <a:solidFill>
                  <a:schemeClr val="tx1"/>
                </a:solidFill>
                <a:latin typeface="+mn-lt"/>
                <a:ea typeface="+mn-ea"/>
                <a:cs typeface="+mn-cs"/>
              </a:defRPr>
            </a:lvl6pPr>
            <a:lvl7pPr marL="2971800" indent="-228600" algn="l" defTabSz="914400">
              <a:spcBef>
                <a:spcPts val="0"/>
              </a:spcBef>
              <a:buFont typeface="Arial"/>
              <a:buChar char="•"/>
              <a:defRPr sz="2000">
                <a:solidFill>
                  <a:schemeClr val="tx1"/>
                </a:solidFill>
                <a:latin typeface="+mn-lt"/>
                <a:ea typeface="+mn-ea"/>
                <a:cs typeface="+mn-cs"/>
              </a:defRPr>
            </a:lvl7pPr>
            <a:lvl8pPr marL="3200400" indent="0" algn="l" defTabSz="914400">
              <a:spcBef>
                <a:spcPts val="0"/>
              </a:spcBef>
              <a:buFont typeface="Arial"/>
              <a:buNone/>
              <a:defRPr sz="2000">
                <a:solidFill>
                  <a:schemeClr val="tx1"/>
                </a:solidFill>
                <a:latin typeface="+mn-lt"/>
                <a:ea typeface="+mn-ea"/>
                <a:cs typeface="+mn-cs"/>
              </a:defRPr>
            </a:lvl8pPr>
            <a:lvl9pPr marL="3886200" indent="-228600" algn="l" defTabSz="914400">
              <a:spcBef>
                <a:spcPts val="0"/>
              </a:spcBef>
              <a:buFont typeface="Arial"/>
              <a:buChar char="•"/>
              <a:defRPr sz="2000">
                <a:solidFill>
                  <a:schemeClr val="tx1"/>
                </a:solidFill>
                <a:latin typeface="+mn-lt"/>
                <a:ea typeface="+mn-ea"/>
                <a:cs typeface="+mn-cs"/>
              </a:defRPr>
            </a:lvl9pPr>
          </a:lstStyle>
          <a:p>
            <a:pPr>
              <a:defRPr/>
            </a:pPr>
            <a:r>
              <a:rPr lang="fr-FR" sz="1600" b="1" i="1"/>
              <a:t>Pratiques pédagogiques :</a:t>
            </a:r>
            <a:endParaRPr/>
          </a:p>
          <a:p>
            <a:pPr>
              <a:defRPr/>
            </a:pPr>
            <a:r>
              <a:rPr lang="fr-FR"/>
              <a:t>Projet / Mini-projet</a:t>
            </a:r>
            <a:endParaRPr/>
          </a:p>
          <a:p>
            <a:pPr>
              <a:defRPr/>
            </a:pPr>
            <a:r>
              <a:rPr lang="fr-FR"/>
              <a:t>Études de cas / TP</a:t>
            </a:r>
            <a:endParaRPr/>
          </a:p>
          <a:p>
            <a:pPr>
              <a:defRPr/>
            </a:pPr>
            <a:r>
              <a:rPr lang="fr-FR"/>
              <a:t>Démarche de créativité</a:t>
            </a:r>
            <a:endParaRPr/>
          </a:p>
        </p:txBody>
      </p:sp>
      <p:sp>
        <p:nvSpPr>
          <p:cNvPr id="6" name="Rectangle 1"/>
          <p:cNvSpPr/>
          <p:nvPr/>
        </p:nvSpPr>
        <p:spPr bwMode="auto">
          <a:xfrm>
            <a:off x="2590055" y="3820714"/>
            <a:ext cx="3428736" cy="866904"/>
          </a:xfrm>
          <a:prstGeom prst="rect">
            <a:avLst/>
          </a:prstGeom>
        </p:spPr>
        <p:txBody>
          <a:bodyPr wrap="square">
            <a:spAutoFit/>
          </a:bodyPr>
          <a:lstStyle/>
          <a:p>
            <a:pPr marL="92075">
              <a:spcAft>
                <a:spcPts val="500"/>
              </a:spcAft>
              <a:defRPr/>
            </a:pPr>
            <a:r>
              <a:rPr lang="fr-FR" sz="1400"/>
              <a:t>Démarche d’investigation</a:t>
            </a:r>
            <a:endParaRPr/>
          </a:p>
          <a:p>
            <a:pPr marL="92075">
              <a:spcAft>
                <a:spcPts val="500"/>
              </a:spcAft>
              <a:defRPr/>
            </a:pPr>
            <a:r>
              <a:rPr lang="fr-FR" sz="1400"/>
              <a:t>Modélisation des systèmes   </a:t>
            </a:r>
            <a:endParaRPr/>
          </a:p>
          <a:p>
            <a:pPr marL="92075">
              <a:spcAft>
                <a:spcPts val="500"/>
              </a:spcAft>
              <a:defRPr/>
            </a:pPr>
            <a:r>
              <a:rPr lang="fr-FR" sz="1400"/>
              <a:t>Simulations…</a:t>
            </a:r>
            <a:endParaRPr/>
          </a:p>
        </p:txBody>
      </p:sp>
      <p:sp>
        <p:nvSpPr>
          <p:cNvPr id="7" name="Flèche gauche 12"/>
          <p:cNvSpPr/>
          <p:nvPr/>
        </p:nvSpPr>
        <p:spPr bwMode="auto">
          <a:xfrm>
            <a:off x="5165543" y="1358859"/>
            <a:ext cx="1578287" cy="216024"/>
          </a:xfrm>
          <a:prstGeom prst="leftArrow">
            <a:avLst>
              <a:gd name="adj1" fmla="val 50000"/>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Accolade ouvrante 14"/>
          <p:cNvSpPr/>
          <p:nvPr/>
        </p:nvSpPr>
        <p:spPr bwMode="auto">
          <a:xfrm rot="16199998">
            <a:off x="2185920" y="1101654"/>
            <a:ext cx="690561" cy="4023787"/>
          </a:xfrm>
          <a:prstGeom prst="leftBrace">
            <a:avLst>
              <a:gd name="adj1" fmla="val 8333"/>
              <a:gd name="adj2" fmla="val 50000"/>
            </a:avLst>
          </a:prstGeom>
          <a:ln w="635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fr-FR"/>
          </a:p>
        </p:txBody>
      </p:sp>
      <p:grpSp>
        <p:nvGrpSpPr>
          <p:cNvPr id="9" name="Groupe 10"/>
          <p:cNvGrpSpPr/>
          <p:nvPr/>
        </p:nvGrpSpPr>
        <p:grpSpPr bwMode="auto">
          <a:xfrm>
            <a:off x="314660" y="965710"/>
            <a:ext cx="4550790" cy="2353758"/>
            <a:chOff x="314660" y="965710"/>
            <a:chExt cx="4550790" cy="2353758"/>
          </a:xfrm>
        </p:grpSpPr>
        <p:sp>
          <p:nvSpPr>
            <p:cNvPr id="10" name="Ellipse 6"/>
            <p:cNvSpPr/>
            <p:nvPr/>
          </p:nvSpPr>
          <p:spPr bwMode="auto">
            <a:xfrm>
              <a:off x="314660" y="965710"/>
              <a:ext cx="4550790" cy="2353758"/>
            </a:xfrm>
            <a:prstGeom prst="ellipse">
              <a:avLst/>
            </a:prstGeom>
            <a:solidFill>
              <a:srgbClr val="5A8B25">
                <a:alpha val="3097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endParaRPr>
            </a:p>
          </p:txBody>
        </p:sp>
        <p:sp>
          <p:nvSpPr>
            <p:cNvPr id="11" name="ZoneTexte 2"/>
            <p:cNvSpPr>
              <a:spLocks/>
            </p:cNvSpPr>
            <p:nvPr/>
          </p:nvSpPr>
          <p:spPr bwMode="auto">
            <a:xfrm>
              <a:off x="1491491" y="2643394"/>
              <a:ext cx="2079415" cy="369332"/>
            </a:xfrm>
            <a:prstGeom prst="rect">
              <a:avLst/>
            </a:prstGeom>
            <a:noFill/>
          </p:spPr>
          <p:txBody>
            <a:bodyPr wrap="none" rtlCol="0">
              <a:spAutoFit/>
            </a:bodyPr>
            <a:lstStyle/>
            <a:p>
              <a:pPr>
                <a:defRPr/>
              </a:pPr>
              <a:r>
                <a:rPr lang="fr-FR"/>
                <a:t>Formation STI2D</a:t>
              </a:r>
            </a:p>
          </p:txBody>
        </p:sp>
      </p:grpSp>
      <p:sp>
        <p:nvSpPr>
          <p:cNvPr id="12" name="Rectangle 9"/>
          <p:cNvSpPr/>
          <p:nvPr/>
        </p:nvSpPr>
        <p:spPr bwMode="auto">
          <a:xfrm>
            <a:off x="298420" y="4826099"/>
            <a:ext cx="704039" cy="215444"/>
          </a:xfrm>
          <a:prstGeom prst="rect">
            <a:avLst/>
          </a:prstGeom>
        </p:spPr>
        <p:txBody>
          <a:bodyPr wrap="none">
            <a:spAutoFit/>
          </a:bodyPr>
          <a:lstStyle/>
          <a:p>
            <a:pPr>
              <a:defRPr/>
            </a:pPr>
            <a:fld id="{32CFB02D-EF7F-1043-83B7-22E52266F620}" type="datetime1">
              <a:rPr lang="fr-FR" sz="800" b="1" cap="all">
                <a:latin typeface="Marianne Regular"/>
                <a:cs typeface="Marianne Regular"/>
              </a:rPr>
              <a:t>13/12/2023</a:t>
            </a:fld>
            <a:endParaRPr lang="fr-FR" sz="800" b="1" cap="all">
              <a:latin typeface="Marianne Regular"/>
              <a:cs typeface="Marianne Regular"/>
            </a:endParaRPr>
          </a:p>
        </p:txBody>
      </p:sp>
      <p:sp>
        <p:nvSpPr>
          <p:cNvPr id="13" name="Ellipse 7"/>
          <p:cNvSpPr/>
          <p:nvPr/>
        </p:nvSpPr>
        <p:spPr bwMode="auto">
          <a:xfrm>
            <a:off x="25667" y="488849"/>
            <a:ext cx="9053455" cy="3331865"/>
          </a:xfrm>
          <a:prstGeom prst="ellipse">
            <a:avLst/>
          </a:prstGeom>
          <a:solidFill>
            <a:srgbClr val="92D05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fr-FR">
                <a:solidFill>
                  <a:schemeClr val="tx1"/>
                </a:solidFill>
                <a:latin typeface="Marianne Regular"/>
                <a:cs typeface="Marianne Regular"/>
              </a:rPr>
              <a:t>	 </a:t>
            </a:r>
            <a:endParaRPr/>
          </a:p>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latin typeface="Marianne Regular"/>
            </a:endParaRPr>
          </a:p>
          <a:p>
            <a:pPr lvl="0" algn="ctr">
              <a:defRPr/>
            </a:pPr>
            <a:endParaRPr lang="fr-FR">
              <a:solidFill>
                <a:schemeClr val="tx1"/>
              </a:solidFill>
            </a:endParaRPr>
          </a:p>
        </p:txBody>
      </p:sp>
      <p:sp>
        <p:nvSpPr>
          <p:cNvPr id="14" name="Ellipse 4"/>
          <p:cNvSpPr/>
          <p:nvPr/>
        </p:nvSpPr>
        <p:spPr bwMode="auto">
          <a:xfrm>
            <a:off x="395536" y="595190"/>
            <a:ext cx="1933990" cy="1525553"/>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path path="circle"/>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a:solidFill>
                  <a:schemeClr val="tx1"/>
                </a:solidFill>
              </a:rPr>
              <a:t>Idée, besoin et définition du projet</a:t>
            </a:r>
          </a:p>
        </p:txBody>
      </p:sp>
      <p:grpSp>
        <p:nvGrpSpPr>
          <p:cNvPr id="15" name="Diagramme 3"/>
          <p:cNvGrpSpPr/>
          <p:nvPr/>
        </p:nvGrpSpPr>
        <p:grpSpPr bwMode="auto">
          <a:xfrm>
            <a:off x="581601" y="1505675"/>
            <a:ext cx="8134784" cy="1383928"/>
            <a:chOff x="0" y="0"/>
            <a:chExt cx="8134784" cy="1383928"/>
          </a:xfrm>
        </p:grpSpPr>
        <p:sp>
          <p:nvSpPr>
            <p:cNvPr id="16" name="Chevron 15"/>
            <p:cNvSpPr/>
            <p:nvPr/>
          </p:nvSpPr>
          <p:spPr bwMode="auto">
            <a:xfrm>
              <a:off x="3972"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rPr>
                <a:t>Conception</a:t>
              </a:r>
            </a:p>
          </p:txBody>
        </p:sp>
        <p:sp>
          <p:nvSpPr>
            <p:cNvPr id="17" name="Chevron 16"/>
            <p:cNvSpPr/>
            <p:nvPr/>
          </p:nvSpPr>
          <p:spPr bwMode="auto">
            <a:xfrm>
              <a:off x="1333818"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cs typeface="Marianne Regular"/>
                </a:rPr>
                <a:t>Maquettage et/ou prototypage</a:t>
              </a:r>
              <a:endParaRPr lang="fr-FR" sz="1050">
                <a:solidFill>
                  <a:schemeClr val="bg1"/>
                </a:solidFill>
                <a:latin typeface="+mn-lt"/>
              </a:endParaRPr>
            </a:p>
          </p:txBody>
        </p:sp>
        <p:sp>
          <p:nvSpPr>
            <p:cNvPr id="18" name="Chevron 17"/>
            <p:cNvSpPr/>
            <p:nvPr/>
          </p:nvSpPr>
          <p:spPr bwMode="auto">
            <a:xfrm>
              <a:off x="2663665"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cs typeface="Marianne Regular"/>
                </a:rPr>
                <a:t>Test et validation</a:t>
              </a:r>
              <a:endParaRPr lang="fr-FR" sz="1050">
                <a:solidFill>
                  <a:schemeClr val="bg1"/>
                </a:solidFill>
                <a:latin typeface="+mn-lt"/>
              </a:endParaRPr>
            </a:p>
          </p:txBody>
        </p:sp>
        <p:sp>
          <p:nvSpPr>
            <p:cNvPr id="19" name="Chevron 18"/>
            <p:cNvSpPr/>
            <p:nvPr/>
          </p:nvSpPr>
          <p:spPr bwMode="auto">
            <a:xfrm>
              <a:off x="3993511"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cs typeface="Marianne Regular"/>
                </a:rPr>
                <a:t>Industrialisation</a:t>
              </a:r>
              <a:endParaRPr lang="fr-FR" sz="1050">
                <a:solidFill>
                  <a:schemeClr val="bg1"/>
                </a:solidFill>
                <a:latin typeface="+mn-lt"/>
              </a:endParaRPr>
            </a:p>
          </p:txBody>
        </p:sp>
        <p:sp>
          <p:nvSpPr>
            <p:cNvPr id="20" name="Chevron 19"/>
            <p:cNvSpPr/>
            <p:nvPr/>
          </p:nvSpPr>
          <p:spPr bwMode="auto">
            <a:xfrm>
              <a:off x="5323358"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cs typeface="Marianne Regular"/>
                </a:rPr>
                <a:t>Production</a:t>
              </a:r>
              <a:endParaRPr lang="fr-FR" sz="1050">
                <a:solidFill>
                  <a:schemeClr val="bg1"/>
                </a:solidFill>
                <a:latin typeface="+mn-lt"/>
              </a:endParaRPr>
            </a:p>
          </p:txBody>
        </p:sp>
        <p:sp>
          <p:nvSpPr>
            <p:cNvPr id="21" name="Chevron 20"/>
            <p:cNvSpPr/>
            <p:nvPr/>
          </p:nvSpPr>
          <p:spPr bwMode="auto">
            <a:xfrm>
              <a:off x="6653204" y="396442"/>
              <a:ext cx="1477607" cy="591042"/>
            </a:xfrm>
            <a:prstGeom prst="chevron">
              <a:avLst>
                <a:gd name="adj" fmla="val 50000"/>
              </a:avLst>
            </a:prstGeom>
            <a:solidFill>
              <a:schemeClr val="accent2">
                <a:lumMod val="75000"/>
              </a:schemeClr>
            </a:solidFill>
            <a:ln w="25400" cap="flat" cmpd="sng" algn="ctr">
              <a:solidFill>
                <a:schemeClr val="lt1">
                  <a:hueOff val="0"/>
                  <a:satOff val="0"/>
                  <a:lumOff val="0"/>
                  <a:alphaOff val="0"/>
                </a:schemeClr>
              </a:solidFill>
              <a:prstDash val="solid"/>
            </a:ln>
          </p:spPr>
          <p:style>
            <a:lnRef idx="2">
              <a:srgbClr val="000000"/>
            </a:lnRef>
            <a:fillRef idx="1">
              <a:srgbClr val="000000"/>
            </a:fillRef>
            <a:effectRef idx="0">
              <a:srgbClr val="000000"/>
            </a:effectRef>
            <a:fontRef idx="minor">
              <a:schemeClr val="lt1"/>
            </a:fontRef>
          </p:style>
          <p:txBody>
            <a:bodyPr spcFirstLastPara="0" vert="horz" wrap="square" lIns="44006" tIns="14669" rIns="14669" bIns="14669" numCol="1" spcCol="1270" anchor="ctr" anchorCtr="0">
              <a:noAutofit/>
            </a:bodyPr>
            <a:lstStyle/>
            <a:p>
              <a:pPr lvl="0" algn="ctr" defTabSz="466725">
                <a:lnSpc>
                  <a:spcPct val="90000"/>
                </a:lnSpc>
                <a:spcBef>
                  <a:spcPts val="0"/>
                </a:spcBef>
                <a:spcAft>
                  <a:spcPts val="0"/>
                </a:spcAft>
                <a:defRPr/>
              </a:pPr>
              <a:r>
                <a:rPr lang="fr-FR" sz="1050">
                  <a:solidFill>
                    <a:schemeClr val="bg1"/>
                  </a:solidFill>
                  <a:latin typeface="+mn-lt"/>
                  <a:cs typeface="Marianne Regular"/>
                </a:rPr>
                <a:t>Vie du produit</a:t>
              </a:r>
              <a:endParaRPr lang="fr-FR" sz="1050">
                <a:solidFill>
                  <a:schemeClr val="bg1"/>
                </a:solidFill>
                <a:latin typeface="+mn-lt"/>
              </a:endParaRPr>
            </a:p>
          </p:txBody>
        </p:sp>
      </p:grpSp>
      <p:sp>
        <p:nvSpPr>
          <p:cNvPr id="22" name="Ellipse 17"/>
          <p:cNvSpPr/>
          <p:nvPr/>
        </p:nvSpPr>
        <p:spPr bwMode="auto">
          <a:xfrm>
            <a:off x="6844689" y="562248"/>
            <a:ext cx="1933990" cy="1525553"/>
          </a:xfrm>
          <a:prstGeom prst="ellipse">
            <a:avLst/>
          </a:prstGeom>
          <a:gradFill>
            <a:gsLst>
              <a:gs pos="0">
                <a:srgbClr val="FBEAC7"/>
              </a:gs>
              <a:gs pos="17999">
                <a:srgbClr val="FEE7F2"/>
              </a:gs>
              <a:gs pos="36000">
                <a:srgbClr val="FAC77D"/>
              </a:gs>
              <a:gs pos="61000">
                <a:srgbClr val="FBA97D"/>
              </a:gs>
              <a:gs pos="82001">
                <a:srgbClr val="FBD49C"/>
              </a:gs>
              <a:gs pos="100000">
                <a:srgbClr val="FEE7F2"/>
              </a:gs>
            </a:gsLst>
            <a:path path="circle"/>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400">
                <a:solidFill>
                  <a:schemeClr val="tx1"/>
                </a:solidFill>
              </a:rPr>
              <a:t>Fin de vie des produits, valorisation</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20"/>
          <p:cNvPicPr>
            <a:picLocks noChangeAspect="1"/>
          </p:cNvPicPr>
          <p:nvPr/>
        </p:nvPicPr>
        <p:blipFill>
          <a:blip r:embed="rId3"/>
          <a:stretch/>
        </p:blipFill>
        <p:spPr bwMode="auto">
          <a:xfrm>
            <a:off x="2181227" y="3158956"/>
            <a:ext cx="1570178" cy="1543338"/>
          </a:xfrm>
          <a:prstGeom prst="rect">
            <a:avLst/>
          </a:prstGeom>
        </p:spPr>
      </p:pic>
      <p:sp>
        <p:nvSpPr>
          <p:cNvPr id="5" name="Titre 1"/>
          <p:cNvSpPr>
            <a:spLocks noGrp="1"/>
          </p:cNvSpPr>
          <p:nvPr>
            <p:ph type="title"/>
          </p:nvPr>
        </p:nvSpPr>
        <p:spPr bwMode="auto">
          <a:xfrm>
            <a:off x="755576" y="1108543"/>
            <a:ext cx="8147248" cy="707557"/>
          </a:xfrm>
        </p:spPr>
        <p:txBody>
          <a:bodyPr>
            <a:normAutofit fontScale="90000"/>
          </a:bodyPr>
          <a:lstStyle/>
          <a:p>
            <a:pPr>
              <a:defRPr/>
            </a:pPr>
            <a:r>
              <a:rPr lang="fr-FR" sz="2200">
                <a:latin typeface="Marianne Regular"/>
                <a:cs typeface="Marianne Regular"/>
              </a:rPr>
              <a:t>Des champs identifiés par France 2030…</a:t>
            </a:r>
            <a:br>
              <a:rPr lang="fr-FR" sz="2200">
                <a:latin typeface="Marianne Regular"/>
                <a:cs typeface="Marianne Regular"/>
              </a:rPr>
            </a:br>
            <a:r>
              <a:rPr lang="fr-FR" sz="2200">
                <a:latin typeface="Marianne Regular"/>
                <a:cs typeface="Marianne Regular"/>
              </a:rPr>
              <a:t/>
            </a:r>
            <a:br>
              <a:rPr lang="fr-FR" sz="2200">
                <a:latin typeface="Marianne Regular"/>
                <a:cs typeface="Marianne Regular"/>
              </a:rPr>
            </a:br>
            <a:r>
              <a:rPr lang="fr-FR" sz="2200" i="1"/>
              <a:t>…qui convergent avec les problématiques sociétales et  thématiques d’études ciblées dans le programme: </a:t>
            </a:r>
            <a:br>
              <a:rPr lang="fr-FR" sz="2200" i="1"/>
            </a:br>
            <a:endParaRPr lang="fr-FR" sz="2200"/>
          </a:p>
        </p:txBody>
      </p:sp>
      <p:sp>
        <p:nvSpPr>
          <p:cNvPr id="6" name="Espace réservé du contenu 2"/>
          <p:cNvSpPr>
            <a:spLocks noGrp="1"/>
          </p:cNvSpPr>
          <p:nvPr>
            <p:ph idx="1"/>
          </p:nvPr>
        </p:nvSpPr>
        <p:spPr bwMode="auto">
          <a:xfrm>
            <a:off x="755576" y="1707653"/>
            <a:ext cx="7931224" cy="2678681"/>
          </a:xfrm>
        </p:spPr>
        <p:txBody>
          <a:bodyPr/>
          <a:lstStyle/>
          <a:p>
            <a:pPr>
              <a:defRPr/>
            </a:pPr>
            <a:endParaRPr lang="fr-FR" i="1">
              <a:solidFill>
                <a:schemeClr val="bg2"/>
              </a:solidFill>
            </a:endParaRPr>
          </a:p>
          <a:p>
            <a:pPr>
              <a:defRPr/>
            </a:pPr>
            <a:r>
              <a:rPr lang="fr-FR" i="1"/>
              <a:t> </a:t>
            </a:r>
            <a:endParaRPr lang="fr-FR"/>
          </a:p>
          <a:p>
            <a:pPr>
              <a:defRPr/>
            </a:pPr>
            <a:r>
              <a:rPr lang="fr-FR"/>
              <a:t> </a:t>
            </a:r>
            <a:endParaRPr/>
          </a:p>
        </p:txBody>
      </p:sp>
      <p:pic>
        <p:nvPicPr>
          <p:cNvPr id="7" name="Picture 7"/>
          <p:cNvPicPr>
            <a:picLocks noChangeAspect="1" noChangeArrowheads="1"/>
          </p:cNvPicPr>
          <p:nvPr/>
        </p:nvPicPr>
        <p:blipFill>
          <a:blip r:embed="rId4"/>
          <a:stretch/>
        </p:blipFill>
        <p:spPr bwMode="auto">
          <a:xfrm>
            <a:off x="291028" y="2134931"/>
            <a:ext cx="1855500" cy="1392963"/>
          </a:xfrm>
          <a:prstGeom prst="rect">
            <a:avLst/>
          </a:prstGeom>
          <a:noFill/>
          <a:ln>
            <a:noFill/>
          </a:ln>
        </p:spPr>
      </p:pic>
      <p:pic>
        <p:nvPicPr>
          <p:cNvPr id="8" name="Image 2"/>
          <p:cNvPicPr>
            <a:picLocks noChangeAspect="1"/>
          </p:cNvPicPr>
          <p:nvPr/>
        </p:nvPicPr>
        <p:blipFill>
          <a:blip r:embed="rId5"/>
          <a:srcRect b="14976"/>
          <a:stretch/>
        </p:blipFill>
        <p:spPr bwMode="auto">
          <a:xfrm>
            <a:off x="5636890" y="3575562"/>
            <a:ext cx="3337942" cy="1466581"/>
          </a:xfrm>
          <a:prstGeom prst="rect">
            <a:avLst/>
          </a:prstGeom>
        </p:spPr>
      </p:pic>
      <p:pic>
        <p:nvPicPr>
          <p:cNvPr id="9" name="Image 8"/>
          <p:cNvPicPr>
            <a:picLocks noChangeAspect="1"/>
          </p:cNvPicPr>
          <p:nvPr/>
        </p:nvPicPr>
        <p:blipFill>
          <a:blip r:embed="rId6"/>
          <a:srcRect t="27034" b="7953"/>
          <a:stretch/>
        </p:blipFill>
        <p:spPr bwMode="auto">
          <a:xfrm>
            <a:off x="6180835" y="2226615"/>
            <a:ext cx="2313592" cy="1008112"/>
          </a:xfrm>
          <a:prstGeom prst="rect">
            <a:avLst/>
          </a:prstGeom>
        </p:spPr>
      </p:pic>
      <p:sp>
        <p:nvSpPr>
          <p:cNvPr id="10" name="ZoneTexte 10"/>
          <p:cNvSpPr>
            <a:spLocks/>
          </p:cNvSpPr>
          <p:nvPr/>
        </p:nvSpPr>
        <p:spPr bwMode="auto">
          <a:xfrm>
            <a:off x="6580750" y="2049518"/>
            <a:ext cx="1671318" cy="276999"/>
          </a:xfrm>
          <a:prstGeom prst="rect">
            <a:avLst/>
          </a:prstGeom>
          <a:noFill/>
        </p:spPr>
        <p:txBody>
          <a:bodyPr wrap="square" rtlCol="0">
            <a:spAutoFit/>
          </a:bodyPr>
          <a:lstStyle/>
          <a:p>
            <a:pPr>
              <a:defRPr/>
            </a:pPr>
            <a:r>
              <a:rPr lang="fr-FR" sz="1200" b="1"/>
              <a:t>Assister l’homme</a:t>
            </a:r>
            <a:endParaRPr/>
          </a:p>
        </p:txBody>
      </p:sp>
      <p:sp>
        <p:nvSpPr>
          <p:cNvPr id="11" name="ZoneTexte 13"/>
          <p:cNvSpPr>
            <a:spLocks/>
          </p:cNvSpPr>
          <p:nvPr/>
        </p:nvSpPr>
        <p:spPr bwMode="auto">
          <a:xfrm>
            <a:off x="488463" y="3697897"/>
            <a:ext cx="1209182" cy="646331"/>
          </a:xfrm>
          <a:prstGeom prst="rect">
            <a:avLst/>
          </a:prstGeom>
          <a:noFill/>
        </p:spPr>
        <p:txBody>
          <a:bodyPr wrap="square" rtlCol="0">
            <a:spAutoFit/>
          </a:bodyPr>
          <a:lstStyle/>
          <a:p>
            <a:pPr algn="ctr">
              <a:defRPr/>
            </a:pPr>
            <a:r>
              <a:rPr lang="fr-FR" sz="1200" b="1"/>
              <a:t>Améliorer l’efficacité énergétique </a:t>
            </a:r>
            <a:endParaRPr/>
          </a:p>
        </p:txBody>
      </p:sp>
      <p:sp>
        <p:nvSpPr>
          <p:cNvPr id="12" name="ZoneTexte 14"/>
          <p:cNvSpPr>
            <a:spLocks/>
          </p:cNvSpPr>
          <p:nvPr/>
        </p:nvSpPr>
        <p:spPr bwMode="auto">
          <a:xfrm>
            <a:off x="3891392" y="2106755"/>
            <a:ext cx="1728192" cy="646331"/>
          </a:xfrm>
          <a:prstGeom prst="rect">
            <a:avLst/>
          </a:prstGeom>
          <a:noFill/>
        </p:spPr>
        <p:txBody>
          <a:bodyPr wrap="square" rtlCol="0">
            <a:spAutoFit/>
          </a:bodyPr>
          <a:lstStyle/>
          <a:p>
            <a:pPr algn="ctr">
              <a:defRPr/>
            </a:pPr>
            <a:r>
              <a:rPr lang="fr-FR" sz="1200" b="1"/>
              <a:t>Favoriser la pratique sportive, préserver la santé</a:t>
            </a:r>
            <a:endParaRPr/>
          </a:p>
        </p:txBody>
      </p:sp>
      <p:sp>
        <p:nvSpPr>
          <p:cNvPr id="13" name="ZoneTexte 15"/>
          <p:cNvSpPr>
            <a:spLocks/>
          </p:cNvSpPr>
          <p:nvPr/>
        </p:nvSpPr>
        <p:spPr bwMode="auto">
          <a:xfrm>
            <a:off x="2325530" y="2742284"/>
            <a:ext cx="1421559" cy="492443"/>
          </a:xfrm>
          <a:prstGeom prst="rect">
            <a:avLst/>
          </a:prstGeom>
          <a:noFill/>
        </p:spPr>
        <p:txBody>
          <a:bodyPr wrap="square" rtlCol="0">
            <a:spAutoFit/>
          </a:bodyPr>
          <a:lstStyle/>
          <a:p>
            <a:pPr algn="ctr">
              <a:defRPr/>
            </a:pPr>
            <a:r>
              <a:rPr lang="fr-FR" sz="1200" b="1"/>
              <a:t>Réduire</a:t>
            </a:r>
            <a:r>
              <a:rPr lang="fr-FR" sz="1400" b="1"/>
              <a:t> </a:t>
            </a:r>
            <a:r>
              <a:rPr lang="fr-FR" sz="1200" b="1"/>
              <a:t>l’impact environnemental</a:t>
            </a:r>
            <a:endParaRPr/>
          </a:p>
        </p:txBody>
      </p:sp>
      <p:sp>
        <p:nvSpPr>
          <p:cNvPr id="14" name="ZoneTexte 19"/>
          <p:cNvSpPr>
            <a:spLocks/>
          </p:cNvSpPr>
          <p:nvPr/>
        </p:nvSpPr>
        <p:spPr bwMode="auto">
          <a:xfrm>
            <a:off x="6177199" y="3313493"/>
            <a:ext cx="2715649" cy="461665"/>
          </a:xfrm>
          <a:prstGeom prst="rect">
            <a:avLst/>
          </a:prstGeom>
          <a:noFill/>
        </p:spPr>
        <p:txBody>
          <a:bodyPr wrap="square" rtlCol="0">
            <a:spAutoFit/>
          </a:bodyPr>
          <a:lstStyle/>
          <a:p>
            <a:pPr algn="ctr">
              <a:defRPr/>
            </a:pPr>
            <a:r>
              <a:rPr lang="fr-FR" sz="1200" b="1"/>
              <a:t>Gérer la ville du futur, concevoir l’habitat de demain</a:t>
            </a:r>
            <a:endParaRPr/>
          </a:p>
        </p:txBody>
      </p:sp>
      <p:pic>
        <p:nvPicPr>
          <p:cNvPr id="15" name="Image 11"/>
          <p:cNvPicPr>
            <a:picLocks noChangeAspect="1"/>
          </p:cNvPicPr>
          <p:nvPr/>
        </p:nvPicPr>
        <p:blipFill>
          <a:blip r:embed="rId7"/>
          <a:stretch/>
        </p:blipFill>
        <p:spPr bwMode="auto">
          <a:xfrm>
            <a:off x="3894891" y="2787137"/>
            <a:ext cx="1821520" cy="182152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contenu 2"/>
          <p:cNvSpPr/>
          <p:nvPr/>
        </p:nvSpPr>
        <p:spPr bwMode="auto">
          <a:xfrm>
            <a:off x="827584" y="1489515"/>
            <a:ext cx="7488832" cy="2880320"/>
          </a:xfrm>
          <a:prstGeom prst="rect">
            <a:avLst/>
          </a:prstGeom>
          <a:noFill/>
        </p:spPr>
        <p:style>
          <a:lnRef idx="0">
            <a:schemeClr val="accent1"/>
          </a:lnRef>
          <a:fillRef idx="3">
            <a:schemeClr val="accent1"/>
          </a:fillRef>
          <a:effectRef idx="3">
            <a:schemeClr val="accent1"/>
          </a:effectRef>
          <a:fontRef idx="minor">
            <a:schemeClr val="lt1"/>
          </a:fontRef>
        </p:style>
        <p:txBody>
          <a:bodyPr/>
          <a:lstStyle>
            <a:lvl1pPr marL="342900" indent="-342900" algn="l">
              <a:spcBef>
                <a:spcPts val="0"/>
              </a:spcBef>
              <a:spcAft>
                <a:spcPts val="0"/>
              </a:spcAft>
              <a:buChar char="•"/>
              <a:defRPr sz="3200">
                <a:solidFill>
                  <a:schemeClr val="lt1"/>
                </a:solidFill>
                <a:latin typeface="+mn-lt"/>
                <a:ea typeface="+mn-ea"/>
                <a:cs typeface="+mn-cs"/>
              </a:defRPr>
            </a:lvl1pPr>
            <a:lvl2pPr marL="742950" indent="-285750" algn="l">
              <a:spcBef>
                <a:spcPts val="0"/>
              </a:spcBef>
              <a:spcAft>
                <a:spcPts val="0"/>
              </a:spcAft>
              <a:buChar char="–"/>
              <a:defRPr sz="2800">
                <a:solidFill>
                  <a:schemeClr val="lt1"/>
                </a:solidFill>
                <a:latin typeface="+mn-lt"/>
                <a:ea typeface="+mn-ea"/>
                <a:cs typeface="+mn-cs"/>
              </a:defRPr>
            </a:lvl2pPr>
            <a:lvl3pPr marL="1143000" indent="-228600" algn="l">
              <a:spcBef>
                <a:spcPts val="0"/>
              </a:spcBef>
              <a:spcAft>
                <a:spcPts val="0"/>
              </a:spcAft>
              <a:buChar char="•"/>
              <a:defRPr sz="2400">
                <a:solidFill>
                  <a:schemeClr val="lt1"/>
                </a:solidFill>
                <a:latin typeface="+mn-lt"/>
                <a:ea typeface="+mn-ea"/>
                <a:cs typeface="+mn-cs"/>
              </a:defRPr>
            </a:lvl3pPr>
            <a:lvl4pPr marL="1600200" indent="-228600" algn="l">
              <a:spcBef>
                <a:spcPts val="0"/>
              </a:spcBef>
              <a:spcAft>
                <a:spcPts val="0"/>
              </a:spcAft>
              <a:buChar char="–"/>
              <a:defRPr sz="2000">
                <a:solidFill>
                  <a:schemeClr val="lt1"/>
                </a:solidFill>
                <a:latin typeface="+mn-lt"/>
                <a:ea typeface="+mn-ea"/>
                <a:cs typeface="+mn-cs"/>
              </a:defRPr>
            </a:lvl4pPr>
            <a:lvl5pPr marL="2057400" indent="-228600" algn="l">
              <a:spcBef>
                <a:spcPts val="0"/>
              </a:spcBef>
              <a:spcAft>
                <a:spcPts val="0"/>
              </a:spcAft>
              <a:buChar char="»"/>
              <a:defRPr sz="2000">
                <a:solidFill>
                  <a:schemeClr val="lt1"/>
                </a:solidFill>
                <a:latin typeface="+mn-lt"/>
                <a:ea typeface="+mn-ea"/>
                <a:cs typeface="+mn-cs"/>
              </a:defRPr>
            </a:lvl5pPr>
            <a:lvl6pPr marL="2514600" indent="-228600" algn="l">
              <a:spcBef>
                <a:spcPts val="0"/>
              </a:spcBef>
              <a:spcAft>
                <a:spcPts val="0"/>
              </a:spcAft>
              <a:buChar char="»"/>
              <a:defRPr sz="2000">
                <a:solidFill>
                  <a:schemeClr val="lt1"/>
                </a:solidFill>
                <a:latin typeface="+mn-lt"/>
                <a:ea typeface="+mn-ea"/>
                <a:cs typeface="+mn-cs"/>
              </a:defRPr>
            </a:lvl6pPr>
            <a:lvl7pPr marL="2971800" indent="-228600" algn="l">
              <a:spcBef>
                <a:spcPts val="0"/>
              </a:spcBef>
              <a:spcAft>
                <a:spcPts val="0"/>
              </a:spcAft>
              <a:buChar char="»"/>
              <a:defRPr sz="2000">
                <a:solidFill>
                  <a:schemeClr val="lt1"/>
                </a:solidFill>
                <a:latin typeface="+mn-lt"/>
                <a:ea typeface="+mn-ea"/>
                <a:cs typeface="+mn-cs"/>
              </a:defRPr>
            </a:lvl7pPr>
            <a:lvl8pPr marL="3429000" indent="-228600" algn="l">
              <a:spcBef>
                <a:spcPts val="0"/>
              </a:spcBef>
              <a:spcAft>
                <a:spcPts val="0"/>
              </a:spcAft>
              <a:buChar char="»"/>
              <a:defRPr sz="2000">
                <a:solidFill>
                  <a:schemeClr val="lt1"/>
                </a:solidFill>
                <a:latin typeface="+mn-lt"/>
                <a:ea typeface="+mn-ea"/>
                <a:cs typeface="+mn-cs"/>
              </a:defRPr>
            </a:lvl8pPr>
            <a:lvl9pPr marL="3886200" indent="-228600" algn="l">
              <a:spcBef>
                <a:spcPts val="0"/>
              </a:spcBef>
              <a:spcAft>
                <a:spcPts val="0"/>
              </a:spcAft>
              <a:buChar char="»"/>
              <a:defRPr sz="2000">
                <a:solidFill>
                  <a:schemeClr val="lt1"/>
                </a:solidFill>
                <a:latin typeface="+mn-lt"/>
                <a:ea typeface="+mn-ea"/>
                <a:cs typeface="+mn-cs"/>
              </a:defRPr>
            </a:lvl9pPr>
          </a:lstStyle>
          <a:p>
            <a:pPr marL="0" marR="0" lvl="0" indent="0" algn="l" defTabSz="914400">
              <a:lnSpc>
                <a:spcPct val="100000"/>
              </a:lnSpc>
              <a:spcBef>
                <a:spcPts val="0"/>
              </a:spcBef>
              <a:spcAft>
                <a:spcPts val="0"/>
              </a:spcAft>
              <a:buClrTx/>
              <a:buSzTx/>
              <a:buFontTx/>
              <a:buNone/>
              <a:defRPr/>
            </a:pPr>
            <a:r>
              <a:rPr lang="fr-FR" sz="1800" b="1" i="1" u="none" strike="noStrike" cap="none" spc="0">
                <a:ln>
                  <a:noFill/>
                </a:ln>
                <a:solidFill>
                  <a:srgbClr val="000000"/>
                </a:solidFill>
                <a:latin typeface="Arial"/>
                <a:cs typeface="Arial"/>
              </a:rPr>
              <a:t> </a:t>
            </a:r>
            <a:endParaRPr lang="fr-FR" sz="1800" b="0" i="1" u="none" strike="noStrike" cap="none" spc="0">
              <a:ln>
                <a:noFill/>
              </a:ln>
              <a:solidFill>
                <a:srgbClr val="000000"/>
              </a:solidFill>
              <a:latin typeface="Arial"/>
              <a:cs typeface="Arial"/>
            </a:endParaRPr>
          </a:p>
        </p:txBody>
      </p:sp>
      <p:sp>
        <p:nvSpPr>
          <p:cNvPr id="5" name="Titre 4"/>
          <p:cNvSpPr>
            <a:spLocks noGrp="1"/>
          </p:cNvSpPr>
          <p:nvPr>
            <p:ph type="title"/>
          </p:nvPr>
        </p:nvSpPr>
        <p:spPr bwMode="auto">
          <a:xfrm>
            <a:off x="539552" y="464521"/>
            <a:ext cx="8424863" cy="1024994"/>
          </a:xfrm>
        </p:spPr>
        <p:txBody>
          <a:bodyPr/>
          <a:lstStyle/>
          <a:p>
            <a:pPr>
              <a:defRPr/>
            </a:pPr>
            <a:r>
              <a:rPr lang="fr-FR" sz="2100" i="1"/>
              <a:t>A l’origine la réforme du lycée 2018,</a:t>
            </a:r>
            <a:br>
              <a:rPr lang="fr-FR" sz="2100" i="1"/>
            </a:br>
            <a:r>
              <a:rPr lang="fr-FR" sz="2100" i="1"/>
              <a:t>des ambitions pour la voie technologique qui marquent une évolution vis-à-vis de rénovation antérieure (2011) :  </a:t>
            </a:r>
            <a:endParaRPr lang="fr-FR" sz="1900">
              <a:latin typeface="Marianne Regular"/>
              <a:cs typeface="Marianne Regular"/>
            </a:endParaRPr>
          </a:p>
        </p:txBody>
      </p:sp>
      <p:sp>
        <p:nvSpPr>
          <p:cNvPr id="6" name="Rectangle 1"/>
          <p:cNvSpPr/>
          <p:nvPr/>
        </p:nvSpPr>
        <p:spPr bwMode="auto">
          <a:xfrm>
            <a:off x="538800" y="1489515"/>
            <a:ext cx="8064896" cy="2308324"/>
          </a:xfrm>
          <a:prstGeom prst="rect">
            <a:avLst/>
          </a:prstGeom>
        </p:spPr>
        <p:txBody>
          <a:bodyPr wrap="square">
            <a:spAutoFit/>
          </a:bodyPr>
          <a:lstStyle/>
          <a:p>
            <a:pPr>
              <a:defRPr/>
            </a:pPr>
            <a:endParaRPr lang="fr-FR"/>
          </a:p>
          <a:p>
            <a:pPr marL="285750" indent="-285750">
              <a:buFont typeface="Arial"/>
              <a:buChar char="•"/>
              <a:defRPr/>
            </a:pPr>
            <a:r>
              <a:rPr lang="fr-FR">
                <a:solidFill>
                  <a:srgbClr val="FF0000"/>
                </a:solidFill>
              </a:rPr>
              <a:t>S’intégrer dans la réforme du lycée général et technologique,  </a:t>
            </a:r>
            <a:endParaRPr/>
          </a:p>
          <a:p>
            <a:pPr marL="285750" indent="-285750">
              <a:buFont typeface="Arial"/>
              <a:buChar char="•"/>
              <a:defRPr/>
            </a:pPr>
            <a:r>
              <a:rPr lang="fr-FR"/>
              <a:t>Viser un accroissement du nombre de bacheliers technologiques,</a:t>
            </a:r>
            <a:endParaRPr/>
          </a:p>
          <a:p>
            <a:pPr marL="285750" indent="-285750">
              <a:buFont typeface="Arial"/>
              <a:buChar char="•"/>
              <a:defRPr/>
            </a:pPr>
            <a:r>
              <a:rPr lang="fr-FR"/>
              <a:t>Favoriser l’accès aux études supérieures scientifiques d’un plus grand nombre,</a:t>
            </a:r>
            <a:endParaRPr/>
          </a:p>
          <a:p>
            <a:pPr marL="285750" indent="-285750">
              <a:buFont typeface="Arial"/>
              <a:buChar char="•"/>
              <a:defRPr/>
            </a:pPr>
            <a:r>
              <a:rPr lang="fr-FR"/>
              <a:t>Favoriser l’accueil des jeunes filles,</a:t>
            </a:r>
            <a:endParaRPr/>
          </a:p>
          <a:p>
            <a:pPr marL="285750" indent="-285750">
              <a:buFont typeface="Arial"/>
              <a:buChar char="•"/>
              <a:defRPr/>
            </a:pPr>
            <a:r>
              <a:rPr lang="fr-FR">
                <a:solidFill>
                  <a:srgbClr val="FF0000"/>
                </a:solidFill>
              </a:rPr>
              <a:t>Adapter les formations, la forte évolution de l’industrie européenne,</a:t>
            </a:r>
            <a:endParaRPr/>
          </a:p>
          <a:p>
            <a:pPr marL="285750" indent="-285750">
              <a:buFont typeface="Arial"/>
              <a:buChar char="•"/>
              <a:defRPr/>
            </a:pPr>
            <a:r>
              <a:rPr lang="fr-FR">
                <a:solidFill>
                  <a:srgbClr val="FF0000"/>
                </a:solidFill>
              </a:rPr>
              <a:t>Intégrer les dimensions industrielles du développement durable.</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1"/>
          <p:cNvSpPr>
            <a:spLocks noGrp="1"/>
          </p:cNvSpPr>
          <p:nvPr>
            <p:ph type="title"/>
          </p:nvPr>
        </p:nvSpPr>
        <p:spPr bwMode="auto">
          <a:xfrm>
            <a:off x="291274" y="450440"/>
            <a:ext cx="8568952" cy="707557"/>
          </a:xfrm>
        </p:spPr>
        <p:txBody>
          <a:bodyPr/>
          <a:lstStyle/>
          <a:p>
            <a:pPr algn="r">
              <a:defRPr/>
            </a:pPr>
            <a:r>
              <a:rPr lang="fr-FR" sz="2500">
                <a:latin typeface="Marianne Regular"/>
                <a:cs typeface="Marianne Regular"/>
              </a:rPr>
              <a:t>Des fondamentaux communs aux systèmes techniques</a:t>
            </a:r>
            <a:endParaRPr lang="fr-FR" sz="2300"/>
          </a:p>
        </p:txBody>
      </p:sp>
      <p:sp>
        <p:nvSpPr>
          <p:cNvPr id="5" name="Arrondir un rectangle avec un coin diagonal 6"/>
          <p:cNvSpPr/>
          <p:nvPr/>
        </p:nvSpPr>
        <p:spPr bwMode="auto">
          <a:xfrm>
            <a:off x="4002729" y="2766230"/>
            <a:ext cx="1238474" cy="540060"/>
          </a:xfrm>
          <a:prstGeom prst="round2DiagRect">
            <a:avLst>
              <a:gd name="adj1" fmla="val 16667"/>
              <a:gd name="adj2" fmla="val 0"/>
            </a:avLst>
          </a:prstGeom>
          <a:solidFill>
            <a:schemeClr val="tx2">
              <a:lumMod val="50000"/>
            </a:schemeClr>
          </a:solidFill>
          <a:ln>
            <a:solidFill>
              <a:schemeClr val="tx2">
                <a:lumMod val="50000"/>
              </a:schemeClr>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b="1"/>
              <a:t>Matériaux et structure</a:t>
            </a:r>
            <a:endParaRPr/>
          </a:p>
        </p:txBody>
      </p:sp>
      <p:sp>
        <p:nvSpPr>
          <p:cNvPr id="6" name="Arrondir un rectangle avec un coin diagonal 7"/>
          <p:cNvSpPr/>
          <p:nvPr/>
        </p:nvSpPr>
        <p:spPr bwMode="auto">
          <a:xfrm>
            <a:off x="3956513" y="3473624"/>
            <a:ext cx="1238474" cy="540060"/>
          </a:xfrm>
          <a:prstGeom prst="round2DiagRect">
            <a:avLst>
              <a:gd name="adj1" fmla="val 16667"/>
              <a:gd name="adj2" fmla="val 0"/>
            </a:avLst>
          </a:prstGeom>
          <a:solidFill>
            <a:srgbClr val="FFC000"/>
          </a:solidFill>
          <a:ln>
            <a:solidFill>
              <a:srgbClr val="FFC00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b="1"/>
              <a:t>Energie</a:t>
            </a:r>
            <a:endParaRPr/>
          </a:p>
        </p:txBody>
      </p:sp>
      <p:sp>
        <p:nvSpPr>
          <p:cNvPr id="7" name="Arrondir un rectangle avec un coin diagonal 8"/>
          <p:cNvSpPr/>
          <p:nvPr/>
        </p:nvSpPr>
        <p:spPr bwMode="auto">
          <a:xfrm>
            <a:off x="3982493" y="4144707"/>
            <a:ext cx="1238474" cy="540060"/>
          </a:xfrm>
          <a:prstGeom prst="round2DiagRect">
            <a:avLst>
              <a:gd name="adj1" fmla="val 16667"/>
              <a:gd name="adj2" fmla="val 0"/>
            </a:avLst>
          </a:prstGeom>
          <a:solidFill>
            <a:srgbClr val="00B050"/>
          </a:solidFill>
          <a:ln>
            <a:solidFill>
              <a:srgbClr val="00B050"/>
            </a:solid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350" b="1"/>
              <a:t>Information</a:t>
            </a:r>
            <a:endParaRPr/>
          </a:p>
        </p:txBody>
      </p:sp>
      <p:pic>
        <p:nvPicPr>
          <p:cNvPr id="8" name="Image 8"/>
          <p:cNvPicPr>
            <a:picLocks noChangeAspect="1"/>
          </p:cNvPicPr>
          <p:nvPr/>
        </p:nvPicPr>
        <p:blipFill>
          <a:blip r:embed="rId3"/>
          <a:srcRect t="33858" r="28265"/>
          <a:stretch/>
        </p:blipFill>
        <p:spPr bwMode="auto">
          <a:xfrm>
            <a:off x="548070" y="1125706"/>
            <a:ext cx="3259197" cy="1770310"/>
          </a:xfrm>
          <a:prstGeom prst="rect">
            <a:avLst/>
          </a:prstGeom>
        </p:spPr>
      </p:pic>
      <p:sp>
        <p:nvSpPr>
          <p:cNvPr id="9" name="Titre 1"/>
          <p:cNvSpPr>
            <a:spLocks noGrp="1"/>
          </p:cNvSpPr>
          <p:nvPr>
            <p:ph idx="1"/>
          </p:nvPr>
        </p:nvSpPr>
        <p:spPr bwMode="auto">
          <a:xfrm>
            <a:off x="4408137" y="1532157"/>
            <a:ext cx="3682752" cy="1150406"/>
          </a:xfrm>
          <a:prstGeom prst="rect">
            <a:avLst/>
          </a:prstGeom>
        </p:spPr>
        <p:txBody>
          <a:bodyPr/>
          <a:lst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Arial"/>
              </a:defRPr>
            </a:lvl2pPr>
            <a:lvl3pPr algn="ctr">
              <a:spcBef>
                <a:spcPts val="0"/>
              </a:spcBef>
              <a:spcAft>
                <a:spcPts val="0"/>
              </a:spcAft>
              <a:defRPr sz="4400">
                <a:solidFill>
                  <a:schemeClr val="tx2"/>
                </a:solidFill>
                <a:latin typeface="Arial"/>
              </a:defRPr>
            </a:lvl3pPr>
            <a:lvl4pPr algn="ctr">
              <a:spcBef>
                <a:spcPts val="0"/>
              </a:spcBef>
              <a:spcAft>
                <a:spcPts val="0"/>
              </a:spcAft>
              <a:defRPr sz="4400">
                <a:solidFill>
                  <a:schemeClr val="tx2"/>
                </a:solidFill>
                <a:latin typeface="Arial"/>
              </a:defRPr>
            </a:lvl4pPr>
            <a:lvl5pPr algn="ctr">
              <a:spcBef>
                <a:spcPts val="0"/>
              </a:spcBef>
              <a:spcAft>
                <a:spcPts val="0"/>
              </a:spcAft>
              <a:defRPr sz="4400">
                <a:solidFill>
                  <a:schemeClr val="tx2"/>
                </a:solidFill>
                <a:latin typeface="Arial"/>
              </a:defRPr>
            </a:lvl5pPr>
            <a:lvl6pPr marL="457200" algn="ctr">
              <a:spcBef>
                <a:spcPts val="0"/>
              </a:spcBef>
              <a:spcAft>
                <a:spcPts val="0"/>
              </a:spcAft>
              <a:defRPr sz="4400">
                <a:solidFill>
                  <a:schemeClr val="tx2"/>
                </a:solidFill>
                <a:latin typeface="Arial"/>
              </a:defRPr>
            </a:lvl6pPr>
            <a:lvl7pPr marL="914400" algn="ctr">
              <a:spcBef>
                <a:spcPts val="0"/>
              </a:spcBef>
              <a:spcAft>
                <a:spcPts val="0"/>
              </a:spcAft>
              <a:defRPr sz="4400">
                <a:solidFill>
                  <a:schemeClr val="tx2"/>
                </a:solidFill>
                <a:latin typeface="Arial"/>
              </a:defRPr>
            </a:lvl7pPr>
            <a:lvl8pPr marL="1371600" algn="ctr">
              <a:spcBef>
                <a:spcPts val="0"/>
              </a:spcBef>
              <a:spcAft>
                <a:spcPts val="0"/>
              </a:spcAft>
              <a:defRPr sz="4400">
                <a:solidFill>
                  <a:schemeClr val="tx2"/>
                </a:solidFill>
                <a:latin typeface="Arial"/>
              </a:defRPr>
            </a:lvl8pPr>
            <a:lvl9pPr marL="1828800" algn="ctr">
              <a:spcBef>
                <a:spcPts val="0"/>
              </a:spcBef>
              <a:spcAft>
                <a:spcPts val="0"/>
              </a:spcAft>
              <a:defRPr sz="4400">
                <a:solidFill>
                  <a:schemeClr val="tx2"/>
                </a:solidFill>
                <a:latin typeface="Arial"/>
              </a:defRPr>
            </a:lvl9pPr>
          </a:lstStyle>
          <a:p>
            <a:pPr marL="0" lvl="1" indent="0">
              <a:buNone/>
              <a:defRPr/>
            </a:pPr>
            <a:r>
              <a:rPr lang="fr-FR" sz="2400" i="1">
                <a:solidFill>
                  <a:schemeClr val="tx1"/>
                </a:solidFill>
              </a:rPr>
              <a:t>Une formation organisée autour du triptyque MEI </a:t>
            </a:r>
            <a:endParaRPr lang="fr-FR" sz="2400" i="1"/>
          </a:p>
        </p:txBody>
      </p:sp>
      <p:pic>
        <p:nvPicPr>
          <p:cNvPr id="10" name="Image 1"/>
          <p:cNvPicPr>
            <a:picLocks noChangeAspect="1"/>
          </p:cNvPicPr>
          <p:nvPr/>
        </p:nvPicPr>
        <p:blipFill>
          <a:blip r:embed="rId4"/>
          <a:stretch/>
        </p:blipFill>
        <p:spPr bwMode="auto">
          <a:xfrm>
            <a:off x="1310377" y="3036260"/>
            <a:ext cx="1698937" cy="1698937"/>
          </a:xfrm>
          <a:prstGeom prst="rect">
            <a:avLst/>
          </a:prstGeom>
        </p:spPr>
      </p:pic>
      <p:pic>
        <p:nvPicPr>
          <p:cNvPr id="11" name="Image 2"/>
          <p:cNvPicPr>
            <a:picLocks noChangeAspect="1"/>
          </p:cNvPicPr>
          <p:nvPr/>
        </p:nvPicPr>
        <p:blipFill>
          <a:blip r:embed="rId5"/>
          <a:stretch/>
        </p:blipFill>
        <p:spPr bwMode="auto">
          <a:xfrm>
            <a:off x="5646868" y="2896016"/>
            <a:ext cx="3240360" cy="17416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18" descr="C:\Users\user\Documents\My Dropbox\03-Développements\STI2D\Boule-grise.png"/>
          <p:cNvPicPr>
            <a:picLocks noChangeAspect="1" noChangeArrowheads="1"/>
          </p:cNvPicPr>
          <p:nvPr/>
        </p:nvPicPr>
        <p:blipFill>
          <a:blip r:embed="rId3"/>
          <a:stretch/>
        </p:blipFill>
        <p:spPr bwMode="auto">
          <a:xfrm>
            <a:off x="3571876" y="491262"/>
            <a:ext cx="4619705" cy="4629310"/>
          </a:xfrm>
          <a:prstGeom prst="rect">
            <a:avLst/>
          </a:prstGeom>
          <a:noFill/>
          <a:effectLst>
            <a:softEdge rad="127000"/>
          </a:effectLst>
        </p:spPr>
      </p:pic>
      <p:pic>
        <p:nvPicPr>
          <p:cNvPr id="5" name="Picture 18" descr="C:\Users\user\Documents\My Dropbox\03-Développements\STI2D\Boule-grise.png"/>
          <p:cNvPicPr>
            <a:picLocks noChangeAspect="1" noChangeArrowheads="1"/>
          </p:cNvPicPr>
          <p:nvPr/>
        </p:nvPicPr>
        <p:blipFill>
          <a:blip r:embed="rId4"/>
          <a:stretch/>
        </p:blipFill>
        <p:spPr bwMode="auto">
          <a:xfrm>
            <a:off x="4419143" y="1401582"/>
            <a:ext cx="2956260" cy="2962406"/>
          </a:xfrm>
          <a:prstGeom prst="rect">
            <a:avLst/>
          </a:prstGeom>
          <a:noFill/>
          <a:effectLst>
            <a:softEdge rad="127000"/>
          </a:effectLst>
        </p:spPr>
      </p:pic>
      <p:sp>
        <p:nvSpPr>
          <p:cNvPr id="6" name="Flèche vers le bas 29"/>
          <p:cNvSpPr/>
          <p:nvPr/>
        </p:nvSpPr>
        <p:spPr bwMode="auto">
          <a:xfrm rot="7987165">
            <a:off x="4769049" y="1565077"/>
            <a:ext cx="514350" cy="658415"/>
          </a:xfrm>
          <a:prstGeom prst="downArrow">
            <a:avLst>
              <a:gd name="adj1" fmla="val 50000"/>
              <a:gd name="adj2"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7" name="Flèche vers le bas 30"/>
          <p:cNvSpPr/>
          <p:nvPr/>
        </p:nvSpPr>
        <p:spPr bwMode="auto">
          <a:xfrm rot="13447593">
            <a:off x="6297216" y="1601391"/>
            <a:ext cx="514350" cy="586978"/>
          </a:xfrm>
          <a:prstGeom prst="downArrow">
            <a:avLst>
              <a:gd name="adj1" fmla="val 50000"/>
              <a:gd name="adj2"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8" name="Flèche vers le bas 31"/>
          <p:cNvSpPr/>
          <p:nvPr/>
        </p:nvSpPr>
        <p:spPr bwMode="auto">
          <a:xfrm rot="18759073">
            <a:off x="6562755" y="3346235"/>
            <a:ext cx="514350" cy="453628"/>
          </a:xfrm>
          <a:prstGeom prst="downArrow">
            <a:avLst>
              <a:gd name="adj1" fmla="val 50000"/>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sp>
        <p:nvSpPr>
          <p:cNvPr id="9" name="Flèche vers le bas 32"/>
          <p:cNvSpPr/>
          <p:nvPr/>
        </p:nvSpPr>
        <p:spPr bwMode="auto">
          <a:xfrm rot="2459758">
            <a:off x="4652963" y="3482579"/>
            <a:ext cx="514350" cy="454819"/>
          </a:xfrm>
          <a:prstGeom prst="downArrow">
            <a:avLst>
              <a:gd name="adj1" fmla="val 50000"/>
              <a:gd name="adj2"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1350"/>
          </a:p>
        </p:txBody>
      </p:sp>
      <p:grpSp>
        <p:nvGrpSpPr>
          <p:cNvPr id="10" name="Diagramme 39"/>
          <p:cNvGrpSpPr/>
          <p:nvPr/>
        </p:nvGrpSpPr>
        <p:grpSpPr bwMode="auto">
          <a:xfrm>
            <a:off x="4804104" y="1828363"/>
            <a:ext cx="2067336" cy="1764064"/>
            <a:chOff x="608865" y="237421"/>
            <a:chExt cx="2067336" cy="1764064"/>
          </a:xfrm>
        </p:grpSpPr>
        <p:sp>
          <p:nvSpPr>
            <p:cNvPr id="11" name="Ellipse 10"/>
            <p:cNvSpPr/>
            <p:nvPr/>
          </p:nvSpPr>
          <p:spPr bwMode="auto">
            <a:xfrm>
              <a:off x="608865" y="836077"/>
              <a:ext cx="1165408" cy="1165408"/>
            </a:xfrm>
            <a:prstGeom prst="ellipse">
              <a:avLst/>
            </a:prstGeom>
            <a:solidFill>
              <a:srgbClr val="FFC000"/>
            </a:solidFill>
            <a:ln w="25400" cap="flat" cmpd="sng" algn="ctr">
              <a:noFill/>
              <a:prstDash val="solid"/>
            </a:ln>
          </p:spPr>
          <p:style>
            <a:lnRef idx="2">
              <a:srgbClr val="000000"/>
            </a:lnRef>
            <a:fillRef idx="1">
              <a:srgbClr val="000000"/>
            </a:fillRef>
            <a:effectRef idx="0">
              <a:srgbClr val="000000"/>
            </a:effectRef>
            <a:fontRef idx="minor">
              <a:schemeClr val="tx1"/>
            </a:fontRef>
          </p:style>
          <p:txBody>
            <a:bodyPr spcFirstLastPara="0" vert="horz" wrap="square" lIns="0" tIns="0" rIns="0" bIns="0" numCol="1" spcCol="1270" anchor="b" anchorCtr="0">
              <a:noAutofit/>
            </a:bodyPr>
            <a:lstStyle/>
            <a:p>
              <a:pPr lvl="0" algn="l" defTabSz="800100">
                <a:lnSpc>
                  <a:spcPct val="90000"/>
                </a:lnSpc>
                <a:spcBef>
                  <a:spcPts val="0"/>
                </a:spcBef>
                <a:spcAft>
                  <a:spcPts val="0"/>
                </a:spcAft>
                <a:defRPr/>
              </a:pPr>
              <a:r>
                <a:rPr lang="fr-FR" sz="1400" b="1"/>
                <a:t>ÉNERGIE</a:t>
              </a:r>
              <a:endParaRPr/>
            </a:p>
          </p:txBody>
        </p:sp>
        <p:sp>
          <p:nvSpPr>
            <p:cNvPr id="12" name="Ellipse 11"/>
            <p:cNvSpPr/>
            <p:nvPr/>
          </p:nvSpPr>
          <p:spPr bwMode="auto">
            <a:xfrm>
              <a:off x="1032109" y="237421"/>
              <a:ext cx="1165408" cy="1165408"/>
            </a:xfrm>
            <a:prstGeom prst="ellipse">
              <a:avLst/>
            </a:prstGeom>
            <a:solidFill>
              <a:schemeClr val="accent2">
                <a:lumMod val="75000"/>
              </a:schemeClr>
            </a:solidFill>
            <a:ln w="25400" cap="flat" cmpd="sng" algn="ctr">
              <a:noFill/>
              <a:prstDash val="solid"/>
            </a:ln>
          </p:spPr>
          <p:style>
            <a:lnRef idx="2">
              <a:srgbClr val="000000"/>
            </a:lnRef>
            <a:fillRef idx="1">
              <a:srgbClr val="000000"/>
            </a:fillRef>
            <a:effectRef idx="0">
              <a:srgbClr val="000000"/>
            </a:effectRef>
            <a:fontRef idx="minor">
              <a:schemeClr val="tx1"/>
            </a:fontRef>
          </p:style>
          <p:txBody>
            <a:bodyPr spcFirstLastPara="0" vert="horz" wrap="square" lIns="0" tIns="0" rIns="0" bIns="0" numCol="1" spcCol="1270" anchor="t" anchorCtr="0">
              <a:noAutofit/>
            </a:bodyPr>
            <a:lstStyle/>
            <a:p>
              <a:pPr marL="0" lvl="0" indent="0" algn="ctr" defTabSz="711200">
                <a:lnSpc>
                  <a:spcPct val="90000"/>
                </a:lnSpc>
                <a:spcBef>
                  <a:spcPts val="0"/>
                </a:spcBef>
                <a:spcAft>
                  <a:spcPts val="0"/>
                </a:spcAft>
                <a:defRPr/>
              </a:pPr>
              <a:r>
                <a:rPr lang="fr-FR" sz="1400" b="1">
                  <a:solidFill>
                    <a:schemeClr val="bg1"/>
                  </a:solidFill>
                </a:rPr>
                <a:t>MATIÈRE</a:t>
              </a:r>
              <a:endParaRPr/>
            </a:p>
          </p:txBody>
        </p:sp>
        <p:sp>
          <p:nvSpPr>
            <p:cNvPr id="13" name="Ellipse 12"/>
            <p:cNvSpPr/>
            <p:nvPr/>
          </p:nvSpPr>
          <p:spPr bwMode="auto">
            <a:xfrm>
              <a:off x="1510793" y="791104"/>
              <a:ext cx="1165408" cy="1165408"/>
            </a:xfrm>
            <a:prstGeom prst="ellipse">
              <a:avLst/>
            </a:prstGeom>
            <a:solidFill>
              <a:srgbClr val="00B050"/>
            </a:solidFill>
            <a:ln w="25400" cap="flat" cmpd="sng" algn="ctr">
              <a:noFill/>
              <a:prstDash val="solid"/>
            </a:ln>
          </p:spPr>
          <p:style>
            <a:lnRef idx="2">
              <a:srgbClr val="000000"/>
            </a:lnRef>
            <a:fillRef idx="1">
              <a:srgbClr val="000000"/>
            </a:fillRef>
            <a:effectRef idx="0">
              <a:srgbClr val="000000"/>
            </a:effectRef>
            <a:fontRef idx="minor">
              <a:schemeClr val="tx1"/>
            </a:fontRef>
          </p:style>
          <p:txBody>
            <a:bodyPr spcFirstLastPara="0" vert="horz" wrap="square" lIns="0" tIns="0" rIns="0" bIns="0" numCol="1" spcCol="1270" anchor="ctr" anchorCtr="0">
              <a:noAutofit/>
            </a:bodyPr>
            <a:lstStyle/>
            <a:p>
              <a:pPr lvl="0" algn="ctr" defTabSz="889000">
                <a:lnSpc>
                  <a:spcPct val="90000"/>
                </a:lnSpc>
                <a:spcBef>
                  <a:spcPts val="0"/>
                </a:spcBef>
                <a:spcAft>
                  <a:spcPts val="0"/>
                </a:spcAft>
                <a:defRPr/>
              </a:pPr>
              <a:r>
                <a:rPr lang="fr-FR" sz="1400" b="1">
                  <a:solidFill>
                    <a:schemeClr val="bg1"/>
                  </a:solidFill>
                </a:rPr>
                <a:t>INFORMATION</a:t>
              </a:r>
            </a:p>
          </p:txBody>
        </p:sp>
      </p:grpSp>
      <p:sp>
        <p:nvSpPr>
          <p:cNvPr id="14" name="Ellipse 40"/>
          <p:cNvSpPr/>
          <p:nvPr/>
        </p:nvSpPr>
        <p:spPr bwMode="auto">
          <a:xfrm>
            <a:off x="3571876" y="598662"/>
            <a:ext cx="1381124" cy="1379022"/>
          </a:xfrm>
          <a:prstGeom prst="ellipse">
            <a:avLst/>
          </a:prstGeom>
          <a:gradFill>
            <a:gsLst>
              <a:gs pos="12000">
                <a:schemeClr val="accent6">
                  <a:lumMod val="50000"/>
                </a:schemeClr>
              </a:gs>
              <a:gs pos="100000">
                <a:schemeClr val="bg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FR" sz="1200" b="1">
                <a:solidFill>
                  <a:schemeClr val="bg1"/>
                </a:solidFill>
              </a:rPr>
              <a:t>Architecture</a:t>
            </a:r>
            <a:endParaRPr>
              <a:solidFill>
                <a:schemeClr val="bg1"/>
              </a:solidFill>
            </a:endParaRPr>
          </a:p>
          <a:p>
            <a:pPr algn="ctr">
              <a:defRPr/>
            </a:pPr>
            <a:r>
              <a:rPr lang="fr-FR" sz="1200" b="1">
                <a:solidFill>
                  <a:schemeClr val="bg1"/>
                </a:solidFill>
              </a:rPr>
              <a:t>&amp;</a:t>
            </a:r>
            <a:endParaRPr>
              <a:solidFill>
                <a:schemeClr val="bg1"/>
              </a:solidFill>
            </a:endParaRPr>
          </a:p>
          <a:p>
            <a:pPr algn="ctr">
              <a:defRPr/>
            </a:pPr>
            <a:r>
              <a:rPr lang="fr-FR" sz="1200" b="1">
                <a:solidFill>
                  <a:schemeClr val="bg1"/>
                </a:solidFill>
              </a:rPr>
              <a:t>Construction</a:t>
            </a:r>
            <a:endParaRPr>
              <a:solidFill>
                <a:schemeClr val="bg1"/>
              </a:solidFill>
            </a:endParaRPr>
          </a:p>
        </p:txBody>
      </p:sp>
      <p:sp>
        <p:nvSpPr>
          <p:cNvPr id="15" name="Ellipse 41"/>
          <p:cNvSpPr/>
          <p:nvPr/>
        </p:nvSpPr>
        <p:spPr bwMode="auto">
          <a:xfrm>
            <a:off x="6554894" y="598662"/>
            <a:ext cx="1361688" cy="1379022"/>
          </a:xfrm>
          <a:prstGeom prst="ellipse">
            <a:avLst/>
          </a:prstGeom>
          <a:gradFill>
            <a:gsLst>
              <a:gs pos="5000">
                <a:srgbClr val="C0000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FR" sz="1050" b="1">
                <a:solidFill>
                  <a:schemeClr val="bg1"/>
                </a:solidFill>
              </a:rPr>
              <a:t>Innovation Technologique &amp; Eco Conception</a:t>
            </a:r>
            <a:endParaRPr>
              <a:solidFill>
                <a:schemeClr val="bg1"/>
              </a:solidFill>
            </a:endParaRPr>
          </a:p>
        </p:txBody>
      </p:sp>
      <p:sp>
        <p:nvSpPr>
          <p:cNvPr id="16" name="Ellipse 42"/>
          <p:cNvSpPr/>
          <p:nvPr/>
        </p:nvSpPr>
        <p:spPr bwMode="auto">
          <a:xfrm>
            <a:off x="6620582" y="3675548"/>
            <a:ext cx="1494016" cy="1446117"/>
          </a:xfrm>
          <a:prstGeom prst="ellipse">
            <a:avLst/>
          </a:prstGeom>
          <a:gradFill>
            <a:gsLst>
              <a:gs pos="5000">
                <a:srgbClr val="00B0F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a:defRPr/>
            </a:pPr>
            <a:r>
              <a:rPr lang="fr-FR" sz="1200" b="1">
                <a:solidFill>
                  <a:srgbClr val="002060"/>
                </a:solidFill>
              </a:rPr>
              <a:t>Systèmes</a:t>
            </a:r>
            <a:endParaRPr/>
          </a:p>
          <a:p>
            <a:pPr algn="ctr">
              <a:defRPr/>
            </a:pPr>
            <a:r>
              <a:rPr lang="fr-FR" sz="1200" b="1">
                <a:solidFill>
                  <a:srgbClr val="002060"/>
                </a:solidFill>
              </a:rPr>
              <a:t>d’information et Numérique</a:t>
            </a:r>
            <a:endParaRPr/>
          </a:p>
        </p:txBody>
      </p:sp>
      <p:sp>
        <p:nvSpPr>
          <p:cNvPr id="17" name="Ellipse 43"/>
          <p:cNvSpPr/>
          <p:nvPr/>
        </p:nvSpPr>
        <p:spPr bwMode="auto">
          <a:xfrm>
            <a:off x="3571876" y="3675548"/>
            <a:ext cx="1434265" cy="1378652"/>
          </a:xfrm>
          <a:prstGeom prst="ellipse">
            <a:avLst/>
          </a:prstGeom>
          <a:gradFill>
            <a:gsLst>
              <a:gs pos="5000">
                <a:srgbClr val="00B05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fr-FR" sz="1150" b="1">
                <a:solidFill>
                  <a:srgbClr val="002060"/>
                </a:solidFill>
              </a:rPr>
              <a:t>Énergies </a:t>
            </a:r>
            <a:endParaRPr/>
          </a:p>
          <a:p>
            <a:pPr algn="ctr">
              <a:defRPr/>
            </a:pPr>
            <a:r>
              <a:rPr lang="fr-FR" sz="1150" b="1">
                <a:solidFill>
                  <a:srgbClr val="002060"/>
                </a:solidFill>
              </a:rPr>
              <a:t>&amp;</a:t>
            </a:r>
            <a:endParaRPr/>
          </a:p>
          <a:p>
            <a:pPr algn="ctr">
              <a:defRPr/>
            </a:pPr>
            <a:r>
              <a:rPr lang="fr-FR" sz="1150" b="1">
                <a:solidFill>
                  <a:srgbClr val="002060"/>
                </a:solidFill>
              </a:rPr>
              <a:t>Environ-nement</a:t>
            </a:r>
            <a:endParaRPr/>
          </a:p>
        </p:txBody>
      </p:sp>
      <p:sp>
        <p:nvSpPr>
          <p:cNvPr id="18" name="Arrondir un rectangle avec un coin diagonal 17"/>
          <p:cNvSpPr/>
          <p:nvPr/>
        </p:nvSpPr>
        <p:spPr bwMode="auto">
          <a:xfrm>
            <a:off x="17306" y="1631413"/>
            <a:ext cx="3468844" cy="2418923"/>
          </a:xfrm>
          <a:prstGeom prst="round2DiagRect">
            <a:avLst>
              <a:gd name="adj1" fmla="val 16667"/>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tIns="0"/>
          <a:lstStyle/>
          <a:p>
            <a:pPr>
              <a:defRPr/>
            </a:pPr>
            <a:r>
              <a:rPr lang="fr-FR" sz="1600">
                <a:solidFill>
                  <a:schemeClr val="tx1"/>
                </a:solidFill>
              </a:rPr>
              <a:t>A partir de la terminale et en approfondissement de l’enseignement technologique 2I2D </a:t>
            </a:r>
            <a:r>
              <a:rPr lang="fr-FR" sz="1600" i="1">
                <a:solidFill>
                  <a:schemeClr val="tx1"/>
                </a:solidFill>
              </a:rPr>
              <a:t>Ingénierie, innovation et développement durable</a:t>
            </a:r>
            <a:endParaRPr lang="fr-FR" sz="1600">
              <a:solidFill>
                <a:schemeClr val="tx1"/>
              </a:solidFill>
            </a:endParaRPr>
          </a:p>
          <a:p>
            <a:pPr>
              <a:defRPr/>
            </a:pPr>
            <a:r>
              <a:rPr lang="fr-FR" sz="1600" b="1">
                <a:solidFill>
                  <a:schemeClr val="tx1"/>
                </a:solidFill>
              </a:rPr>
              <a:t>quatre champs spécifiques sont </a:t>
            </a:r>
            <a:r>
              <a:rPr lang="fr-FR" sz="1600">
                <a:solidFill>
                  <a:schemeClr val="tx1"/>
                </a:solidFill>
              </a:rPr>
              <a:t>découverts et approfondis,</a:t>
            </a:r>
            <a:endParaRPr sz="1600">
              <a:solidFill>
                <a:schemeClr val="tx1"/>
              </a:solidFill>
            </a:endParaRPr>
          </a:p>
        </p:txBody>
      </p:sp>
      <p:sp>
        <p:nvSpPr>
          <p:cNvPr id="19" name="ZoneTexte 20"/>
          <p:cNvSpPr/>
          <p:nvPr/>
        </p:nvSpPr>
        <p:spPr bwMode="auto">
          <a:xfrm>
            <a:off x="5297821" y="526013"/>
            <a:ext cx="1002197" cy="507831"/>
          </a:xfrm>
          <a:prstGeom prst="rect">
            <a:avLst/>
          </a:prstGeom>
          <a:noFill/>
        </p:spPr>
        <p:txBody>
          <a:bodyPr wrap="none">
            <a:spAutoFit/>
          </a:bodyPr>
          <a:lstStyle/>
          <a:p>
            <a:pPr algn="ctr">
              <a:defRPr/>
            </a:pPr>
            <a:r>
              <a:rPr lang="fr-FR" sz="1350" b="1"/>
              <a:t>Terminale</a:t>
            </a:r>
            <a:endParaRPr/>
          </a:p>
          <a:p>
            <a:pPr algn="ctr">
              <a:defRPr/>
            </a:pPr>
            <a:r>
              <a:rPr lang="fr-FR" sz="1350" b="1"/>
              <a:t>STI2D</a:t>
            </a:r>
            <a:endParaRPr b="1"/>
          </a:p>
        </p:txBody>
      </p:sp>
      <p:sp>
        <p:nvSpPr>
          <p:cNvPr id="20" name="ZoneTexte 21"/>
          <p:cNvSpPr/>
          <p:nvPr/>
        </p:nvSpPr>
        <p:spPr bwMode="auto">
          <a:xfrm>
            <a:off x="5201639" y="3624268"/>
            <a:ext cx="1329210" cy="738664"/>
          </a:xfrm>
          <a:prstGeom prst="rect">
            <a:avLst/>
          </a:prstGeom>
          <a:noFill/>
        </p:spPr>
        <p:txBody>
          <a:bodyPr wrap="none">
            <a:spAutoFit/>
          </a:bodyPr>
          <a:lstStyle/>
          <a:p>
            <a:pPr algn="ctr">
              <a:defRPr/>
            </a:pPr>
            <a:r>
              <a:rPr lang="fr-FR" sz="1400"/>
              <a:t>Enseignement</a:t>
            </a:r>
            <a:endParaRPr sz="1400"/>
          </a:p>
          <a:p>
            <a:pPr algn="ctr">
              <a:defRPr/>
            </a:pPr>
            <a:r>
              <a:rPr lang="fr-FR" sz="1400"/>
              <a:t>technologique</a:t>
            </a:r>
            <a:endParaRPr sz="1400"/>
          </a:p>
          <a:p>
            <a:pPr algn="ctr">
              <a:defRPr/>
            </a:pPr>
            <a:r>
              <a:rPr lang="fr-FR" sz="1400"/>
              <a:t>2I2D</a:t>
            </a:r>
            <a:endParaRPr sz="1400"/>
          </a:p>
        </p:txBody>
      </p:sp>
      <p:sp>
        <p:nvSpPr>
          <p:cNvPr id="21" name="ZoneTexte 21"/>
          <p:cNvSpPr/>
          <p:nvPr/>
        </p:nvSpPr>
        <p:spPr bwMode="auto">
          <a:xfrm>
            <a:off x="7796776" y="1453261"/>
            <a:ext cx="789609" cy="300082"/>
          </a:xfrm>
          <a:prstGeom prst="rect">
            <a:avLst/>
          </a:prstGeom>
          <a:noFill/>
        </p:spPr>
        <p:txBody>
          <a:bodyPr wrap="square">
            <a:spAutoFit/>
          </a:bodyPr>
          <a:lstStyle/>
          <a:p>
            <a:pPr algn="ctr">
              <a:defRPr/>
            </a:pPr>
            <a:r>
              <a:rPr lang="fr-FR" sz="1350">
                <a:solidFill>
                  <a:schemeClr val="bg2">
                    <a:lumMod val="50000"/>
                  </a:schemeClr>
                </a:solidFill>
              </a:rPr>
              <a:t>ITEC</a:t>
            </a:r>
            <a:endParaRPr/>
          </a:p>
        </p:txBody>
      </p:sp>
      <p:sp>
        <p:nvSpPr>
          <p:cNvPr id="22" name="ZoneTexte 21"/>
          <p:cNvSpPr/>
          <p:nvPr/>
        </p:nvSpPr>
        <p:spPr bwMode="auto">
          <a:xfrm>
            <a:off x="7773368" y="3482844"/>
            <a:ext cx="631783" cy="308707"/>
          </a:xfrm>
          <a:prstGeom prst="rect">
            <a:avLst/>
          </a:prstGeom>
          <a:noFill/>
        </p:spPr>
        <p:txBody>
          <a:bodyPr wrap="square">
            <a:spAutoFit/>
          </a:bodyPr>
          <a:lstStyle/>
          <a:p>
            <a:pPr algn="ctr">
              <a:defRPr/>
            </a:pPr>
            <a:r>
              <a:rPr lang="fr-FR" sz="1350">
                <a:solidFill>
                  <a:schemeClr val="bg2">
                    <a:lumMod val="50000"/>
                  </a:schemeClr>
                </a:solidFill>
              </a:rPr>
              <a:t>SIN</a:t>
            </a:r>
            <a:endParaRPr/>
          </a:p>
        </p:txBody>
      </p:sp>
      <p:sp>
        <p:nvSpPr>
          <p:cNvPr id="23" name="ZoneTexte 21"/>
          <p:cNvSpPr/>
          <p:nvPr/>
        </p:nvSpPr>
        <p:spPr bwMode="auto">
          <a:xfrm>
            <a:off x="3039709" y="3567973"/>
            <a:ext cx="640239" cy="308707"/>
          </a:xfrm>
          <a:prstGeom prst="rect">
            <a:avLst/>
          </a:prstGeom>
          <a:noFill/>
        </p:spPr>
        <p:txBody>
          <a:bodyPr wrap="square">
            <a:spAutoFit/>
          </a:bodyPr>
          <a:lstStyle/>
          <a:p>
            <a:pPr algn="ctr">
              <a:defRPr/>
            </a:pPr>
            <a:r>
              <a:rPr lang="fr-FR" sz="1350">
                <a:solidFill>
                  <a:schemeClr val="bg2">
                    <a:lumMod val="50000"/>
                  </a:schemeClr>
                </a:solidFill>
              </a:rPr>
              <a:t>EE</a:t>
            </a:r>
            <a:endParaRPr/>
          </a:p>
        </p:txBody>
      </p:sp>
      <p:sp>
        <p:nvSpPr>
          <p:cNvPr id="24" name="ZoneTexte 21"/>
          <p:cNvSpPr/>
          <p:nvPr/>
        </p:nvSpPr>
        <p:spPr bwMode="auto">
          <a:xfrm>
            <a:off x="2892742" y="729888"/>
            <a:ext cx="857766" cy="300082"/>
          </a:xfrm>
          <a:prstGeom prst="rect">
            <a:avLst/>
          </a:prstGeom>
          <a:noFill/>
        </p:spPr>
        <p:txBody>
          <a:bodyPr wrap="square">
            <a:spAutoFit/>
          </a:bodyPr>
          <a:lstStyle/>
          <a:p>
            <a:pPr algn="ctr">
              <a:defRPr/>
            </a:pPr>
            <a:r>
              <a:rPr lang="fr-FR" sz="1350">
                <a:solidFill>
                  <a:schemeClr val="bg2">
                    <a:lumMod val="50000"/>
                  </a:schemeClr>
                </a:solidFill>
              </a:rPr>
              <a:t>AC</a:t>
            </a:r>
            <a:endParaRPr/>
          </a:p>
        </p:txBody>
      </p:sp>
      <p:sp>
        <p:nvSpPr>
          <p:cNvPr id="25" name="Rectangle 1"/>
          <p:cNvSpPr/>
          <p:nvPr/>
        </p:nvSpPr>
        <p:spPr bwMode="auto">
          <a:xfrm>
            <a:off x="909927" y="102910"/>
            <a:ext cx="6840334" cy="369332"/>
          </a:xfrm>
          <a:prstGeom prst="rect">
            <a:avLst/>
          </a:prstGeom>
        </p:spPr>
        <p:txBody>
          <a:bodyPr wrap="none">
            <a:spAutoFit/>
          </a:bodyPr>
          <a:lstStyle/>
          <a:p>
            <a:pPr>
              <a:defRPr/>
            </a:pPr>
            <a:r>
              <a:rPr lang="fr-FR" b="1">
                <a:latin typeface="+mj-lt"/>
                <a:cs typeface="Marianne Regular"/>
              </a:rPr>
              <a:t>4 champs spécifiques sont proposés en approfondissement </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
          <p:cNvPicPr>
            <a:picLocks noChangeAspect="1"/>
          </p:cNvPicPr>
          <p:nvPr/>
        </p:nvPicPr>
        <p:blipFill>
          <a:blip r:embed="rId3"/>
          <a:stretch/>
        </p:blipFill>
        <p:spPr bwMode="auto">
          <a:xfrm>
            <a:off x="2841042" y="394674"/>
            <a:ext cx="5938019" cy="359695"/>
          </a:xfrm>
          <a:prstGeom prst="rect">
            <a:avLst/>
          </a:prstGeom>
        </p:spPr>
      </p:pic>
      <p:sp>
        <p:nvSpPr>
          <p:cNvPr id="5" name="Rectangle 1"/>
          <p:cNvSpPr/>
          <p:nvPr/>
        </p:nvSpPr>
        <p:spPr bwMode="auto">
          <a:xfrm>
            <a:off x="899592" y="123477"/>
            <a:ext cx="5391219" cy="369332"/>
          </a:xfrm>
          <a:prstGeom prst="rect">
            <a:avLst/>
          </a:prstGeom>
        </p:spPr>
        <p:txBody>
          <a:bodyPr wrap="none">
            <a:spAutoFit/>
          </a:bodyPr>
          <a:lstStyle/>
          <a:p>
            <a:pPr>
              <a:defRPr/>
            </a:pPr>
            <a:r>
              <a:rPr lang="fr-FR" b="1">
                <a:latin typeface="+mj-lt"/>
                <a:cs typeface="Marianne Regular"/>
              </a:rPr>
              <a:t>2 spécificités en STL - biotechnologies et SPCL</a:t>
            </a:r>
            <a:endParaRPr/>
          </a:p>
        </p:txBody>
      </p:sp>
      <p:grpSp>
        <p:nvGrpSpPr>
          <p:cNvPr id="6" name="Diagramme 6"/>
          <p:cNvGrpSpPr/>
          <p:nvPr/>
        </p:nvGrpSpPr>
        <p:grpSpPr bwMode="auto">
          <a:xfrm>
            <a:off x="395536" y="843558"/>
            <a:ext cx="8363821" cy="4299942"/>
            <a:chOff x="0" y="0"/>
            <a:chExt cx="8363821" cy="4299942"/>
          </a:xfrm>
        </p:grpSpPr>
        <p:sp>
          <p:nvSpPr>
            <p:cNvPr id="7" name="Rectangle à coins arrondis 6"/>
            <p:cNvSpPr/>
            <p:nvPr/>
          </p:nvSpPr>
          <p:spPr bwMode="auto">
            <a:xfrm>
              <a:off x="0" y="201606"/>
              <a:ext cx="8363821" cy="678600"/>
            </a:xfrm>
            <a:prstGeom prst="roundRect">
              <a:avLst>
                <a:gd name="adj" fmla="val 16667"/>
              </a:avLst>
            </a:prstGeom>
            <a:gradFill rotWithShape="0">
              <a:gsLst>
                <a:gs pos="0">
                  <a:schemeClr val="accent1">
                    <a:shade val="80000"/>
                    <a:hueOff val="0"/>
                    <a:satOff val="0"/>
                    <a:lumOff val="0"/>
                    <a:alphaOff val="0"/>
                    <a:shade val="51000"/>
                    <a:satMod val="130000"/>
                  </a:schemeClr>
                </a:gs>
                <a:gs pos="80000">
                  <a:schemeClr val="accent1">
                    <a:shade val="80000"/>
                    <a:hueOff val="0"/>
                    <a:satOff val="0"/>
                    <a:lumOff val="0"/>
                    <a:alphaOff val="0"/>
                    <a:shade val="93000"/>
                    <a:satMod val="130000"/>
                  </a:schemeClr>
                </a:gs>
                <a:gs pos="100000">
                  <a:schemeClr val="accent1">
                    <a:shade val="8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10490" tIns="110490" rIns="110490" bIns="110490" numCol="1" spcCol="1270" anchor="ctr" anchorCtr="0">
              <a:noAutofit/>
            </a:bodyPr>
            <a:lstStyle/>
            <a:p>
              <a:pPr lvl="0" algn="l" defTabSz="1289050">
                <a:lnSpc>
                  <a:spcPct val="90000"/>
                </a:lnSpc>
                <a:spcBef>
                  <a:spcPts val="0"/>
                </a:spcBef>
                <a:spcAft>
                  <a:spcPts val="0"/>
                </a:spcAft>
                <a:defRPr/>
              </a:pPr>
              <a:r>
                <a:rPr lang="fr-FR" sz="2900"/>
                <a:t>Concepts</a:t>
              </a:r>
            </a:p>
          </p:txBody>
        </p:sp>
        <p:sp>
          <p:nvSpPr>
            <p:cNvPr id="8" name="Rectangle 7"/>
            <p:cNvSpPr/>
            <p:nvPr/>
          </p:nvSpPr>
          <p:spPr bwMode="auto">
            <a:xfrm>
              <a:off x="0" y="880206"/>
              <a:ext cx="8363821" cy="690344"/>
            </a:xfrm>
            <a:prstGeom prst="rect">
              <a:avLst/>
            </a:prstGeom>
            <a:noFill/>
            <a:ln>
              <a:noFill/>
            </a:ln>
          </p:spPr>
          <p:style>
            <a:lnRef idx="0">
              <a:srgbClr val="000000"/>
            </a:lnRef>
            <a:fillRef idx="0">
              <a:srgbClr val="000000"/>
            </a:fillRef>
            <a:effectRef idx="0">
              <a:srgbClr val="000000"/>
            </a:effectRef>
            <a:fontRef idx="minor"/>
          </p:style>
          <p:txBody>
            <a:bodyPr spcFirstLastPara="0" vert="horz" wrap="square" lIns="265551" tIns="36830" rIns="206248" bIns="36830" numCol="1" spcCol="1270" anchor="t" anchorCtr="0">
              <a:noAutofit/>
            </a:bodyPr>
            <a:lstStyle/>
            <a:p>
              <a:pPr marL="228600" lvl="1" indent="-228600" algn="l" defTabSz="1022350">
                <a:lnSpc>
                  <a:spcPct val="90000"/>
                </a:lnSpc>
                <a:spcBef>
                  <a:spcPts val="0"/>
                </a:spcBef>
                <a:spcAft>
                  <a:spcPts val="0"/>
                </a:spcAft>
                <a:buChar char="••"/>
                <a:defRPr/>
              </a:pPr>
              <a:r>
                <a:rPr lang="fr-FR" sz="2300"/>
                <a:t>Nutrition, métabolisme, diversité de vivant, bio organismes, biomolécules, immunité, ADN…</a:t>
              </a:r>
            </a:p>
          </p:txBody>
        </p:sp>
        <p:sp>
          <p:nvSpPr>
            <p:cNvPr id="9" name="Rectangle à coins arrondis 8"/>
            <p:cNvSpPr/>
            <p:nvPr/>
          </p:nvSpPr>
          <p:spPr bwMode="auto">
            <a:xfrm>
              <a:off x="0" y="1570550"/>
              <a:ext cx="8363821" cy="678600"/>
            </a:xfrm>
            <a:prstGeom prst="roundRect">
              <a:avLst>
                <a:gd name="adj" fmla="val 16667"/>
              </a:avLst>
            </a:prstGeom>
            <a:gradFill rotWithShape="0">
              <a:gsLst>
                <a:gs pos="0">
                  <a:schemeClr val="accent1">
                    <a:shade val="80000"/>
                    <a:hueOff val="-320602"/>
                    <a:satOff val="-46323"/>
                    <a:lumOff val="22877"/>
                    <a:alphaOff val="0"/>
                    <a:shade val="51000"/>
                    <a:satMod val="130000"/>
                  </a:schemeClr>
                </a:gs>
                <a:gs pos="80000">
                  <a:schemeClr val="accent1">
                    <a:shade val="80000"/>
                    <a:hueOff val="-320602"/>
                    <a:satOff val="-46323"/>
                    <a:lumOff val="22877"/>
                    <a:alphaOff val="0"/>
                    <a:shade val="93000"/>
                    <a:satMod val="130000"/>
                  </a:schemeClr>
                </a:gs>
                <a:gs pos="100000">
                  <a:schemeClr val="accent1">
                    <a:shade val="80000"/>
                    <a:hueOff val="-320602"/>
                    <a:satOff val="-46323"/>
                    <a:lumOff val="22877"/>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10490" tIns="110490" rIns="110490" bIns="110490" numCol="1" spcCol="1270" anchor="ctr" anchorCtr="0">
              <a:noAutofit/>
            </a:bodyPr>
            <a:lstStyle/>
            <a:p>
              <a:pPr lvl="0" algn="l" defTabSz="1289050">
                <a:lnSpc>
                  <a:spcPct val="90000"/>
                </a:lnSpc>
                <a:spcBef>
                  <a:spcPts val="0"/>
                </a:spcBef>
                <a:spcAft>
                  <a:spcPts val="0"/>
                </a:spcAft>
                <a:defRPr/>
              </a:pPr>
              <a:r>
                <a:rPr lang="fr-FR" sz="2900"/>
                <a:t>Fondamentaux technologiques et expérimentaux</a:t>
              </a:r>
            </a:p>
          </p:txBody>
        </p:sp>
        <p:sp>
          <p:nvSpPr>
            <p:cNvPr id="10" name="Rectangle 9"/>
            <p:cNvSpPr/>
            <p:nvPr/>
          </p:nvSpPr>
          <p:spPr bwMode="auto">
            <a:xfrm>
              <a:off x="0" y="2249151"/>
              <a:ext cx="8363821" cy="690344"/>
            </a:xfrm>
            <a:prstGeom prst="rect">
              <a:avLst/>
            </a:prstGeom>
            <a:noFill/>
            <a:ln>
              <a:noFill/>
            </a:ln>
          </p:spPr>
          <p:style>
            <a:lnRef idx="0">
              <a:srgbClr val="000000"/>
            </a:lnRef>
            <a:fillRef idx="0">
              <a:srgbClr val="000000"/>
            </a:fillRef>
            <a:effectRef idx="0">
              <a:srgbClr val="000000"/>
            </a:effectRef>
            <a:fontRef idx="minor"/>
          </p:style>
          <p:txBody>
            <a:bodyPr spcFirstLastPara="0" vert="horz" wrap="square" lIns="265551" tIns="36830" rIns="206248" bIns="36830" numCol="1" spcCol="1270" anchor="t" anchorCtr="0">
              <a:noAutofit/>
            </a:bodyPr>
            <a:lstStyle/>
            <a:p>
              <a:pPr marL="228600" lvl="1" indent="-228600" algn="l" defTabSz="1022350">
                <a:lnSpc>
                  <a:spcPct val="90000"/>
                </a:lnSpc>
                <a:spcBef>
                  <a:spcPts val="0"/>
                </a:spcBef>
                <a:spcAft>
                  <a:spcPts val="0"/>
                </a:spcAft>
                <a:buChar char="••"/>
                <a:defRPr/>
              </a:pPr>
              <a:r>
                <a:rPr lang="fr-FR" sz="2300"/>
                <a:t>Observer, cultiver, caractériser, dénombrer, préparer, détecter</a:t>
              </a:r>
            </a:p>
          </p:txBody>
        </p:sp>
        <p:sp>
          <p:nvSpPr>
            <p:cNvPr id="11" name="Rectangle à coins arrondis 10"/>
            <p:cNvSpPr/>
            <p:nvPr/>
          </p:nvSpPr>
          <p:spPr bwMode="auto">
            <a:xfrm>
              <a:off x="0" y="2939495"/>
              <a:ext cx="8363821" cy="678600"/>
            </a:xfrm>
            <a:prstGeom prst="roundRect">
              <a:avLst>
                <a:gd name="adj" fmla="val 16667"/>
              </a:avLst>
            </a:prstGeom>
            <a:gradFill rotWithShape="0">
              <a:gsLst>
                <a:gs pos="0">
                  <a:schemeClr val="accent1">
                    <a:shade val="80000"/>
                    <a:hueOff val="-641203"/>
                    <a:satOff val="-92647"/>
                    <a:lumOff val="45754"/>
                    <a:alphaOff val="0"/>
                    <a:shade val="51000"/>
                    <a:satMod val="130000"/>
                  </a:schemeClr>
                </a:gs>
                <a:gs pos="80000">
                  <a:schemeClr val="accent1">
                    <a:shade val="80000"/>
                    <a:hueOff val="-641203"/>
                    <a:satOff val="-92647"/>
                    <a:lumOff val="45754"/>
                    <a:alphaOff val="0"/>
                    <a:shade val="93000"/>
                    <a:satMod val="130000"/>
                  </a:schemeClr>
                </a:gs>
                <a:gs pos="100000">
                  <a:schemeClr val="accent1">
                    <a:shade val="80000"/>
                    <a:hueOff val="-641203"/>
                    <a:satOff val="-92647"/>
                    <a:lumOff val="45754"/>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10490" tIns="110490" rIns="110490" bIns="110490" numCol="1" spcCol="1270" anchor="ctr" anchorCtr="0">
              <a:noAutofit/>
            </a:bodyPr>
            <a:lstStyle/>
            <a:p>
              <a:pPr lvl="0" algn="l" defTabSz="1289050">
                <a:lnSpc>
                  <a:spcPct val="90000"/>
                </a:lnSpc>
                <a:spcBef>
                  <a:spcPts val="0"/>
                </a:spcBef>
                <a:spcAft>
                  <a:spcPts val="0"/>
                </a:spcAft>
                <a:defRPr/>
              </a:pPr>
              <a:r>
                <a:rPr lang="fr-FR" sz="2900"/>
                <a:t>Démarche de laboratoire</a:t>
              </a:r>
            </a:p>
          </p:txBody>
        </p:sp>
        <p:sp>
          <p:nvSpPr>
            <p:cNvPr id="12" name="Rectangle 11"/>
            <p:cNvSpPr/>
            <p:nvPr/>
          </p:nvSpPr>
          <p:spPr bwMode="auto">
            <a:xfrm>
              <a:off x="0" y="3618096"/>
              <a:ext cx="8363821" cy="480240"/>
            </a:xfrm>
            <a:prstGeom prst="rect">
              <a:avLst/>
            </a:prstGeom>
            <a:noFill/>
            <a:ln>
              <a:noFill/>
            </a:ln>
          </p:spPr>
          <p:style>
            <a:lnRef idx="0">
              <a:srgbClr val="000000"/>
            </a:lnRef>
            <a:fillRef idx="0">
              <a:srgbClr val="000000"/>
            </a:fillRef>
            <a:effectRef idx="0">
              <a:srgbClr val="000000"/>
            </a:effectRef>
            <a:fontRef idx="minor"/>
          </p:style>
          <p:txBody>
            <a:bodyPr spcFirstLastPara="0" vert="horz" wrap="square" lIns="265551" tIns="36830" rIns="206248" bIns="36830" numCol="1" spcCol="1270" anchor="t" anchorCtr="0">
              <a:noAutofit/>
            </a:bodyPr>
            <a:lstStyle/>
            <a:p>
              <a:pPr marL="228600" lvl="1" indent="-228600" algn="l" defTabSz="1022350">
                <a:lnSpc>
                  <a:spcPct val="90000"/>
                </a:lnSpc>
                <a:spcBef>
                  <a:spcPts val="0"/>
                </a:spcBef>
                <a:spcAft>
                  <a:spcPts val="0"/>
                </a:spcAft>
                <a:buChar char="••"/>
                <a:defRPr/>
              </a:pPr>
              <a:r>
                <a:rPr lang="fr-FR" sz="2300"/>
                <a:t>projet, risques, mesures, outils numérique</a:t>
              </a:r>
            </a:p>
          </p:txBody>
        </p:sp>
      </p:grpSp>
      <p:sp>
        <p:nvSpPr>
          <p:cNvPr id="13" name="ZoneTexte 7"/>
          <p:cNvSpPr>
            <a:spLocks/>
          </p:cNvSpPr>
          <p:nvPr/>
        </p:nvSpPr>
        <p:spPr bwMode="auto">
          <a:xfrm>
            <a:off x="2849253" y="458677"/>
            <a:ext cx="3456386" cy="584775"/>
          </a:xfrm>
          <a:prstGeom prst="rect">
            <a:avLst/>
          </a:prstGeom>
          <a:noFill/>
        </p:spPr>
        <p:txBody>
          <a:bodyPr wrap="square" rtlCol="0">
            <a:spAutoFit/>
          </a:bodyPr>
          <a:lstStyle/>
          <a:p>
            <a:pPr algn="ctr">
              <a:defRPr/>
            </a:pPr>
            <a:r>
              <a:rPr lang="fr-FR" sz="3200">
                <a:solidFill>
                  <a:srgbClr val="00B050"/>
                </a:solidFill>
              </a:rPr>
              <a:t>Biotechnologies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
          <p:cNvPicPr>
            <a:picLocks noChangeAspect="1"/>
          </p:cNvPicPr>
          <p:nvPr/>
        </p:nvPicPr>
        <p:blipFill>
          <a:blip r:embed="rId3"/>
          <a:stretch/>
        </p:blipFill>
        <p:spPr bwMode="auto">
          <a:xfrm>
            <a:off x="2841042" y="394674"/>
            <a:ext cx="5938019" cy="359695"/>
          </a:xfrm>
          <a:prstGeom prst="rect">
            <a:avLst/>
          </a:prstGeom>
        </p:spPr>
      </p:pic>
      <p:sp>
        <p:nvSpPr>
          <p:cNvPr id="5" name="Rectangle 5"/>
          <p:cNvSpPr/>
          <p:nvPr/>
        </p:nvSpPr>
        <p:spPr bwMode="auto">
          <a:xfrm>
            <a:off x="1072560" y="71509"/>
            <a:ext cx="5391219" cy="369332"/>
          </a:xfrm>
          <a:prstGeom prst="rect">
            <a:avLst/>
          </a:prstGeom>
        </p:spPr>
        <p:txBody>
          <a:bodyPr wrap="none">
            <a:spAutoFit/>
          </a:bodyPr>
          <a:lstStyle/>
          <a:p>
            <a:pPr>
              <a:defRPr/>
            </a:pPr>
            <a:r>
              <a:rPr lang="fr-FR" b="1">
                <a:latin typeface="+mj-lt"/>
                <a:cs typeface="Marianne Regular"/>
              </a:rPr>
              <a:t>2 spécificités en STL - biotechnologies et SPCL</a:t>
            </a:r>
            <a:endParaRPr/>
          </a:p>
        </p:txBody>
      </p:sp>
      <p:grpSp>
        <p:nvGrpSpPr>
          <p:cNvPr id="6" name="Diagramme 6"/>
          <p:cNvGrpSpPr/>
          <p:nvPr/>
        </p:nvGrpSpPr>
        <p:grpSpPr bwMode="auto">
          <a:xfrm>
            <a:off x="2231740" y="1150675"/>
            <a:ext cx="4968552" cy="3781872"/>
            <a:chOff x="0" y="0"/>
            <a:chExt cx="4968552" cy="3781872"/>
          </a:xfrm>
        </p:grpSpPr>
        <p:sp>
          <p:nvSpPr>
            <p:cNvPr id="7" name="Arc plein 6"/>
            <p:cNvSpPr/>
            <p:nvPr/>
          </p:nvSpPr>
          <p:spPr bwMode="auto">
            <a:xfrm>
              <a:off x="1038081" y="435580"/>
              <a:ext cx="2909817" cy="2909817"/>
            </a:xfrm>
            <a:prstGeom prst="blockArc">
              <a:avLst>
                <a:gd name="adj1" fmla="val 10755276"/>
                <a:gd name="adj2" fmla="val 16113779"/>
                <a:gd name="adj3" fmla="val 4639"/>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sp>
        <p:sp>
          <p:nvSpPr>
            <p:cNvPr id="8" name="Arc plein 7"/>
            <p:cNvSpPr/>
            <p:nvPr/>
          </p:nvSpPr>
          <p:spPr bwMode="auto">
            <a:xfrm>
              <a:off x="1038093" y="436474"/>
              <a:ext cx="2909817" cy="2909817"/>
            </a:xfrm>
            <a:prstGeom prst="blockArc">
              <a:avLst>
                <a:gd name="adj1" fmla="val 5486248"/>
                <a:gd name="adj2" fmla="val 10757439"/>
                <a:gd name="adj3" fmla="val 4639"/>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sp>
        <p:sp>
          <p:nvSpPr>
            <p:cNvPr id="9" name="Arc plein 8"/>
            <p:cNvSpPr/>
            <p:nvPr/>
          </p:nvSpPr>
          <p:spPr bwMode="auto">
            <a:xfrm>
              <a:off x="1002441" y="436027"/>
              <a:ext cx="2909817" cy="2909817"/>
            </a:xfrm>
            <a:prstGeom prst="blockArc">
              <a:avLst>
                <a:gd name="adj1" fmla="val 0"/>
                <a:gd name="adj2" fmla="val 5400000"/>
                <a:gd name="adj3" fmla="val 4639"/>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sp>
        <p:sp>
          <p:nvSpPr>
            <p:cNvPr id="10" name="Arc plein 9"/>
            <p:cNvSpPr/>
            <p:nvPr/>
          </p:nvSpPr>
          <p:spPr bwMode="auto">
            <a:xfrm>
              <a:off x="1002441" y="436027"/>
              <a:ext cx="2909817" cy="2909817"/>
            </a:xfrm>
            <a:prstGeom prst="blockArc">
              <a:avLst>
                <a:gd name="adj1" fmla="val 16200000"/>
                <a:gd name="adj2" fmla="val 0"/>
                <a:gd name="adj3" fmla="val 4639"/>
              </a:avLst>
            </a:prstGeom>
            <a:gradFill rotWithShape="0">
              <a:gsLst>
                <a:gs pos="0">
                  <a:schemeClr val="dk2">
                    <a:tint val="60000"/>
                    <a:hueOff val="0"/>
                    <a:satOff val="0"/>
                    <a:lumOff val="0"/>
                    <a:alphaOff val="0"/>
                    <a:shade val="51000"/>
                    <a:satMod val="130000"/>
                  </a:schemeClr>
                </a:gs>
                <a:gs pos="80000">
                  <a:schemeClr val="dk2">
                    <a:tint val="60000"/>
                    <a:hueOff val="0"/>
                    <a:satOff val="0"/>
                    <a:lumOff val="0"/>
                    <a:alphaOff val="0"/>
                    <a:shade val="93000"/>
                    <a:satMod val="130000"/>
                  </a:schemeClr>
                </a:gs>
                <a:gs pos="100000">
                  <a:schemeClr val="dk2">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sp>
        <p:sp>
          <p:nvSpPr>
            <p:cNvPr id="11" name="Ellipse 10"/>
            <p:cNvSpPr/>
            <p:nvPr/>
          </p:nvSpPr>
          <p:spPr bwMode="auto">
            <a:xfrm>
              <a:off x="1940741" y="1422109"/>
              <a:ext cx="1033217" cy="93765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25400" tIns="25400" rIns="25400" bIns="25400" numCol="1" spcCol="1270" anchor="ctr" anchorCtr="0">
              <a:noAutofit/>
            </a:bodyPr>
            <a:lstStyle/>
            <a:p>
              <a:pPr lvl="0" algn="ctr" defTabSz="889000">
                <a:lnSpc>
                  <a:spcPct val="90000"/>
                </a:lnSpc>
                <a:spcBef>
                  <a:spcPts val="0"/>
                </a:spcBef>
                <a:spcAft>
                  <a:spcPts val="0"/>
                </a:spcAft>
                <a:defRPr/>
              </a:pPr>
              <a:r>
                <a:rPr lang="fr-FR" sz="2000" b="1"/>
                <a:t>SPCL</a:t>
              </a:r>
            </a:p>
          </p:txBody>
        </p:sp>
        <p:sp>
          <p:nvSpPr>
            <p:cNvPr id="12" name="Ellipse 11"/>
            <p:cNvSpPr/>
            <p:nvPr/>
          </p:nvSpPr>
          <p:spPr bwMode="auto">
            <a:xfrm>
              <a:off x="1724522" y="1061"/>
              <a:ext cx="1465656" cy="93742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7780" tIns="17780" rIns="17780" bIns="17780" numCol="1" spcCol="1270" anchor="ctr" anchorCtr="0">
              <a:noAutofit/>
            </a:bodyPr>
            <a:lstStyle/>
            <a:p>
              <a:pPr lvl="0" algn="ctr" defTabSz="622300">
                <a:lnSpc>
                  <a:spcPct val="90000"/>
                </a:lnSpc>
                <a:spcBef>
                  <a:spcPts val="0"/>
                </a:spcBef>
                <a:spcAft>
                  <a:spcPts val="0"/>
                </a:spcAft>
                <a:defRPr/>
              </a:pPr>
              <a:r>
                <a:rPr lang="fr-FR" sz="1400"/>
                <a:t>Image ondes</a:t>
              </a:r>
            </a:p>
          </p:txBody>
        </p:sp>
        <p:sp>
          <p:nvSpPr>
            <p:cNvPr id="13" name="Ellipse 12"/>
            <p:cNvSpPr/>
            <p:nvPr/>
          </p:nvSpPr>
          <p:spPr bwMode="auto">
            <a:xfrm>
              <a:off x="2990113" y="1422222"/>
              <a:ext cx="1776797" cy="93742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ts val="0"/>
                </a:spcBef>
                <a:spcAft>
                  <a:spcPts val="0"/>
                </a:spcAft>
                <a:defRPr/>
              </a:pPr>
              <a:r>
                <a:rPr lang="fr-FR" sz="1200"/>
                <a:t>Mesures incertitudes systèmes procédés</a:t>
              </a:r>
            </a:p>
          </p:txBody>
        </p:sp>
        <p:sp>
          <p:nvSpPr>
            <p:cNvPr id="14" name="Ellipse 13"/>
            <p:cNvSpPr/>
            <p:nvPr/>
          </p:nvSpPr>
          <p:spPr bwMode="auto">
            <a:xfrm>
              <a:off x="1638335" y="2843384"/>
              <a:ext cx="1638030" cy="93742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ts val="0"/>
                </a:spcBef>
                <a:spcAft>
                  <a:spcPts val="0"/>
                </a:spcAft>
                <a:defRPr/>
              </a:pPr>
              <a:r>
                <a:rPr lang="fr-FR" sz="1200"/>
                <a:t>Recherche industrie projet</a:t>
              </a:r>
            </a:p>
          </p:txBody>
        </p:sp>
        <p:sp>
          <p:nvSpPr>
            <p:cNvPr id="15" name="Ellipse 14"/>
            <p:cNvSpPr/>
            <p:nvPr/>
          </p:nvSpPr>
          <p:spPr bwMode="auto">
            <a:xfrm>
              <a:off x="237401" y="1440264"/>
              <a:ext cx="1669096" cy="937426"/>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p:spPr>
          <p:style>
            <a:lnRef idx="0">
              <a:srgbClr val="000000"/>
            </a:lnRef>
            <a:fillRef idx="3">
              <a:srgbClr val="000000"/>
            </a:fillRef>
            <a:effectRef idx="2">
              <a:srgbClr val="000000"/>
            </a:effectRef>
            <a:fontRef idx="minor">
              <a:schemeClr val="lt1"/>
            </a:fontRef>
          </p:style>
          <p:txBody>
            <a:bodyPr spcFirstLastPara="0" vert="horz" wrap="square" lIns="15240" tIns="15240" rIns="15240" bIns="15240" numCol="1" spcCol="1270" anchor="ctr" anchorCtr="0">
              <a:noAutofit/>
            </a:bodyPr>
            <a:lstStyle/>
            <a:p>
              <a:pPr lvl="0" algn="ctr" defTabSz="533400">
                <a:lnSpc>
                  <a:spcPct val="90000"/>
                </a:lnSpc>
                <a:spcBef>
                  <a:spcPts val="0"/>
                </a:spcBef>
                <a:spcAft>
                  <a:spcPts val="0"/>
                </a:spcAft>
                <a:defRPr/>
              </a:pPr>
              <a:r>
                <a:rPr lang="fr-FR" sz="1200"/>
                <a:t>Chimie développement durable</a:t>
              </a:r>
            </a:p>
          </p:txBody>
        </p:sp>
      </p:grpSp>
      <p:sp>
        <p:nvSpPr>
          <p:cNvPr id="16" name="ZoneTexte 7"/>
          <p:cNvSpPr>
            <a:spLocks/>
          </p:cNvSpPr>
          <p:nvPr/>
        </p:nvSpPr>
        <p:spPr bwMode="auto">
          <a:xfrm>
            <a:off x="144016" y="565900"/>
            <a:ext cx="9144000" cy="584775"/>
          </a:xfrm>
          <a:prstGeom prst="rect">
            <a:avLst/>
          </a:prstGeom>
          <a:noFill/>
        </p:spPr>
        <p:txBody>
          <a:bodyPr wrap="square" rtlCol="0">
            <a:spAutoFit/>
          </a:bodyPr>
          <a:lstStyle/>
          <a:p>
            <a:pPr algn="ctr">
              <a:defRPr/>
            </a:pPr>
            <a:r>
              <a:rPr lang="fr-FR" sz="3200">
                <a:solidFill>
                  <a:srgbClr val="0070C0"/>
                </a:solidFill>
              </a:rPr>
              <a:t>Sciences physiques et chimiques de laboratoire</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
          <p:cNvPicPr>
            <a:picLocks noChangeAspect="1"/>
          </p:cNvPicPr>
          <p:nvPr/>
        </p:nvPicPr>
        <p:blipFill>
          <a:blip r:embed="rId3"/>
          <a:stretch/>
        </p:blipFill>
        <p:spPr bwMode="auto">
          <a:xfrm>
            <a:off x="2841042" y="394674"/>
            <a:ext cx="5938019" cy="359695"/>
          </a:xfrm>
          <a:prstGeom prst="rect">
            <a:avLst/>
          </a:prstGeom>
        </p:spPr>
      </p:pic>
      <p:sp>
        <p:nvSpPr>
          <p:cNvPr id="5" name="Rectangle 5"/>
          <p:cNvSpPr/>
          <p:nvPr/>
        </p:nvSpPr>
        <p:spPr bwMode="auto">
          <a:xfrm>
            <a:off x="1072560" y="71509"/>
            <a:ext cx="7058342" cy="646331"/>
          </a:xfrm>
          <a:prstGeom prst="rect">
            <a:avLst/>
          </a:prstGeom>
        </p:spPr>
        <p:txBody>
          <a:bodyPr wrap="none">
            <a:spAutoFit/>
          </a:bodyPr>
          <a:lstStyle/>
          <a:p>
            <a:pPr>
              <a:defRPr/>
            </a:pPr>
            <a:r>
              <a:rPr lang="fr-FR" b="1">
                <a:latin typeface="+mj-lt"/>
                <a:cs typeface="Marianne Regular"/>
              </a:rPr>
              <a:t>Une formation solide en mathématiques et en physique-chimie</a:t>
            </a:r>
            <a:endParaRPr/>
          </a:p>
          <a:p>
            <a:pPr>
              <a:defRPr/>
            </a:pPr>
            <a:r>
              <a:rPr lang="fr-FR" b="1">
                <a:latin typeface="+mj-lt"/>
                <a:cs typeface="Marianne Regular"/>
              </a:rPr>
              <a:t>qui favorise la poursuite d’études</a:t>
            </a:r>
            <a:endParaRPr/>
          </a:p>
        </p:txBody>
      </p:sp>
      <p:graphicFrame>
        <p:nvGraphicFramePr>
          <p:cNvPr id="6" name="Tableau 1"/>
          <p:cNvGraphicFramePr>
            <a:graphicFrameLocks noGrp="1"/>
          </p:cNvGraphicFramePr>
          <p:nvPr/>
        </p:nvGraphicFramePr>
        <p:xfrm>
          <a:off x="611558" y="1707653"/>
          <a:ext cx="7519344" cy="1651000"/>
        </p:xfrm>
        <a:graphic>
          <a:graphicData uri="http://schemas.openxmlformats.org/drawingml/2006/table">
            <a:tbl>
              <a:tblPr firstRow="1" bandRow="1">
                <a:tableStyleId>{50800575-50E5-FC8B-38BA-17E96B0586EE}</a:tableStyleId>
              </a:tblPr>
              <a:tblGrid>
                <a:gridCol w="2506448">
                  <a:extLst>
                    <a:ext uri="{9D8B030D-6E8A-4147-A177-3AD203B41FA5}">
                      <a16:colId xmlns:a16="http://schemas.microsoft.com/office/drawing/2014/main" val="20000"/>
                    </a:ext>
                  </a:extLst>
                </a:gridCol>
                <a:gridCol w="2506448">
                  <a:extLst>
                    <a:ext uri="{9D8B030D-6E8A-4147-A177-3AD203B41FA5}">
                      <a16:colId xmlns:a16="http://schemas.microsoft.com/office/drawing/2014/main" val="20001"/>
                    </a:ext>
                  </a:extLst>
                </a:gridCol>
                <a:gridCol w="2506448">
                  <a:extLst>
                    <a:ext uri="{9D8B030D-6E8A-4147-A177-3AD203B41FA5}">
                      <a16:colId xmlns:a16="http://schemas.microsoft.com/office/drawing/2014/main" val="20002"/>
                    </a:ext>
                  </a:extLst>
                </a:gridCol>
              </a:tblGrid>
              <a:tr h="370840">
                <a:tc>
                  <a:txBody>
                    <a:bodyPr/>
                    <a:lstStyle/>
                    <a:p>
                      <a:pPr>
                        <a:defRPr/>
                      </a:pPr>
                      <a:endParaRPr lang="fr-FR"/>
                    </a:p>
                  </a:txBody>
                  <a:tcPr/>
                </a:tc>
                <a:tc>
                  <a:txBody>
                    <a:bodyPr/>
                    <a:lstStyle/>
                    <a:p>
                      <a:pPr>
                        <a:defRPr/>
                      </a:pPr>
                      <a:r>
                        <a:rPr lang="fr-FR"/>
                        <a:t>Tronc commun</a:t>
                      </a:r>
                    </a:p>
                  </a:txBody>
                  <a:tcPr/>
                </a:tc>
                <a:tc>
                  <a:txBody>
                    <a:bodyPr/>
                    <a:lstStyle/>
                    <a:p>
                      <a:pPr>
                        <a:defRPr/>
                      </a:pPr>
                      <a:r>
                        <a:rPr lang="fr-FR"/>
                        <a:t>2</a:t>
                      </a:r>
                      <a:r>
                        <a:rPr lang="fr-FR" baseline="30000"/>
                        <a:t>e</a:t>
                      </a:r>
                      <a:r>
                        <a:rPr lang="fr-FR"/>
                        <a:t> spécialité</a:t>
                      </a:r>
                    </a:p>
                  </a:txBody>
                  <a:tcPr/>
                </a:tc>
                <a:extLst>
                  <a:ext uri="{0D108BD9-81ED-4DB2-BD59-A6C34878D82A}">
                    <a16:rowId xmlns:a16="http://schemas.microsoft.com/office/drawing/2014/main" val="10000"/>
                  </a:ext>
                </a:extLst>
              </a:tr>
              <a:tr h="370840">
                <a:tc>
                  <a:txBody>
                    <a:bodyPr/>
                    <a:lstStyle/>
                    <a:p>
                      <a:pPr>
                        <a:defRPr/>
                      </a:pPr>
                      <a:r>
                        <a:rPr lang="fr-FR"/>
                        <a:t>STI2D</a:t>
                      </a:r>
                    </a:p>
                  </a:txBody>
                  <a:tcPr/>
                </a:tc>
                <a:tc>
                  <a:txBody>
                    <a:bodyPr/>
                    <a:lstStyle/>
                    <a:p>
                      <a:pPr>
                        <a:defRPr/>
                      </a:pPr>
                      <a:r>
                        <a:rPr lang="fr-FR"/>
                        <a:t>3h de mathématiques</a:t>
                      </a:r>
                    </a:p>
                  </a:txBody>
                  <a:tcPr/>
                </a:tc>
                <a:tc>
                  <a:txBody>
                    <a:bodyPr/>
                    <a:lstStyle/>
                    <a:p>
                      <a:pPr>
                        <a:defRPr/>
                      </a:pPr>
                      <a:r>
                        <a:rPr lang="fr-FR"/>
                        <a:t>6h de Physique-chimie et mathématiques</a:t>
                      </a:r>
                    </a:p>
                  </a:txBody>
                  <a:tcPr/>
                </a:tc>
                <a:extLst>
                  <a:ext uri="{0D108BD9-81ED-4DB2-BD59-A6C34878D82A}">
                    <a16:rowId xmlns:a16="http://schemas.microsoft.com/office/drawing/2014/main" val="10001"/>
                  </a:ext>
                </a:extLst>
              </a:tr>
              <a:tr h="370840">
                <a:tc>
                  <a:txBody>
                    <a:bodyPr/>
                    <a:lstStyle/>
                    <a:p>
                      <a:pPr>
                        <a:defRPr/>
                      </a:pPr>
                      <a:r>
                        <a:rPr lang="fr-FR"/>
                        <a:t>STL</a:t>
                      </a:r>
                    </a:p>
                  </a:txBody>
                  <a:tcPr/>
                </a:tc>
                <a:tc>
                  <a:txBody>
                    <a:bodyPr/>
                    <a:lstStyle/>
                    <a:p>
                      <a:pPr>
                        <a:defRPr/>
                      </a:pPr>
                      <a:r>
                        <a:rPr lang="fr-FR"/>
                        <a:t>3h de mathématiques</a:t>
                      </a:r>
                    </a:p>
                  </a:txBody>
                  <a:tcPr/>
                </a:tc>
                <a:tc>
                  <a:txBody>
                    <a:bodyPr/>
                    <a:lstStyle/>
                    <a:p>
                      <a:pPr>
                        <a:defRPr/>
                      </a:pPr>
                      <a:r>
                        <a:rPr lang="fr-FR"/>
                        <a:t>5h de Physique-chimie et mathématiques</a:t>
                      </a:r>
                    </a:p>
                  </a:txBody>
                  <a:tcPr/>
                </a:tc>
                <a:extLst>
                  <a:ext uri="{0D108BD9-81ED-4DB2-BD59-A6C34878D82A}">
                    <a16:rowId xmlns:a16="http://schemas.microsoft.com/office/drawing/2014/main" val="1000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bwMode="auto">
        <a:xfrm>
          <a:off x="0" y="0"/>
          <a:ext cx="0" cy="0"/>
          <a:chOff x="0" y="0"/>
          <a:chExt cx="0" cy="0"/>
        </a:xfrm>
      </p:grpSpPr>
      <p:sp>
        <p:nvSpPr>
          <p:cNvPr id="4" name="Espace réservé du numéro de diapositive 5"/>
          <p:cNvSpPr>
            <a:spLocks noGrp="1"/>
          </p:cNvSpPr>
          <p:nvPr>
            <p:ph type="sldNum" sz="quarter" idx="8"/>
          </p:nvPr>
        </p:nvSpPr>
        <p:spPr bwMode="auto"/>
        <p:txBody>
          <a:bodyPr/>
          <a:lstStyle/>
          <a:p>
            <a:pPr lvl="0">
              <a:defRPr/>
            </a:pPr>
            <a:fld id="{49538387-2022-4FD7-8D5B-2ADA9255A937}" type="slidenum">
              <a:rPr/>
              <a:t>55</a:t>
            </a:fld>
            <a:endParaRPr lang="en-US"/>
          </a:p>
        </p:txBody>
      </p:sp>
      <p:sp>
        <p:nvSpPr>
          <p:cNvPr id="5" name="Titre 1"/>
          <p:cNvSpPr>
            <a:spLocks noGrp="1"/>
          </p:cNvSpPr>
          <p:nvPr>
            <p:ph type="title"/>
          </p:nvPr>
        </p:nvSpPr>
        <p:spPr bwMode="auto"/>
        <p:txBody>
          <a:bodyPr/>
          <a:lstStyle/>
          <a:p>
            <a:pPr lvl="0">
              <a:defRPr/>
            </a:pPr>
            <a:r>
              <a:rPr lang="fr-FR"/>
              <a:t>Une façon de travailler différente</a:t>
            </a:r>
            <a:endParaRPr/>
          </a:p>
        </p:txBody>
      </p:sp>
      <p:grpSp>
        <p:nvGrpSpPr>
          <p:cNvPr id="6" name="Diagramme 4"/>
          <p:cNvGrpSpPr/>
          <p:nvPr/>
        </p:nvGrpSpPr>
        <p:grpSpPr bwMode="auto">
          <a:xfrm>
            <a:off x="465419" y="1335851"/>
            <a:ext cx="2684260" cy="2683990"/>
            <a:chOff x="620640" y="1780920"/>
            <a:chExt cx="3579480" cy="3579120"/>
          </a:xfrm>
        </p:grpSpPr>
        <p:sp>
          <p:nvSpPr>
            <p:cNvPr id="7" name="Forme libre : forme 4"/>
            <p:cNvSpPr/>
            <p:nvPr/>
          </p:nvSpPr>
          <p:spPr bwMode="auto">
            <a:xfrm>
              <a:off x="620640" y="1780920"/>
              <a:ext cx="3579480" cy="3579120"/>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1 1 4"/>
                <a:gd name="f27" fmla="*/ f22 1 2"/>
                <a:gd name="f28" fmla="*/ f22 1 4"/>
                <a:gd name="f29" fmla="*/ f22 3 1"/>
                <a:gd name="f30" fmla="*/ f21 3 1"/>
                <a:gd name="f31" fmla="+- f7 f25 0"/>
                <a:gd name="f32" fmla="+- f7 f27 0"/>
                <a:gd name="f33" fmla="*/ f29 1 4"/>
                <a:gd name="f34" fmla="*/ f30 1 4"/>
                <a:gd name="f35" fmla="*/ f28 f15 1"/>
                <a:gd name="f36" fmla="*/ f26 f15 1"/>
                <a:gd name="f37" fmla="*/ f33 f15 1"/>
                <a:gd name="f38" fmla="*/ f34 f15 1"/>
                <a:gd name="f39" fmla="*/ f31 f15 1"/>
                <a:gd name="f40" fmla="*/ f32 f15 1"/>
              </a:gdLst>
              <a:ahLst/>
              <a:cxnLst>
                <a:cxn ang="3cd4">
                  <a:pos x="hc" y="t"/>
                </a:cxn>
                <a:cxn ang="0">
                  <a:pos x="r" y="vc"/>
                </a:cxn>
                <a:cxn ang="cd4">
                  <a:pos x="hc" y="b"/>
                </a:cxn>
                <a:cxn ang="cd2">
                  <a:pos x="l" y="vc"/>
                </a:cxn>
              </a:cxnLst>
              <a:rect l="f35" t="f36" r="f37" b="f38"/>
              <a:pathLst>
                <a:path extrusionOk="0">
                  <a:moveTo>
                    <a:pt x="f20" y="f39"/>
                  </a:moveTo>
                  <a:lnTo>
                    <a:pt x="f40" y="f20"/>
                  </a:lnTo>
                  <a:lnTo>
                    <a:pt x="f23" y="f39"/>
                  </a:lnTo>
                  <a:lnTo>
                    <a:pt x="f40" y="f24"/>
                  </a:lnTo>
                  <a:close/>
                </a:path>
              </a:pathLst>
            </a:custGeom>
            <a:solidFill>
              <a:srgbClr val="FFE8CB"/>
            </a:solidFill>
            <a:ln cap="flat">
              <a:noFill/>
              <a:prstDash val="solid"/>
            </a:ln>
          </p:spPr>
          <p:txBody>
            <a:bodyPr wrap="square" lIns="67491" tIns="33746" rIns="67491" bIns="33746" anchorCtr="0" compatLnSpc="0"/>
            <a:lstStyle/>
            <a:p>
              <a:pPr>
                <a:defRPr/>
              </a:pPr>
              <a:endParaRPr lang="fr-FR" sz="1600">
                <a:latin typeface="Liberation Sans"/>
                <a:ea typeface="Microsoft YaHei"/>
                <a:cs typeface="Lucida Sans"/>
              </a:endParaRPr>
            </a:p>
          </p:txBody>
        </p:sp>
        <p:sp>
          <p:nvSpPr>
            <p:cNvPr id="8" name="Forme libre : forme 5"/>
            <p:cNvSpPr/>
            <p:nvPr/>
          </p:nvSpPr>
          <p:spPr bwMode="auto">
            <a:xfrm>
              <a:off x="960480" y="2121120"/>
              <a:ext cx="1395720"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FFC000"/>
            </a:solidFill>
            <a:ln w="12600" cap="flat">
              <a:solidFill>
                <a:srgbClr val="FFFFFF"/>
              </a:solidFill>
              <a:prstDash val="solid"/>
              <a:miter/>
            </a:ln>
          </p:spPr>
          <p:txBody>
            <a:bodyPr vert="horz" wrap="square" lIns="93948" tIns="93948" rIns="93948" bIns="93948" anchor="ctr" anchorCtr="1" compatLnSpc="0">
              <a:noAutofit/>
            </a:bodyPr>
            <a:lstStyle/>
            <a:p>
              <a:pPr algn="ctr">
                <a:lnSpc>
                  <a:spcPct val="90000"/>
                </a:lnSpc>
                <a:spcAft>
                  <a:spcPts val="451"/>
                </a:spcAft>
                <a:defRPr/>
              </a:pPr>
              <a:r>
                <a:rPr lang="fr-FR" sz="1400">
                  <a:solidFill>
                    <a:srgbClr val="FFFFFF"/>
                  </a:solidFill>
                  <a:latin typeface="Calibri"/>
                  <a:ea typeface="Microsoft YaHei"/>
                  <a:cs typeface="Lucida Sans"/>
                </a:rPr>
                <a:t>Enseignement réel et concret</a:t>
              </a:r>
              <a:endParaRPr/>
            </a:p>
          </p:txBody>
        </p:sp>
        <p:sp>
          <p:nvSpPr>
            <p:cNvPr id="9" name="Forme libre : forme 6"/>
            <p:cNvSpPr/>
            <p:nvPr/>
          </p:nvSpPr>
          <p:spPr bwMode="auto">
            <a:xfrm>
              <a:off x="2463840" y="2121120"/>
              <a:ext cx="1396079"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67EF21"/>
            </a:solidFill>
            <a:ln w="12600" cap="flat">
              <a:solidFill>
                <a:srgbClr val="FFFFFF"/>
              </a:solidFill>
              <a:prstDash val="solid"/>
              <a:miter/>
            </a:ln>
          </p:spPr>
          <p:txBody>
            <a:bodyPr vert="horz" wrap="square" lIns="93948" tIns="93948" rIns="93948" bIns="93948" anchor="ctr" anchorCtr="1" compatLnSpc="0">
              <a:noAutofit/>
            </a:bodyPr>
            <a:lstStyle/>
            <a:p>
              <a:pPr algn="ctr">
                <a:lnSpc>
                  <a:spcPct val="90000"/>
                </a:lnSpc>
                <a:spcAft>
                  <a:spcPts val="451"/>
                </a:spcAft>
                <a:defRPr/>
              </a:pPr>
              <a:r>
                <a:rPr lang="fr-FR" sz="1400">
                  <a:solidFill>
                    <a:srgbClr val="FFFFFF"/>
                  </a:solidFill>
                  <a:latin typeface="Calibri"/>
                  <a:ea typeface="Microsoft YaHei"/>
                  <a:cs typeface="Lucida Sans"/>
                </a:rPr>
                <a:t>Réfléchir</a:t>
              </a:r>
              <a:endParaRPr/>
            </a:p>
            <a:p>
              <a:pPr algn="ctr">
                <a:lnSpc>
                  <a:spcPct val="90000"/>
                </a:lnSpc>
                <a:spcAft>
                  <a:spcPts val="451"/>
                </a:spcAft>
                <a:defRPr/>
              </a:pPr>
              <a:r>
                <a:rPr lang="fr-FR" sz="1400">
                  <a:solidFill>
                    <a:srgbClr val="FFFFFF"/>
                  </a:solidFill>
                  <a:latin typeface="Calibri"/>
                  <a:ea typeface="Microsoft YaHei"/>
                  <a:cs typeface="Lucida Sans"/>
                </a:rPr>
                <a:t>Analyser</a:t>
              </a:r>
              <a:endParaRPr/>
            </a:p>
            <a:p>
              <a:pPr algn="ctr">
                <a:lnSpc>
                  <a:spcPct val="90000"/>
                </a:lnSpc>
                <a:spcAft>
                  <a:spcPts val="451"/>
                </a:spcAft>
                <a:defRPr/>
              </a:pPr>
              <a:r>
                <a:rPr lang="fr-FR" sz="1400">
                  <a:solidFill>
                    <a:srgbClr val="FFFFFF"/>
                  </a:solidFill>
                  <a:latin typeface="Calibri"/>
                  <a:ea typeface="Microsoft YaHei"/>
                  <a:cs typeface="Lucida Sans"/>
                </a:rPr>
                <a:t>Synthétiser</a:t>
              </a:r>
              <a:endParaRPr/>
            </a:p>
          </p:txBody>
        </p:sp>
        <p:sp>
          <p:nvSpPr>
            <p:cNvPr id="10" name="Forme libre : forme 7"/>
            <p:cNvSpPr/>
            <p:nvPr/>
          </p:nvSpPr>
          <p:spPr bwMode="auto">
            <a:xfrm>
              <a:off x="960480" y="3624120"/>
              <a:ext cx="1395720"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3FE19B"/>
            </a:solidFill>
            <a:ln w="12600" cap="flat">
              <a:solidFill>
                <a:srgbClr val="FFFFFF"/>
              </a:solidFill>
              <a:prstDash val="solid"/>
              <a:miter/>
            </a:ln>
          </p:spPr>
          <p:txBody>
            <a:bodyPr vert="horz" wrap="square" lIns="93948" tIns="93948" rIns="93948" bIns="93948" anchor="ctr" anchorCtr="1" compatLnSpc="0">
              <a:noAutofit/>
            </a:bodyPr>
            <a:lstStyle/>
            <a:p>
              <a:pPr algn="ctr">
                <a:lnSpc>
                  <a:spcPct val="90000"/>
                </a:lnSpc>
                <a:spcAft>
                  <a:spcPts val="451"/>
                </a:spcAft>
                <a:defRPr/>
              </a:pPr>
              <a:r>
                <a:rPr lang="fr-FR" sz="1400">
                  <a:solidFill>
                    <a:srgbClr val="FFFFFF"/>
                  </a:solidFill>
                  <a:latin typeface="Calibri"/>
                  <a:ea typeface="Microsoft YaHei"/>
                  <a:cs typeface="Lucida Sans"/>
                </a:rPr>
                <a:t>Argumenter</a:t>
              </a:r>
              <a:endParaRPr/>
            </a:p>
            <a:p>
              <a:pPr algn="ctr">
                <a:lnSpc>
                  <a:spcPct val="90000"/>
                </a:lnSpc>
                <a:spcAft>
                  <a:spcPts val="451"/>
                </a:spcAft>
                <a:defRPr/>
              </a:pPr>
              <a:r>
                <a:rPr lang="fr-FR" sz="1400">
                  <a:solidFill>
                    <a:srgbClr val="FFFFFF"/>
                  </a:solidFill>
                  <a:latin typeface="Calibri"/>
                  <a:ea typeface="Microsoft YaHei"/>
                  <a:cs typeface="Lucida Sans"/>
                </a:rPr>
                <a:t>Rédiger</a:t>
              </a:r>
              <a:endParaRPr/>
            </a:p>
          </p:txBody>
        </p:sp>
        <p:sp>
          <p:nvSpPr>
            <p:cNvPr id="11" name="Forme libre : forme 8"/>
            <p:cNvSpPr/>
            <p:nvPr/>
          </p:nvSpPr>
          <p:spPr bwMode="auto">
            <a:xfrm>
              <a:off x="2463840" y="3624120"/>
              <a:ext cx="1396079"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5B9BD5"/>
            </a:solidFill>
            <a:ln w="12600" cap="flat">
              <a:solidFill>
                <a:srgbClr val="FFFFFF"/>
              </a:solidFill>
              <a:prstDash val="solid"/>
              <a:miter/>
            </a:ln>
          </p:spPr>
          <p:txBody>
            <a:bodyPr vert="horz" wrap="square" lIns="93948" tIns="93948" rIns="93948" bIns="93948" anchor="ctr" anchorCtr="1" compatLnSpc="0">
              <a:noAutofit/>
            </a:bodyPr>
            <a:lstStyle/>
            <a:p>
              <a:pPr algn="ctr">
                <a:lnSpc>
                  <a:spcPct val="90000"/>
                </a:lnSpc>
                <a:spcAft>
                  <a:spcPts val="451"/>
                </a:spcAft>
                <a:defRPr/>
              </a:pPr>
              <a:r>
                <a:rPr lang="fr-FR" sz="1400">
                  <a:solidFill>
                    <a:srgbClr val="FFFFFF"/>
                  </a:solidFill>
                  <a:latin typeface="Calibri"/>
                  <a:ea typeface="Microsoft YaHei"/>
                  <a:cs typeface="Lucida Sans"/>
                </a:rPr>
                <a:t>Travail personnel important</a:t>
              </a:r>
              <a:endParaRPr/>
            </a:p>
          </p:txBody>
        </p:sp>
      </p:grpSp>
      <p:grpSp>
        <p:nvGrpSpPr>
          <p:cNvPr id="12" name="Diagramme 5"/>
          <p:cNvGrpSpPr/>
          <p:nvPr/>
        </p:nvGrpSpPr>
        <p:grpSpPr bwMode="auto">
          <a:xfrm>
            <a:off x="3348374" y="1302644"/>
            <a:ext cx="2750401" cy="2750132"/>
            <a:chOff x="4465080" y="1736639"/>
            <a:chExt cx="3667679" cy="3667320"/>
          </a:xfrm>
        </p:grpSpPr>
        <p:sp>
          <p:nvSpPr>
            <p:cNvPr id="13" name="Forme libre : forme 10"/>
            <p:cNvSpPr/>
            <p:nvPr/>
          </p:nvSpPr>
          <p:spPr bwMode="auto">
            <a:xfrm>
              <a:off x="4465080" y="1736639"/>
              <a:ext cx="3667679" cy="3667320"/>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1 1 4"/>
                <a:gd name="f27" fmla="*/ f22 1 2"/>
                <a:gd name="f28" fmla="*/ f22 1 4"/>
                <a:gd name="f29" fmla="*/ f22 3 1"/>
                <a:gd name="f30" fmla="*/ f21 3 1"/>
                <a:gd name="f31" fmla="+- f7 f25 0"/>
                <a:gd name="f32" fmla="+- f7 f27 0"/>
                <a:gd name="f33" fmla="*/ f29 1 4"/>
                <a:gd name="f34" fmla="*/ f30 1 4"/>
                <a:gd name="f35" fmla="*/ f28 f15 1"/>
                <a:gd name="f36" fmla="*/ f26 f15 1"/>
                <a:gd name="f37" fmla="*/ f33 f15 1"/>
                <a:gd name="f38" fmla="*/ f34 f15 1"/>
                <a:gd name="f39" fmla="*/ f31 f15 1"/>
                <a:gd name="f40" fmla="*/ f32 f15 1"/>
              </a:gdLst>
              <a:ahLst/>
              <a:cxnLst>
                <a:cxn ang="3cd4">
                  <a:pos x="hc" y="t"/>
                </a:cxn>
                <a:cxn ang="0">
                  <a:pos x="r" y="vc"/>
                </a:cxn>
                <a:cxn ang="cd4">
                  <a:pos x="hc" y="b"/>
                </a:cxn>
                <a:cxn ang="cd2">
                  <a:pos x="l" y="vc"/>
                </a:cxn>
              </a:cxnLst>
              <a:rect l="f35" t="f36" r="f37" b="f38"/>
              <a:pathLst>
                <a:path extrusionOk="0">
                  <a:moveTo>
                    <a:pt x="f20" y="f39"/>
                  </a:moveTo>
                  <a:lnTo>
                    <a:pt x="f40" y="f20"/>
                  </a:lnTo>
                  <a:lnTo>
                    <a:pt x="f23" y="f39"/>
                  </a:lnTo>
                  <a:lnTo>
                    <a:pt x="f40" y="f24"/>
                  </a:lnTo>
                  <a:close/>
                </a:path>
              </a:pathLst>
            </a:custGeom>
            <a:solidFill>
              <a:srgbClr val="FFE8CB"/>
            </a:solidFill>
            <a:ln cap="flat">
              <a:noFill/>
              <a:prstDash val="solid"/>
            </a:ln>
          </p:spPr>
          <p:txBody>
            <a:bodyPr wrap="square" lIns="67491" tIns="33746" rIns="67491" bIns="33746" anchorCtr="0" compatLnSpc="0"/>
            <a:lstStyle/>
            <a:p>
              <a:pPr>
                <a:defRPr/>
              </a:pPr>
              <a:endParaRPr lang="fr-FR" sz="1600">
                <a:latin typeface="Liberation Sans"/>
                <a:ea typeface="Microsoft YaHei"/>
                <a:cs typeface="Lucida Sans"/>
              </a:endParaRPr>
            </a:p>
          </p:txBody>
        </p:sp>
        <p:sp>
          <p:nvSpPr>
            <p:cNvPr id="14" name="Forme libre : forme 11"/>
            <p:cNvSpPr/>
            <p:nvPr/>
          </p:nvSpPr>
          <p:spPr bwMode="auto">
            <a:xfrm>
              <a:off x="4813560" y="2085120"/>
              <a:ext cx="1430280" cy="1430280"/>
            </a:xfrm>
            <a:custGeom>
              <a:avLst/>
              <a:gdLst>
                <a:gd name="f0" fmla="val 10800000"/>
                <a:gd name="f1" fmla="val 5400000"/>
                <a:gd name="f2" fmla="val 180"/>
                <a:gd name="f3" fmla="val w"/>
                <a:gd name="f4" fmla="val h"/>
                <a:gd name="f5" fmla="val 0"/>
                <a:gd name="f6" fmla="val 1430291"/>
                <a:gd name="f7" fmla="val 238387"/>
                <a:gd name="f8" fmla="val 106729"/>
                <a:gd name="f9" fmla="val 1191904"/>
                <a:gd name="f10" fmla="val 1323562"/>
                <a:gd name="f11" fmla="+- 0 0 0"/>
                <a:gd name="f12" fmla="*/ f3 1 1430291"/>
                <a:gd name="f13" fmla="*/ f4 1 1430291"/>
                <a:gd name="f14" fmla="val f5"/>
                <a:gd name="f15" fmla="val f6"/>
                <a:gd name="f16" fmla="*/ f11 f0 1"/>
                <a:gd name="f17" fmla="+- f15 0 f14"/>
                <a:gd name="f18" fmla="*/ f16 1 f2"/>
                <a:gd name="f19" fmla="*/ f17 1 1430291"/>
                <a:gd name="f20" fmla="*/ 0 f17 1"/>
                <a:gd name="f21" fmla="*/ 238387 f17 1"/>
                <a:gd name="f22" fmla="*/ 1191904 f17 1"/>
                <a:gd name="f23" fmla="*/ 1430291 f17 1"/>
                <a:gd name="f24" fmla="+- f18 0 f1"/>
                <a:gd name="f25" fmla="*/ f20 1 1430291"/>
                <a:gd name="f26" fmla="*/ f21 1 1430291"/>
                <a:gd name="f27" fmla="*/ f22 1 1430291"/>
                <a:gd name="f28" fmla="*/ f23 1 1430291"/>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430291" h="1430291"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FFC000"/>
            </a:solidFill>
            <a:ln w="12600" cap="flat">
              <a:solidFill>
                <a:srgbClr val="FFFFFF"/>
              </a:solidFill>
              <a:prstDash val="solid"/>
              <a:miter/>
            </a:ln>
          </p:spPr>
          <p:txBody>
            <a:bodyPr vert="horz" wrap="square" lIns="92328" tIns="92328" rIns="92328" bIns="9232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Enseignement spécifique et applicable</a:t>
              </a:r>
              <a:endParaRPr/>
            </a:p>
          </p:txBody>
        </p:sp>
        <p:sp>
          <p:nvSpPr>
            <p:cNvPr id="15" name="Forme libre : forme 12"/>
            <p:cNvSpPr/>
            <p:nvPr/>
          </p:nvSpPr>
          <p:spPr bwMode="auto">
            <a:xfrm>
              <a:off x="6354000" y="2085120"/>
              <a:ext cx="1430640" cy="1430280"/>
            </a:xfrm>
            <a:custGeom>
              <a:avLst/>
              <a:gdLst>
                <a:gd name="f0" fmla="val 10800000"/>
                <a:gd name="f1" fmla="val 5400000"/>
                <a:gd name="f2" fmla="val 180"/>
                <a:gd name="f3" fmla="val w"/>
                <a:gd name="f4" fmla="val h"/>
                <a:gd name="f5" fmla="val 0"/>
                <a:gd name="f6" fmla="val 1430291"/>
                <a:gd name="f7" fmla="val 238387"/>
                <a:gd name="f8" fmla="val 106729"/>
                <a:gd name="f9" fmla="val 1191904"/>
                <a:gd name="f10" fmla="val 1323562"/>
                <a:gd name="f11" fmla="+- 0 0 0"/>
                <a:gd name="f12" fmla="*/ f3 1 1430291"/>
                <a:gd name="f13" fmla="*/ f4 1 1430291"/>
                <a:gd name="f14" fmla="val f5"/>
                <a:gd name="f15" fmla="val f6"/>
                <a:gd name="f16" fmla="*/ f11 f0 1"/>
                <a:gd name="f17" fmla="+- f15 0 f14"/>
                <a:gd name="f18" fmla="*/ f16 1 f2"/>
                <a:gd name="f19" fmla="*/ f17 1 1430291"/>
                <a:gd name="f20" fmla="*/ 0 f17 1"/>
                <a:gd name="f21" fmla="*/ 238387 f17 1"/>
                <a:gd name="f22" fmla="*/ 1191904 f17 1"/>
                <a:gd name="f23" fmla="*/ 1430291 f17 1"/>
                <a:gd name="f24" fmla="+- f18 0 f1"/>
                <a:gd name="f25" fmla="*/ f20 1 1430291"/>
                <a:gd name="f26" fmla="*/ f21 1 1430291"/>
                <a:gd name="f27" fmla="*/ f22 1 1430291"/>
                <a:gd name="f28" fmla="*/ f23 1 1430291"/>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430291" h="1430291"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67EF21"/>
            </a:solidFill>
            <a:ln w="12600" cap="flat">
              <a:solidFill>
                <a:srgbClr val="FFFFFF"/>
              </a:solidFill>
              <a:prstDash val="solid"/>
              <a:miter/>
            </a:ln>
          </p:spPr>
          <p:txBody>
            <a:bodyPr vert="horz" wrap="square" lIns="92328" tIns="92328" rIns="92328" bIns="9232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Observer</a:t>
              </a:r>
              <a:endParaRPr/>
            </a:p>
            <a:p>
              <a:pPr algn="ctr">
                <a:lnSpc>
                  <a:spcPct val="90000"/>
                </a:lnSpc>
                <a:spcAft>
                  <a:spcPts val="451"/>
                </a:spcAft>
                <a:defRPr/>
              </a:pPr>
              <a:r>
                <a:rPr lang="fr-FR" sz="1200">
                  <a:solidFill>
                    <a:srgbClr val="FFFFFF"/>
                  </a:solidFill>
                  <a:latin typeface="Calibri"/>
                  <a:ea typeface="Microsoft YaHei"/>
                  <a:cs typeface="Lucida Sans"/>
                </a:rPr>
                <a:t>Réfléchir</a:t>
              </a:r>
              <a:endParaRPr/>
            </a:p>
            <a:p>
              <a:pPr algn="ctr">
                <a:lnSpc>
                  <a:spcPct val="90000"/>
                </a:lnSpc>
                <a:spcAft>
                  <a:spcPts val="451"/>
                </a:spcAft>
                <a:defRPr/>
              </a:pPr>
              <a:r>
                <a:rPr lang="fr-FR" sz="1200">
                  <a:solidFill>
                    <a:srgbClr val="FFFFFF"/>
                  </a:solidFill>
                  <a:latin typeface="Calibri"/>
                  <a:ea typeface="Microsoft YaHei"/>
                  <a:cs typeface="Lucida Sans"/>
                </a:rPr>
                <a:t>Expérimenter</a:t>
              </a:r>
              <a:endParaRPr/>
            </a:p>
          </p:txBody>
        </p:sp>
        <p:sp>
          <p:nvSpPr>
            <p:cNvPr id="16" name="Forme libre : forme 13"/>
            <p:cNvSpPr/>
            <p:nvPr/>
          </p:nvSpPr>
          <p:spPr bwMode="auto">
            <a:xfrm>
              <a:off x="4813560" y="3625560"/>
              <a:ext cx="1430280" cy="1430280"/>
            </a:xfrm>
            <a:custGeom>
              <a:avLst/>
              <a:gdLst>
                <a:gd name="f0" fmla="val 10800000"/>
                <a:gd name="f1" fmla="val 5400000"/>
                <a:gd name="f2" fmla="val 180"/>
                <a:gd name="f3" fmla="val w"/>
                <a:gd name="f4" fmla="val h"/>
                <a:gd name="f5" fmla="val 0"/>
                <a:gd name="f6" fmla="val 1430291"/>
                <a:gd name="f7" fmla="val 238387"/>
                <a:gd name="f8" fmla="val 106729"/>
                <a:gd name="f9" fmla="val 1191904"/>
                <a:gd name="f10" fmla="val 1323562"/>
                <a:gd name="f11" fmla="+- 0 0 0"/>
                <a:gd name="f12" fmla="*/ f3 1 1430291"/>
                <a:gd name="f13" fmla="*/ f4 1 1430291"/>
                <a:gd name="f14" fmla="val f5"/>
                <a:gd name="f15" fmla="val f6"/>
                <a:gd name="f16" fmla="*/ f11 f0 1"/>
                <a:gd name="f17" fmla="+- f15 0 f14"/>
                <a:gd name="f18" fmla="*/ f16 1 f2"/>
                <a:gd name="f19" fmla="*/ f17 1 1430291"/>
                <a:gd name="f20" fmla="*/ 0 f17 1"/>
                <a:gd name="f21" fmla="*/ 238387 f17 1"/>
                <a:gd name="f22" fmla="*/ 1191904 f17 1"/>
                <a:gd name="f23" fmla="*/ 1430291 f17 1"/>
                <a:gd name="f24" fmla="+- f18 0 f1"/>
                <a:gd name="f25" fmla="*/ f20 1 1430291"/>
                <a:gd name="f26" fmla="*/ f21 1 1430291"/>
                <a:gd name="f27" fmla="*/ f22 1 1430291"/>
                <a:gd name="f28" fmla="*/ f23 1 1430291"/>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430291" h="1430291"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3FE19B"/>
            </a:solidFill>
            <a:ln w="12600" cap="flat">
              <a:solidFill>
                <a:srgbClr val="FFFFFF"/>
              </a:solidFill>
              <a:prstDash val="solid"/>
              <a:miter/>
            </a:ln>
          </p:spPr>
          <p:txBody>
            <a:bodyPr vert="horz" wrap="square" lIns="92328" tIns="92328" rIns="92328" bIns="9232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Activités technologiques</a:t>
              </a:r>
              <a:endParaRPr/>
            </a:p>
          </p:txBody>
        </p:sp>
        <p:sp>
          <p:nvSpPr>
            <p:cNvPr id="17" name="Forme libre : forme 14"/>
            <p:cNvSpPr/>
            <p:nvPr/>
          </p:nvSpPr>
          <p:spPr bwMode="auto">
            <a:xfrm>
              <a:off x="6354000" y="3625560"/>
              <a:ext cx="1430640" cy="1430280"/>
            </a:xfrm>
            <a:custGeom>
              <a:avLst/>
              <a:gdLst>
                <a:gd name="f0" fmla="val 10800000"/>
                <a:gd name="f1" fmla="val 5400000"/>
                <a:gd name="f2" fmla="val 180"/>
                <a:gd name="f3" fmla="val w"/>
                <a:gd name="f4" fmla="val h"/>
                <a:gd name="f5" fmla="val 0"/>
                <a:gd name="f6" fmla="val 1430291"/>
                <a:gd name="f7" fmla="val 238387"/>
                <a:gd name="f8" fmla="val 106729"/>
                <a:gd name="f9" fmla="val 1191904"/>
                <a:gd name="f10" fmla="val 1323562"/>
                <a:gd name="f11" fmla="+- 0 0 0"/>
                <a:gd name="f12" fmla="*/ f3 1 1430291"/>
                <a:gd name="f13" fmla="*/ f4 1 1430291"/>
                <a:gd name="f14" fmla="val f5"/>
                <a:gd name="f15" fmla="val f6"/>
                <a:gd name="f16" fmla="*/ f11 f0 1"/>
                <a:gd name="f17" fmla="+- f15 0 f14"/>
                <a:gd name="f18" fmla="*/ f16 1 f2"/>
                <a:gd name="f19" fmla="*/ f17 1 1430291"/>
                <a:gd name="f20" fmla="*/ 0 f17 1"/>
                <a:gd name="f21" fmla="*/ 238387 f17 1"/>
                <a:gd name="f22" fmla="*/ 1191904 f17 1"/>
                <a:gd name="f23" fmla="*/ 1430291 f17 1"/>
                <a:gd name="f24" fmla="+- f18 0 f1"/>
                <a:gd name="f25" fmla="*/ f20 1 1430291"/>
                <a:gd name="f26" fmla="*/ f21 1 1430291"/>
                <a:gd name="f27" fmla="*/ f22 1 1430291"/>
                <a:gd name="f28" fmla="*/ f23 1 1430291"/>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430291" h="1430291"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5B9BD5"/>
            </a:solidFill>
            <a:ln w="12600" cap="flat">
              <a:solidFill>
                <a:srgbClr val="FFFFFF"/>
              </a:solidFill>
              <a:prstDash val="solid"/>
              <a:miter/>
            </a:ln>
          </p:spPr>
          <p:txBody>
            <a:bodyPr vert="horz" wrap="square" lIns="92328" tIns="92328" rIns="92328" bIns="9232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Travail en groupe</a:t>
              </a:r>
              <a:endParaRPr/>
            </a:p>
          </p:txBody>
        </p:sp>
      </p:grpSp>
      <p:grpSp>
        <p:nvGrpSpPr>
          <p:cNvPr id="18" name="Diagramme 6"/>
          <p:cNvGrpSpPr/>
          <p:nvPr/>
        </p:nvGrpSpPr>
        <p:grpSpPr bwMode="auto">
          <a:xfrm>
            <a:off x="6244287" y="1335851"/>
            <a:ext cx="2684260" cy="2683990"/>
            <a:chOff x="8326800" y="1780920"/>
            <a:chExt cx="3579480" cy="3579120"/>
          </a:xfrm>
        </p:grpSpPr>
        <p:sp>
          <p:nvSpPr>
            <p:cNvPr id="19" name="Forme libre : forme 16"/>
            <p:cNvSpPr/>
            <p:nvPr/>
          </p:nvSpPr>
          <p:spPr bwMode="auto">
            <a:xfrm>
              <a:off x="8326800" y="1780920"/>
              <a:ext cx="3579480" cy="3579120"/>
            </a:xfrm>
            <a:custGeom>
              <a:avLst/>
              <a:gdLst>
                <a:gd name="f0" fmla="val w"/>
                <a:gd name="f1" fmla="val h"/>
                <a:gd name="f2" fmla="val ss"/>
                <a:gd name="f3" fmla="val 0"/>
                <a:gd name="f4" fmla="abs f0"/>
                <a:gd name="f5" fmla="abs f1"/>
                <a:gd name="f6" fmla="abs f2"/>
                <a:gd name="f7" fmla="val f3"/>
                <a:gd name="f8" fmla="?: f4 f0 1"/>
                <a:gd name="f9" fmla="?: f5 f1 1"/>
                <a:gd name="f10" fmla="?: f6 f2 1"/>
                <a:gd name="f11" fmla="*/ f8 1 21600"/>
                <a:gd name="f12" fmla="*/ f9 1 21600"/>
                <a:gd name="f13" fmla="*/ 21600 f8 1"/>
                <a:gd name="f14" fmla="*/ 21600 f9 1"/>
                <a:gd name="f15" fmla="min f12 f11"/>
                <a:gd name="f16" fmla="*/ f13 1 f10"/>
                <a:gd name="f17" fmla="*/ f14 1 f10"/>
                <a:gd name="f18" fmla="val f16"/>
                <a:gd name="f19" fmla="val f17"/>
                <a:gd name="f20" fmla="*/ f7 f15 1"/>
                <a:gd name="f21" fmla="+- f19 0 f7"/>
                <a:gd name="f22" fmla="+- f18 0 f7"/>
                <a:gd name="f23" fmla="*/ f18 f15 1"/>
                <a:gd name="f24" fmla="*/ f19 f15 1"/>
                <a:gd name="f25" fmla="*/ f21 1 2"/>
                <a:gd name="f26" fmla="*/ f21 1 4"/>
                <a:gd name="f27" fmla="*/ f22 1 2"/>
                <a:gd name="f28" fmla="*/ f22 1 4"/>
                <a:gd name="f29" fmla="*/ f22 3 1"/>
                <a:gd name="f30" fmla="*/ f21 3 1"/>
                <a:gd name="f31" fmla="+- f7 f25 0"/>
                <a:gd name="f32" fmla="+- f7 f27 0"/>
                <a:gd name="f33" fmla="*/ f29 1 4"/>
                <a:gd name="f34" fmla="*/ f30 1 4"/>
                <a:gd name="f35" fmla="*/ f28 f15 1"/>
                <a:gd name="f36" fmla="*/ f26 f15 1"/>
                <a:gd name="f37" fmla="*/ f33 f15 1"/>
                <a:gd name="f38" fmla="*/ f34 f15 1"/>
                <a:gd name="f39" fmla="*/ f31 f15 1"/>
                <a:gd name="f40" fmla="*/ f32 f15 1"/>
              </a:gdLst>
              <a:ahLst/>
              <a:cxnLst>
                <a:cxn ang="3cd4">
                  <a:pos x="hc" y="t"/>
                </a:cxn>
                <a:cxn ang="0">
                  <a:pos x="r" y="vc"/>
                </a:cxn>
                <a:cxn ang="cd4">
                  <a:pos x="hc" y="b"/>
                </a:cxn>
                <a:cxn ang="cd2">
                  <a:pos x="l" y="vc"/>
                </a:cxn>
              </a:cxnLst>
              <a:rect l="f35" t="f36" r="f37" b="f38"/>
              <a:pathLst>
                <a:path extrusionOk="0">
                  <a:moveTo>
                    <a:pt x="f20" y="f39"/>
                  </a:moveTo>
                  <a:lnTo>
                    <a:pt x="f40" y="f20"/>
                  </a:lnTo>
                  <a:lnTo>
                    <a:pt x="f23" y="f39"/>
                  </a:lnTo>
                  <a:lnTo>
                    <a:pt x="f40" y="f24"/>
                  </a:lnTo>
                  <a:close/>
                </a:path>
              </a:pathLst>
            </a:custGeom>
            <a:solidFill>
              <a:srgbClr val="FFE8CB"/>
            </a:solidFill>
            <a:ln cap="flat">
              <a:noFill/>
              <a:prstDash val="solid"/>
            </a:ln>
          </p:spPr>
          <p:txBody>
            <a:bodyPr wrap="square" lIns="67491" tIns="33746" rIns="67491" bIns="33746" anchorCtr="0" compatLnSpc="0"/>
            <a:lstStyle/>
            <a:p>
              <a:pPr>
                <a:defRPr/>
              </a:pPr>
              <a:endParaRPr lang="fr-FR" sz="1600">
                <a:latin typeface="Liberation Sans"/>
                <a:ea typeface="Microsoft YaHei"/>
                <a:cs typeface="Lucida Sans"/>
              </a:endParaRPr>
            </a:p>
          </p:txBody>
        </p:sp>
        <p:sp>
          <p:nvSpPr>
            <p:cNvPr id="20" name="Forme libre : forme 17"/>
            <p:cNvSpPr/>
            <p:nvPr/>
          </p:nvSpPr>
          <p:spPr bwMode="auto">
            <a:xfrm>
              <a:off x="8666640" y="2121120"/>
              <a:ext cx="1395720"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FFC000"/>
            </a:solidFill>
            <a:ln w="12600" cap="flat">
              <a:solidFill>
                <a:srgbClr val="FFFFFF"/>
              </a:solidFill>
              <a:prstDash val="solid"/>
              <a:miter/>
            </a:ln>
          </p:spPr>
          <p:txBody>
            <a:bodyPr vert="horz" wrap="square" lIns="90978" tIns="90978" rIns="90978" bIns="9097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Enseignements pro, technique et liés à la sécurité</a:t>
              </a:r>
              <a:endParaRPr/>
            </a:p>
          </p:txBody>
        </p:sp>
        <p:sp>
          <p:nvSpPr>
            <p:cNvPr id="21" name="Forme libre : forme 18"/>
            <p:cNvSpPr/>
            <p:nvPr/>
          </p:nvSpPr>
          <p:spPr bwMode="auto">
            <a:xfrm>
              <a:off x="10170000" y="2121120"/>
              <a:ext cx="1396079"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67EF21"/>
            </a:solidFill>
            <a:ln w="12600" cap="flat">
              <a:solidFill>
                <a:srgbClr val="FFFFFF"/>
              </a:solidFill>
              <a:prstDash val="solid"/>
              <a:miter/>
            </a:ln>
          </p:spPr>
          <p:txBody>
            <a:bodyPr vert="horz" wrap="square" lIns="90978" tIns="90978" rIns="90978" bIns="9097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PFMP</a:t>
              </a:r>
              <a:endParaRPr/>
            </a:p>
            <a:p>
              <a:pPr algn="ctr">
                <a:lnSpc>
                  <a:spcPct val="90000"/>
                </a:lnSpc>
                <a:spcAft>
                  <a:spcPts val="451"/>
                </a:spcAft>
                <a:defRPr/>
              </a:pPr>
              <a:r>
                <a:rPr lang="fr-FR" sz="1200">
                  <a:solidFill>
                    <a:srgbClr val="FFFFFF"/>
                  </a:solidFill>
                  <a:latin typeface="Calibri"/>
                  <a:ea typeface="Microsoft YaHei"/>
                  <a:cs typeface="Lucida Sans"/>
                </a:rPr>
                <a:t>(stage)</a:t>
              </a:r>
              <a:endParaRPr/>
            </a:p>
          </p:txBody>
        </p:sp>
        <p:sp>
          <p:nvSpPr>
            <p:cNvPr id="22" name="Forme libre : forme 19"/>
            <p:cNvSpPr/>
            <p:nvPr/>
          </p:nvSpPr>
          <p:spPr bwMode="auto">
            <a:xfrm>
              <a:off x="8666640" y="3624120"/>
              <a:ext cx="1395720"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3FE19B"/>
            </a:solidFill>
            <a:ln w="12600" cap="flat">
              <a:solidFill>
                <a:srgbClr val="FFFFFF"/>
              </a:solidFill>
              <a:prstDash val="solid"/>
              <a:miter/>
            </a:ln>
          </p:spPr>
          <p:txBody>
            <a:bodyPr vert="horz" wrap="square" lIns="90978" tIns="90978" rIns="90978" bIns="9097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Autonomie en laboratoire et site unitaire</a:t>
              </a:r>
              <a:endParaRPr/>
            </a:p>
          </p:txBody>
        </p:sp>
        <p:sp>
          <p:nvSpPr>
            <p:cNvPr id="23" name="Forme libre : forme 20"/>
            <p:cNvSpPr/>
            <p:nvPr/>
          </p:nvSpPr>
          <p:spPr bwMode="auto">
            <a:xfrm>
              <a:off x="10170000" y="3624120"/>
              <a:ext cx="1396079" cy="1395720"/>
            </a:xfrm>
            <a:custGeom>
              <a:avLst/>
              <a:gdLst>
                <a:gd name="f0" fmla="val 10800000"/>
                <a:gd name="f1" fmla="val 5400000"/>
                <a:gd name="f2" fmla="val 180"/>
                <a:gd name="f3" fmla="val w"/>
                <a:gd name="f4" fmla="val h"/>
                <a:gd name="f5" fmla="val 0"/>
                <a:gd name="f6" fmla="val 1395864"/>
                <a:gd name="f7" fmla="val 232649"/>
                <a:gd name="f8" fmla="val 104161"/>
                <a:gd name="f9" fmla="val 1163215"/>
                <a:gd name="f10" fmla="val 1291703"/>
                <a:gd name="f11" fmla="+- 0 0 0"/>
                <a:gd name="f12" fmla="*/ f3 1 1395864"/>
                <a:gd name="f13" fmla="*/ f4 1 1395864"/>
                <a:gd name="f14" fmla="val f5"/>
                <a:gd name="f15" fmla="val f6"/>
                <a:gd name="f16" fmla="*/ f11 f0 1"/>
                <a:gd name="f17" fmla="+- f15 0 f14"/>
                <a:gd name="f18" fmla="*/ f16 1 f2"/>
                <a:gd name="f19" fmla="*/ f17 1 1395864"/>
                <a:gd name="f20" fmla="*/ 0 f17 1"/>
                <a:gd name="f21" fmla="*/ 232649 f17 1"/>
                <a:gd name="f22" fmla="*/ 1163215 f17 1"/>
                <a:gd name="f23" fmla="*/ 1395864 f17 1"/>
                <a:gd name="f24" fmla="+- f18 0 f1"/>
                <a:gd name="f25" fmla="*/ f20 1 1395864"/>
                <a:gd name="f26" fmla="*/ f21 1 1395864"/>
                <a:gd name="f27" fmla="*/ f22 1 1395864"/>
                <a:gd name="f28" fmla="*/ f23 1 1395864"/>
                <a:gd name="f29" fmla="*/ f14 1 f19"/>
                <a:gd name="f30" fmla="*/ f15 1 f19"/>
                <a:gd name="f31" fmla="*/ f25 1 f19"/>
                <a:gd name="f32" fmla="*/ f26 1 f19"/>
                <a:gd name="f33" fmla="*/ f27 1 f19"/>
                <a:gd name="f34" fmla="*/ f28 1 f19"/>
                <a:gd name="f35" fmla="*/ f29 f12 1"/>
                <a:gd name="f36" fmla="*/ f30 f12 1"/>
                <a:gd name="f37" fmla="*/ f30 f13 1"/>
                <a:gd name="f38" fmla="*/ f29 f13 1"/>
                <a:gd name="f39" fmla="*/ f31 f12 1"/>
                <a:gd name="f40" fmla="*/ f32 f13 1"/>
                <a:gd name="f41" fmla="*/ f32 f12 1"/>
                <a:gd name="f42" fmla="*/ f31 f13 1"/>
                <a:gd name="f43" fmla="*/ f33 f12 1"/>
                <a:gd name="f44" fmla="*/ f34 f12 1"/>
                <a:gd name="f45" fmla="*/ f33 f13 1"/>
                <a:gd name="f46" fmla="*/ f34 f13 1"/>
              </a:gdLst>
              <a:ahLst/>
              <a:cxnLst>
                <a:cxn ang="3cd4">
                  <a:pos x="hc" y="t"/>
                </a:cxn>
                <a:cxn ang="0">
                  <a:pos x="r" y="vc"/>
                </a:cxn>
                <a:cxn ang="cd4">
                  <a:pos x="hc" y="b"/>
                </a:cxn>
                <a:cxn ang="cd2">
                  <a:pos x="l" y="vc"/>
                </a:cxn>
                <a:cxn ang="f24">
                  <a:pos x="f39" y="f40"/>
                </a:cxn>
                <a:cxn ang="f24">
                  <a:pos x="f41" y="f42"/>
                </a:cxn>
                <a:cxn ang="f24">
                  <a:pos x="f43" y="f42"/>
                </a:cxn>
                <a:cxn ang="f24">
                  <a:pos x="f44" y="f40"/>
                </a:cxn>
                <a:cxn ang="f24">
                  <a:pos x="f44" y="f45"/>
                </a:cxn>
                <a:cxn ang="f24">
                  <a:pos x="f43" y="f46"/>
                </a:cxn>
                <a:cxn ang="f24">
                  <a:pos x="f41" y="f46"/>
                </a:cxn>
                <a:cxn ang="f24">
                  <a:pos x="f39" y="f45"/>
                </a:cxn>
                <a:cxn ang="f24">
                  <a:pos x="f39" y="f40"/>
                </a:cxn>
              </a:cxnLst>
              <a:rect l="f35" t="f38" r="f36" b="f37"/>
              <a:pathLst>
                <a:path w="1395864" h="1395864" extrusionOk="0">
                  <a:moveTo>
                    <a:pt x="f5" y="f7"/>
                  </a:moveTo>
                  <a:cubicBezTo>
                    <a:pt x="f5" y="f8"/>
                    <a:pt x="f8" y="f5"/>
                    <a:pt x="f7" y="f5"/>
                  </a:cubicBezTo>
                  <a:lnTo>
                    <a:pt x="f9" y="f5"/>
                  </a:lnTo>
                  <a:cubicBezTo>
                    <a:pt x="f10" y="f5"/>
                    <a:pt x="f6" y="f8"/>
                    <a:pt x="f6" y="f7"/>
                  </a:cubicBezTo>
                  <a:lnTo>
                    <a:pt x="f6" y="f9"/>
                  </a:lnTo>
                  <a:cubicBezTo>
                    <a:pt x="f6" y="f10"/>
                    <a:pt x="f10" y="f6"/>
                    <a:pt x="f9" y="f6"/>
                  </a:cubicBezTo>
                  <a:lnTo>
                    <a:pt x="f7" y="f6"/>
                  </a:lnTo>
                  <a:cubicBezTo>
                    <a:pt x="f8" y="f6"/>
                    <a:pt x="f5" y="f10"/>
                    <a:pt x="f5" y="f9"/>
                  </a:cubicBezTo>
                  <a:lnTo>
                    <a:pt x="f5" y="f7"/>
                  </a:lnTo>
                  <a:close/>
                </a:path>
              </a:pathLst>
            </a:custGeom>
            <a:solidFill>
              <a:srgbClr val="5B9BD5"/>
            </a:solidFill>
            <a:ln w="12600" cap="flat">
              <a:solidFill>
                <a:srgbClr val="FFFFFF"/>
              </a:solidFill>
              <a:prstDash val="solid"/>
              <a:miter/>
            </a:ln>
          </p:spPr>
          <p:txBody>
            <a:bodyPr vert="horz" wrap="square" lIns="90978" tIns="90978" rIns="90978" bIns="90978" anchor="ctr" anchorCtr="1" compatLnSpc="0">
              <a:noAutofit/>
            </a:bodyPr>
            <a:lstStyle/>
            <a:p>
              <a:pPr algn="ctr">
                <a:lnSpc>
                  <a:spcPct val="90000"/>
                </a:lnSpc>
                <a:spcAft>
                  <a:spcPts val="451"/>
                </a:spcAft>
                <a:defRPr/>
              </a:pPr>
              <a:r>
                <a:rPr lang="fr-FR" sz="1200">
                  <a:solidFill>
                    <a:srgbClr val="FFFFFF"/>
                  </a:solidFill>
                  <a:latin typeface="Calibri"/>
                  <a:ea typeface="Microsoft YaHei"/>
                  <a:cs typeface="Lucida Sans"/>
                </a:rPr>
                <a:t>Collaborer et coopérer par l’apprentissage</a:t>
              </a:r>
              <a:endParaRPr/>
            </a:p>
          </p:txBody>
        </p:sp>
      </p:grpSp>
      <p:sp>
        <p:nvSpPr>
          <p:cNvPr id="24" name="Rectangle : coins arrondis 7"/>
          <p:cNvSpPr/>
          <p:nvPr/>
        </p:nvSpPr>
        <p:spPr bwMode="auto">
          <a:xfrm>
            <a:off x="1529350" y="2427319"/>
            <a:ext cx="593382" cy="49322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extrusionOk="0">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600" cap="flat">
            <a:solidFill>
              <a:srgbClr val="2F528F"/>
            </a:solidFill>
            <a:prstDash val="solid"/>
            <a:miter/>
          </a:ln>
        </p:spPr>
        <p:txBody>
          <a:bodyPr vert="horz" wrap="square" lIns="68571" tIns="34286" rIns="68571" bIns="34286" anchor="ctr" anchorCtr="1" compatLnSpc="0">
            <a:noAutofit/>
          </a:bodyPr>
          <a:lstStyle/>
          <a:p>
            <a:pPr algn="ctr">
              <a:defRPr sz="1800"/>
            </a:pPr>
            <a:r>
              <a:rPr lang="fr-FR" sz="900" b="1">
                <a:solidFill>
                  <a:srgbClr val="000000"/>
                </a:solidFill>
                <a:latin typeface="Calibri"/>
                <a:ea typeface="Microsoft YaHei"/>
                <a:cs typeface="Lucida Sans"/>
              </a:rPr>
              <a:t>Bac</a:t>
            </a:r>
            <a:endParaRPr/>
          </a:p>
          <a:p>
            <a:pPr algn="ctr">
              <a:defRPr sz="1800"/>
            </a:pPr>
            <a:r>
              <a:rPr lang="fr-FR" sz="900" b="1">
                <a:solidFill>
                  <a:srgbClr val="000000"/>
                </a:solidFill>
                <a:latin typeface="Calibri"/>
                <a:ea typeface="Microsoft YaHei"/>
                <a:cs typeface="Lucida Sans"/>
              </a:rPr>
              <a:t>Général</a:t>
            </a:r>
            <a:endParaRPr/>
          </a:p>
        </p:txBody>
      </p:sp>
      <p:sp>
        <p:nvSpPr>
          <p:cNvPr id="25" name="Rectangle : coins arrondis 8"/>
          <p:cNvSpPr/>
          <p:nvPr/>
        </p:nvSpPr>
        <p:spPr bwMode="auto">
          <a:xfrm>
            <a:off x="4450369" y="2427319"/>
            <a:ext cx="593382" cy="49322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extrusionOk="0">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600" cap="flat">
            <a:solidFill>
              <a:srgbClr val="2F528F"/>
            </a:solidFill>
            <a:prstDash val="solid"/>
            <a:miter/>
          </a:ln>
        </p:spPr>
        <p:txBody>
          <a:bodyPr vert="horz" wrap="square" lIns="68571" tIns="34286" rIns="68571" bIns="34286" anchor="ctr" anchorCtr="1" compatLnSpc="0">
            <a:noAutofit/>
          </a:bodyPr>
          <a:lstStyle/>
          <a:p>
            <a:pPr algn="ctr">
              <a:defRPr sz="1800"/>
            </a:pPr>
            <a:r>
              <a:rPr lang="fr-FR" sz="900" b="1">
                <a:solidFill>
                  <a:srgbClr val="000000"/>
                </a:solidFill>
                <a:latin typeface="Calibri"/>
                <a:ea typeface="Microsoft YaHei"/>
                <a:cs typeface="Lucida Sans"/>
              </a:rPr>
              <a:t>Bac</a:t>
            </a:r>
            <a:endParaRPr/>
          </a:p>
          <a:p>
            <a:pPr algn="ctr">
              <a:defRPr sz="1800"/>
            </a:pPr>
            <a:r>
              <a:rPr lang="fr-FR" sz="900" b="1">
                <a:solidFill>
                  <a:srgbClr val="000000"/>
                </a:solidFill>
                <a:latin typeface="Calibri"/>
                <a:ea typeface="Microsoft YaHei"/>
                <a:cs typeface="Lucida Sans"/>
              </a:rPr>
              <a:t>Techno</a:t>
            </a:r>
            <a:endParaRPr/>
          </a:p>
        </p:txBody>
      </p:sp>
      <p:sp>
        <p:nvSpPr>
          <p:cNvPr id="26" name="Rectangle : coins arrondis 9"/>
          <p:cNvSpPr/>
          <p:nvPr/>
        </p:nvSpPr>
        <p:spPr bwMode="auto">
          <a:xfrm>
            <a:off x="7324416" y="2427319"/>
            <a:ext cx="593382" cy="49322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extrusionOk="0">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2600" cap="flat">
            <a:solidFill>
              <a:srgbClr val="2F528F"/>
            </a:solidFill>
            <a:prstDash val="solid"/>
            <a:miter/>
          </a:ln>
        </p:spPr>
        <p:txBody>
          <a:bodyPr vert="horz" wrap="square" lIns="68571" tIns="34286" rIns="68571" bIns="34286" anchor="ctr" anchorCtr="1" compatLnSpc="0">
            <a:noAutofit/>
          </a:bodyPr>
          <a:lstStyle/>
          <a:p>
            <a:pPr algn="ctr">
              <a:defRPr sz="1800"/>
            </a:pPr>
            <a:r>
              <a:rPr lang="fr-FR" sz="900" b="1">
                <a:solidFill>
                  <a:srgbClr val="000000"/>
                </a:solidFill>
                <a:latin typeface="Calibri"/>
                <a:ea typeface="Microsoft YaHei"/>
                <a:cs typeface="Lucida Sans"/>
              </a:rPr>
              <a:t>Bac</a:t>
            </a:r>
            <a:endParaRPr/>
          </a:p>
          <a:p>
            <a:pPr algn="ctr">
              <a:defRPr sz="1800"/>
            </a:pPr>
            <a:r>
              <a:rPr lang="fr-FR" sz="900" b="1">
                <a:solidFill>
                  <a:srgbClr val="000000"/>
                </a:solidFill>
                <a:latin typeface="Calibri"/>
                <a:ea typeface="Microsoft YaHei"/>
                <a:cs typeface="Lucida Sans"/>
              </a:rPr>
              <a:t>Pro</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1"/>
          <p:cNvSpPr/>
          <p:nvPr/>
        </p:nvSpPr>
        <p:spPr bwMode="auto">
          <a:xfrm>
            <a:off x="0" y="843558"/>
            <a:ext cx="9144000" cy="4299942"/>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5" name="Espace réservé de la date 3"/>
          <p:cNvSpPr>
            <a:spLocks noGrp="1"/>
          </p:cNvSpPr>
          <p:nvPr>
            <p:ph type="dt" sz="half" idx="2"/>
          </p:nvPr>
        </p:nvSpPr>
        <p:spPr bwMode="auto"/>
        <p:txBody>
          <a:bodyPr/>
          <a:lstStyle/>
          <a:p>
            <a:pPr>
              <a:defRPr/>
            </a:pPr>
            <a:fld id="{EA8FAAC2-ECC7-674E-BA6D-9C8C798446C6}" type="datetime1">
              <a:rPr lang="fr-FR" cap="all">
                <a:latin typeface="Marianne Regular"/>
                <a:cs typeface="Marianne Regular"/>
              </a:rPr>
              <a:t>13/12/2023</a:t>
            </a:fld>
            <a:endParaRPr lang="fr-FR" cap="all">
              <a:latin typeface="Marianne Regular"/>
              <a:cs typeface="Marianne Regular"/>
            </a:endParaRPr>
          </a:p>
        </p:txBody>
      </p:sp>
      <p:sp>
        <p:nvSpPr>
          <p:cNvPr id="6" name="Titre 5"/>
          <p:cNvSpPr>
            <a:spLocks noGrp="1"/>
          </p:cNvSpPr>
          <p:nvPr>
            <p:ph type="title"/>
          </p:nvPr>
        </p:nvSpPr>
        <p:spPr bwMode="auto">
          <a:xfrm>
            <a:off x="291213" y="1275606"/>
            <a:ext cx="8424000" cy="1564578"/>
          </a:xfrm>
        </p:spPr>
        <p:txBody>
          <a:bodyPr/>
          <a:lstStyle/>
          <a:p>
            <a:pPr marL="0" indent="0">
              <a:buNone/>
              <a:defRPr/>
            </a:pPr>
            <a:r>
              <a:rPr lang="fr-FR">
                <a:latin typeface="Marianne Regular"/>
                <a:cs typeface="Marianne Regular"/>
              </a:rPr>
              <a:t>Diversité des parcours et des métiers possibles</a:t>
            </a:r>
            <a:endParaRPr/>
          </a:p>
        </p:txBody>
      </p:sp>
      <p:sp>
        <p:nvSpPr>
          <p:cNvPr id="7" name="Espace réservé du numéro de diapositive 10"/>
          <p:cNvSpPr>
            <a:spLocks noGrp="1"/>
          </p:cNvSpPr>
          <p:nvPr>
            <p:ph type="sldNum" sz="quarter" idx="4"/>
          </p:nvPr>
        </p:nvSpPr>
        <p:spPr bwMode="auto"/>
        <p:txBody>
          <a:bodyPr/>
          <a:lstStyle/>
          <a:p>
            <a:pPr>
              <a:defRPr/>
            </a:pPr>
            <a:fld id="{733122C9-A0B9-462F-8757-0847AD287B63}" type="slidenum">
              <a:rPr lang="fr-FR">
                <a:latin typeface="Marianne Regular"/>
                <a:cs typeface="Marianne Regular"/>
              </a:rPr>
              <a:t>56</a:t>
            </a:fld>
            <a:endParaRPr lang="fr-FR">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Rectangle 3"/>
          <p:cNvSpPr/>
          <p:nvPr/>
        </p:nvSpPr>
        <p:spPr bwMode="auto">
          <a:xfrm>
            <a:off x="2411760" y="1779662"/>
            <a:ext cx="4941093" cy="576064"/>
          </a:xfrm>
          <a:prstGeom prst="rect">
            <a:avLst/>
          </a:prstGeom>
          <a:noFill/>
        </p:spPr>
        <p:txBody>
          <a:bodyPr vertOverflow="overflow" horzOverflow="clip" vert="horz" wrap="square" lIns="91440" tIns="45720" rIns="91440" bIns="45720" numCol="1" spcCol="0" rtlCol="0" fromWordArt="0" anchor="t" anchorCtr="0" forceAA="0" compatLnSpc="0">
            <a:noAutofit/>
          </a:bodyPr>
          <a:lstStyle/>
          <a:p>
            <a:pPr>
              <a:defRPr/>
            </a:pPr>
            <a:r>
              <a:rPr lang="fr-FR" sz="1800" b="0" i="0" u="none" strike="noStrike" cap="none" spc="0" smtClean="0">
                <a:solidFill>
                  <a:schemeClr val="tx1"/>
                </a:solidFill>
                <a:latin typeface="+mn-lt"/>
                <a:ea typeface="+mn-ea"/>
                <a:cs typeface="+mn-cs"/>
              </a:rPr>
              <a:t>Vidéo 3 : parcours de formation</a:t>
            </a:r>
            <a:endParaRPr dirty="0"/>
          </a:p>
        </p:txBody>
      </p:sp>
      <p:sp>
        <p:nvSpPr>
          <p:cNvPr id="2" name="Rectangle 1"/>
          <p:cNvSpPr/>
          <p:nvPr/>
        </p:nvSpPr>
        <p:spPr>
          <a:xfrm>
            <a:off x="683568" y="2715766"/>
            <a:ext cx="7776864" cy="646331"/>
          </a:xfrm>
          <a:prstGeom prst="rect">
            <a:avLst/>
          </a:prstGeom>
        </p:spPr>
        <p:txBody>
          <a:bodyPr wrap="square">
            <a:spAutoFit/>
          </a:bodyPr>
          <a:lstStyle/>
          <a:p>
            <a:r>
              <a:rPr lang="fr-FR" i="1" dirty="0">
                <a:hlinkClick r:id="rId2"/>
              </a:rPr>
              <a:t>https://video.toutatice.fr/video/41690-video-3-pratiques-pedagogiques-en-sti2dstl</a:t>
            </a:r>
            <a:r>
              <a:rPr lang="fr-FR" i="1" dirty="0" smtClean="0">
                <a:hlinkClick r:id="rId2"/>
              </a:rPr>
              <a:t>/</a:t>
            </a:r>
            <a:endParaRPr lang="fr-FR"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58</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6" name="Espace réservé du texte 9"/>
          <p:cNvSpPr>
            <a:spLocks noGrp="1"/>
          </p:cNvSpPr>
          <p:nvPr>
            <p:ph type="body" sz="quarter" idx="13"/>
          </p:nvPr>
        </p:nvSpPr>
        <p:spPr bwMode="auto"/>
        <p:txBody>
          <a:bodyPr/>
          <a:lstStyle/>
          <a:p>
            <a:pPr>
              <a:defRPr/>
            </a:pPr>
            <a:r>
              <a:rPr lang="fr-FR">
                <a:latin typeface="Marianne Regular"/>
                <a:cs typeface="Marianne Regular"/>
              </a:rPr>
              <a:t>Des réponses en terme de formations, proposées par l’enseignement supérieur</a:t>
            </a:r>
            <a:endParaRPr/>
          </a:p>
        </p:txBody>
      </p:sp>
      <p:pic>
        <p:nvPicPr>
          <p:cNvPr id="7" name="Image 12"/>
          <p:cNvPicPr>
            <a:picLocks noChangeAspect="1"/>
          </p:cNvPicPr>
          <p:nvPr/>
        </p:nvPicPr>
        <p:blipFill>
          <a:blip r:embed="rId2"/>
          <a:stretch/>
        </p:blipFill>
        <p:spPr bwMode="auto">
          <a:xfrm>
            <a:off x="323850" y="2211371"/>
            <a:ext cx="3600450" cy="2538165"/>
          </a:xfrm>
          <a:prstGeom prst="rect">
            <a:avLst/>
          </a:prstGeom>
        </p:spPr>
      </p:pic>
      <p:sp>
        <p:nvSpPr>
          <p:cNvPr id="8" name="Titre 8"/>
          <p:cNvSpPr>
            <a:spLocks noGrp="1"/>
          </p:cNvSpPr>
          <p:nvPr>
            <p:ph type="title"/>
          </p:nvPr>
        </p:nvSpPr>
        <p:spPr bwMode="auto">
          <a:xfrm>
            <a:off x="323850" y="682801"/>
            <a:ext cx="8424863" cy="539991"/>
          </a:xfrm>
        </p:spPr>
        <p:txBody>
          <a:bodyPr/>
          <a:lstStyle/>
          <a:p>
            <a:pPr>
              <a:defRPr/>
            </a:pPr>
            <a:r>
              <a:rPr lang="fr-FR">
                <a:latin typeface="Marianne Regular"/>
                <a:cs typeface="Marianne Regular"/>
              </a:rPr>
              <a:t>Cartographie des BTS BUT et écoles </a:t>
            </a:r>
            <a:endParaRPr/>
          </a:p>
        </p:txBody>
      </p:sp>
      <p:sp>
        <p:nvSpPr>
          <p:cNvPr id="9" name="ZoneTexte 1"/>
          <p:cNvSpPr/>
          <p:nvPr/>
        </p:nvSpPr>
        <p:spPr bwMode="auto">
          <a:xfrm>
            <a:off x="4462914" y="1761193"/>
            <a:ext cx="4320480" cy="523220"/>
          </a:xfrm>
          <a:prstGeom prst="rect">
            <a:avLst/>
          </a:prstGeom>
          <a:noFill/>
        </p:spPr>
        <p:txBody>
          <a:bodyPr wrap="square" rtlCol="0">
            <a:spAutoFit/>
          </a:bodyPr>
          <a:lstStyle/>
          <a:p>
            <a:pPr>
              <a:defRPr/>
            </a:pPr>
            <a:r>
              <a:rPr lang="fr-FR" sz="1400">
                <a:latin typeface="Marianne"/>
              </a:rPr>
              <a:t>De nombreuses écoles d’ingénieur réparties sur toute l’académie </a:t>
            </a:r>
            <a:endParaRPr/>
          </a:p>
        </p:txBody>
      </p:sp>
      <p:sp>
        <p:nvSpPr>
          <p:cNvPr id="10" name="ZoneTexte 11"/>
          <p:cNvSpPr/>
          <p:nvPr/>
        </p:nvSpPr>
        <p:spPr bwMode="auto">
          <a:xfrm>
            <a:off x="323850" y="1755166"/>
            <a:ext cx="3744255" cy="307777"/>
          </a:xfrm>
          <a:prstGeom prst="rect">
            <a:avLst/>
          </a:prstGeom>
          <a:noFill/>
        </p:spPr>
        <p:txBody>
          <a:bodyPr wrap="square" rtlCol="0">
            <a:spAutoFit/>
          </a:bodyPr>
          <a:lstStyle/>
          <a:p>
            <a:pPr>
              <a:defRPr/>
            </a:pPr>
            <a:r>
              <a:rPr lang="fr-FR" sz="1400">
                <a:latin typeface="Marianne"/>
              </a:rPr>
              <a:t>8 IUT avec 23 formations en BUT</a:t>
            </a:r>
            <a:endParaRPr/>
          </a:p>
        </p:txBody>
      </p:sp>
      <p:pic>
        <p:nvPicPr>
          <p:cNvPr id="11" name="Image 2"/>
          <p:cNvPicPr>
            <a:picLocks noChangeAspect="1"/>
          </p:cNvPicPr>
          <p:nvPr/>
        </p:nvPicPr>
        <p:blipFill>
          <a:blip r:embed="rId3"/>
          <a:srcRect l="16103" t="14049" r="19489" b="15325"/>
          <a:stretch/>
        </p:blipFill>
        <p:spPr bwMode="auto">
          <a:xfrm>
            <a:off x="6246585" y="2533167"/>
            <a:ext cx="1152128" cy="720080"/>
          </a:xfrm>
          <a:prstGeom prst="rect">
            <a:avLst/>
          </a:prstGeom>
        </p:spPr>
      </p:pic>
      <p:pic>
        <p:nvPicPr>
          <p:cNvPr id="12" name="Image 12"/>
          <p:cNvPicPr>
            <a:picLocks noChangeAspect="1"/>
          </p:cNvPicPr>
          <p:nvPr/>
        </p:nvPicPr>
        <p:blipFill>
          <a:blip r:embed="rId4"/>
          <a:srcRect t="26375" b="26771"/>
          <a:stretch/>
        </p:blipFill>
        <p:spPr bwMode="auto">
          <a:xfrm>
            <a:off x="4462914" y="2566767"/>
            <a:ext cx="1503611" cy="707289"/>
          </a:xfrm>
          <a:prstGeom prst="rect">
            <a:avLst/>
          </a:prstGeom>
        </p:spPr>
      </p:pic>
      <p:pic>
        <p:nvPicPr>
          <p:cNvPr id="13" name="Image 13"/>
          <p:cNvPicPr>
            <a:picLocks noChangeAspect="1"/>
          </p:cNvPicPr>
          <p:nvPr/>
        </p:nvPicPr>
        <p:blipFill>
          <a:blip r:embed="rId5"/>
          <a:stretch/>
        </p:blipFill>
        <p:spPr bwMode="auto">
          <a:xfrm>
            <a:off x="4462914" y="3363838"/>
            <a:ext cx="1333500" cy="695325"/>
          </a:xfrm>
          <a:prstGeom prst="rect">
            <a:avLst/>
          </a:prstGeom>
        </p:spPr>
      </p:pic>
      <p:pic>
        <p:nvPicPr>
          <p:cNvPr id="14" name="Image 14"/>
          <p:cNvPicPr>
            <a:picLocks noChangeAspect="1"/>
          </p:cNvPicPr>
          <p:nvPr/>
        </p:nvPicPr>
        <p:blipFill>
          <a:blip r:embed="rId6"/>
          <a:stretch/>
        </p:blipFill>
        <p:spPr bwMode="auto">
          <a:xfrm>
            <a:off x="6009995" y="3433847"/>
            <a:ext cx="1600176" cy="576064"/>
          </a:xfrm>
          <a:prstGeom prst="rect">
            <a:avLst/>
          </a:prstGeom>
        </p:spPr>
      </p:pic>
      <p:pic>
        <p:nvPicPr>
          <p:cNvPr id="15" name="Image 15"/>
          <p:cNvPicPr>
            <a:picLocks noChangeAspect="1"/>
          </p:cNvPicPr>
          <p:nvPr/>
        </p:nvPicPr>
        <p:blipFill>
          <a:blip r:embed="rId7"/>
          <a:stretch/>
        </p:blipFill>
        <p:spPr bwMode="auto">
          <a:xfrm>
            <a:off x="7987979" y="3260375"/>
            <a:ext cx="760486" cy="760486"/>
          </a:xfrm>
          <a:prstGeom prst="rect">
            <a:avLst/>
          </a:prstGeom>
        </p:spPr>
      </p:pic>
      <p:pic>
        <p:nvPicPr>
          <p:cNvPr id="16" name="Image 16"/>
          <p:cNvPicPr>
            <a:picLocks noChangeAspect="1"/>
          </p:cNvPicPr>
          <p:nvPr/>
        </p:nvPicPr>
        <p:blipFill>
          <a:blip r:embed="rId8"/>
          <a:srcRect l="10688" t="78663" r="48992" b="3421"/>
          <a:stretch/>
        </p:blipFill>
        <p:spPr bwMode="auto">
          <a:xfrm>
            <a:off x="5742343" y="4122485"/>
            <a:ext cx="2160612" cy="5401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8"/>
          <p:cNvSpPr>
            <a:spLocks noGrp="1"/>
          </p:cNvSpPr>
          <p:nvPr>
            <p:ph type="sldNum" sz="quarter" idx="12"/>
          </p:nvPr>
        </p:nvSpPr>
        <p:spPr bwMode="auto"/>
        <p:txBody>
          <a:bodyPr/>
          <a:lstStyle/>
          <a:p>
            <a:pPr defTabSz="914378">
              <a:defRPr/>
            </a:pPr>
            <a:fld id="{733122C9-A0B9-462F-8757-0847AD287B63}" type="slidenum">
              <a:rPr lang="fr-FR">
                <a:solidFill>
                  <a:srgbClr val="000000"/>
                </a:solidFill>
                <a:latin typeface="Marianne Regular"/>
                <a:cs typeface="Marianne Regular"/>
              </a:rPr>
              <a:t>59</a:t>
            </a:fld>
            <a:endParaRPr lang="fr-FR">
              <a:solidFill>
                <a:srgbClr val="000000"/>
              </a:solidFill>
              <a:latin typeface="Marianne Regular"/>
              <a:cs typeface="Marianne Regular"/>
            </a:endParaRPr>
          </a:p>
        </p:txBody>
      </p:sp>
      <p:sp>
        <p:nvSpPr>
          <p:cNvPr id="5" name="Espace réservé de la date 1"/>
          <p:cNvSpPr>
            <a:spLocks noGrp="1"/>
          </p:cNvSpPr>
          <p:nvPr>
            <p:ph type="dt" sz="half" idx="2"/>
          </p:nvPr>
        </p:nvSpPr>
        <p:spPr bwMode="auto">
          <a:xfrm>
            <a:off x="323850" y="4797632"/>
            <a:ext cx="1170000" cy="345869"/>
          </a:xfrm>
        </p:spPr>
        <p:txBody>
          <a:bodyPr/>
          <a:lstStyle/>
          <a:p>
            <a:pPr defTabSz="914378">
              <a:defRPr/>
            </a:pPr>
            <a:fld id="{BD43F710-A1AE-7747-9628-B3862EF0B7E9}" type="datetime1">
              <a:rPr lang="fr-FR" cap="all">
                <a:solidFill>
                  <a:srgbClr val="000000"/>
                </a:solidFill>
                <a:latin typeface="Marianne Regular"/>
                <a:cs typeface="Marianne Regular"/>
              </a:rPr>
              <a:t>13/12/2023</a:t>
            </a:fld>
            <a:endParaRPr lang="fr-FR" cap="all">
              <a:solidFill>
                <a:srgbClr val="000000"/>
              </a:solidFill>
              <a:latin typeface="Marianne Regular"/>
              <a:cs typeface="Marianne Regular"/>
            </a:endParaRPr>
          </a:p>
        </p:txBody>
      </p:sp>
      <p:sp>
        <p:nvSpPr>
          <p:cNvPr id="6" name="ZoneTexte 6"/>
          <p:cNvSpPr>
            <a:spLocks/>
          </p:cNvSpPr>
          <p:nvPr/>
        </p:nvSpPr>
        <p:spPr bwMode="auto">
          <a:xfrm>
            <a:off x="323851" y="4155927"/>
            <a:ext cx="8424863" cy="369332"/>
          </a:xfrm>
          <a:prstGeom prst="rect">
            <a:avLst/>
          </a:prstGeom>
          <a:solidFill>
            <a:srgbClr val="006047"/>
          </a:solidFill>
          <a:ln/>
        </p:spPr>
        <p:style>
          <a:lnRef idx="3">
            <a:schemeClr val="lt1"/>
          </a:lnRef>
          <a:fillRef idx="1">
            <a:schemeClr val="accent4"/>
          </a:fillRef>
          <a:effectRef idx="1">
            <a:schemeClr val="accent4"/>
          </a:effectRef>
          <a:fontRef idx="minor">
            <a:schemeClr val="lt1"/>
          </a:fontRef>
        </p:style>
        <p:txBody>
          <a:bodyPr wrap="square" rtlCol="0" anchor="ctr">
            <a:spAutoFit/>
          </a:bodyPr>
          <a:lstStyle/>
          <a:p>
            <a:pPr algn="ctr" defTabSz="914378">
              <a:defRPr/>
            </a:pPr>
            <a:r>
              <a:rPr lang="fr-FR">
                <a:solidFill>
                  <a:srgbClr val="FFFFFF"/>
                </a:solidFill>
                <a:latin typeface="Arial"/>
              </a:rPr>
              <a:t>Baccalauréat STI2D / STL</a:t>
            </a:r>
            <a:endParaRPr/>
          </a:p>
        </p:txBody>
      </p:sp>
      <p:sp>
        <p:nvSpPr>
          <p:cNvPr id="7" name="ZoneTexte 13"/>
          <p:cNvSpPr>
            <a:spLocks/>
          </p:cNvSpPr>
          <p:nvPr/>
        </p:nvSpPr>
        <p:spPr bwMode="auto">
          <a:xfrm rot="16199998">
            <a:off x="5795690" y="2802643"/>
            <a:ext cx="1359754"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nchor="ctr">
            <a:spAutoFit/>
          </a:bodyPr>
          <a:lstStyle/>
          <a:p>
            <a:pPr algn="ctr" defTabSz="914378">
              <a:defRPr/>
            </a:pPr>
            <a:r>
              <a:rPr lang="fr-FR">
                <a:solidFill>
                  <a:srgbClr val="FFFFFF"/>
                </a:solidFill>
                <a:latin typeface="Arial"/>
              </a:rPr>
              <a:t>BUT</a:t>
            </a:r>
            <a:endParaRPr/>
          </a:p>
        </p:txBody>
      </p:sp>
      <p:sp>
        <p:nvSpPr>
          <p:cNvPr id="8" name="ZoneTexte 14"/>
          <p:cNvSpPr>
            <a:spLocks/>
          </p:cNvSpPr>
          <p:nvPr/>
        </p:nvSpPr>
        <p:spPr bwMode="auto">
          <a:xfrm>
            <a:off x="6744784" y="3047646"/>
            <a:ext cx="1483117"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CPGE TSI/TB/TPC</a:t>
            </a:r>
          </a:p>
        </p:txBody>
      </p:sp>
      <p:sp>
        <p:nvSpPr>
          <p:cNvPr id="9" name="ZoneTexte 15"/>
          <p:cNvSpPr>
            <a:spLocks/>
          </p:cNvSpPr>
          <p:nvPr/>
        </p:nvSpPr>
        <p:spPr bwMode="auto">
          <a:xfrm>
            <a:off x="1421791" y="3324644"/>
            <a:ext cx="1636128"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BTS</a:t>
            </a:r>
            <a:endParaRPr/>
          </a:p>
        </p:txBody>
      </p:sp>
      <p:sp>
        <p:nvSpPr>
          <p:cNvPr id="10" name="ZoneTexte 16"/>
          <p:cNvSpPr>
            <a:spLocks/>
          </p:cNvSpPr>
          <p:nvPr/>
        </p:nvSpPr>
        <p:spPr bwMode="auto">
          <a:xfrm>
            <a:off x="4708578" y="2707298"/>
            <a:ext cx="1375591"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defTabSz="914378">
              <a:defRPr/>
            </a:pPr>
            <a:r>
              <a:rPr lang="fr-FR">
                <a:solidFill>
                  <a:srgbClr val="FFFFFF"/>
                </a:solidFill>
                <a:latin typeface="Arial"/>
              </a:rPr>
              <a:t>Licence pro</a:t>
            </a:r>
            <a:endParaRPr/>
          </a:p>
        </p:txBody>
      </p:sp>
      <p:sp>
        <p:nvSpPr>
          <p:cNvPr id="11" name="ZoneTexte 17"/>
          <p:cNvSpPr>
            <a:spLocks/>
          </p:cNvSpPr>
          <p:nvPr/>
        </p:nvSpPr>
        <p:spPr bwMode="auto">
          <a:xfrm>
            <a:off x="4651069" y="3297854"/>
            <a:ext cx="1589966"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defTabSz="914378">
              <a:defRPr/>
            </a:pPr>
            <a:r>
              <a:rPr lang="fr-FR">
                <a:solidFill>
                  <a:srgbClr val="FFFFFF"/>
                </a:solidFill>
                <a:latin typeface="Arial"/>
              </a:rPr>
              <a:t>DUT</a:t>
            </a:r>
            <a:endParaRPr/>
          </a:p>
        </p:txBody>
      </p:sp>
      <p:sp>
        <p:nvSpPr>
          <p:cNvPr id="12" name="ZoneTexte 18"/>
          <p:cNvSpPr>
            <a:spLocks/>
          </p:cNvSpPr>
          <p:nvPr/>
        </p:nvSpPr>
        <p:spPr bwMode="auto">
          <a:xfrm>
            <a:off x="2411760" y="2287306"/>
            <a:ext cx="1440160" cy="369332"/>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CPGE ATS</a:t>
            </a:r>
            <a:endParaRPr/>
          </a:p>
        </p:txBody>
      </p:sp>
      <p:sp>
        <p:nvSpPr>
          <p:cNvPr id="13" name="ZoneTexte 19"/>
          <p:cNvSpPr>
            <a:spLocks/>
          </p:cNvSpPr>
          <p:nvPr/>
        </p:nvSpPr>
        <p:spPr bwMode="auto">
          <a:xfrm>
            <a:off x="396661" y="1562301"/>
            <a:ext cx="1589966"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LICENCE</a:t>
            </a:r>
            <a:endParaRPr/>
          </a:p>
        </p:txBody>
      </p:sp>
      <p:sp>
        <p:nvSpPr>
          <p:cNvPr id="14" name="ZoneTexte 20"/>
          <p:cNvSpPr>
            <a:spLocks/>
          </p:cNvSpPr>
          <p:nvPr/>
        </p:nvSpPr>
        <p:spPr bwMode="auto">
          <a:xfrm>
            <a:off x="387654" y="1105390"/>
            <a:ext cx="1589966"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MASTER</a:t>
            </a:r>
            <a:endParaRPr/>
          </a:p>
        </p:txBody>
      </p:sp>
      <p:sp>
        <p:nvSpPr>
          <p:cNvPr id="15" name="ZoneTexte 21"/>
          <p:cNvSpPr>
            <a:spLocks/>
          </p:cNvSpPr>
          <p:nvPr/>
        </p:nvSpPr>
        <p:spPr bwMode="auto">
          <a:xfrm>
            <a:off x="2173672" y="1367515"/>
            <a:ext cx="6544759"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algn="ctr" defTabSz="914378">
              <a:defRPr/>
            </a:pPr>
            <a:r>
              <a:rPr lang="fr-FR">
                <a:solidFill>
                  <a:srgbClr val="FFFFFF"/>
                </a:solidFill>
                <a:latin typeface="Arial"/>
              </a:rPr>
              <a:t>ECOLES d’INGENIEURS</a:t>
            </a:r>
            <a:endParaRPr/>
          </a:p>
        </p:txBody>
      </p:sp>
      <p:cxnSp>
        <p:nvCxnSpPr>
          <p:cNvPr id="16" name="Connecteur droit avec flèche 23"/>
          <p:cNvCxnSpPr>
            <a:cxnSpLocks/>
          </p:cNvCxnSpPr>
          <p:nvPr/>
        </p:nvCxnSpPr>
        <p:spPr bwMode="auto">
          <a:xfrm flipV="1">
            <a:off x="747486" y="1963462"/>
            <a:ext cx="116" cy="21658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24"/>
          <p:cNvCxnSpPr>
            <a:cxnSpLocks/>
          </p:cNvCxnSpPr>
          <p:nvPr/>
        </p:nvCxnSpPr>
        <p:spPr bwMode="auto">
          <a:xfrm flipV="1">
            <a:off x="1721296" y="2019211"/>
            <a:ext cx="699" cy="13185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29"/>
          <p:cNvCxnSpPr>
            <a:cxnSpLocks/>
          </p:cNvCxnSpPr>
          <p:nvPr/>
        </p:nvCxnSpPr>
        <p:spPr bwMode="auto">
          <a:xfrm flipV="1">
            <a:off x="2640042" y="2689452"/>
            <a:ext cx="2579" cy="6305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32"/>
          <p:cNvCxnSpPr>
            <a:cxnSpLocks/>
          </p:cNvCxnSpPr>
          <p:nvPr/>
        </p:nvCxnSpPr>
        <p:spPr bwMode="auto">
          <a:xfrm flipV="1">
            <a:off x="3347863" y="1746967"/>
            <a:ext cx="0" cy="5403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33"/>
          <p:cNvCxnSpPr>
            <a:cxnSpLocks/>
          </p:cNvCxnSpPr>
          <p:nvPr/>
        </p:nvCxnSpPr>
        <p:spPr bwMode="auto">
          <a:xfrm flipH="1" flipV="1">
            <a:off x="5240305" y="1808466"/>
            <a:ext cx="1461" cy="4647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ZoneTexte 35"/>
          <p:cNvSpPr>
            <a:spLocks/>
          </p:cNvSpPr>
          <p:nvPr/>
        </p:nvSpPr>
        <p:spPr bwMode="auto">
          <a:xfrm>
            <a:off x="4705917" y="2287306"/>
            <a:ext cx="1378252" cy="369332"/>
          </a:xfrm>
          <a:prstGeom prst="rect">
            <a:avLst/>
          </a:prstGeom>
          <a:solidFill>
            <a:schemeClr val="accent6">
              <a:lumMod val="60000"/>
              <a:lumOff val="40000"/>
            </a:schemeClr>
          </a:solidFill>
        </p:spPr>
        <p:style>
          <a:lnRef idx="3">
            <a:schemeClr val="lt1"/>
          </a:lnRef>
          <a:fillRef idx="1">
            <a:schemeClr val="accent4"/>
          </a:fillRef>
          <a:effectRef idx="1">
            <a:schemeClr val="accent4"/>
          </a:effectRef>
          <a:fontRef idx="minor">
            <a:schemeClr val="lt1"/>
          </a:fontRef>
        </p:style>
        <p:txBody>
          <a:bodyPr wrap="square" rtlCol="0">
            <a:spAutoFit/>
          </a:bodyPr>
          <a:lstStyle/>
          <a:p>
            <a:pPr defTabSz="914378">
              <a:defRPr/>
            </a:pPr>
            <a:r>
              <a:rPr lang="fr-FR">
                <a:solidFill>
                  <a:srgbClr val="FFFFFF"/>
                </a:solidFill>
                <a:latin typeface="Arial"/>
              </a:rPr>
              <a:t>Licence ou</a:t>
            </a:r>
            <a:endParaRPr/>
          </a:p>
        </p:txBody>
      </p:sp>
      <p:cxnSp>
        <p:nvCxnSpPr>
          <p:cNvPr id="22" name="Connecteur droit avec flèche 39"/>
          <p:cNvCxnSpPr>
            <a:cxnSpLocks/>
            <a:stCxn id="8" idx="0"/>
          </p:cNvCxnSpPr>
          <p:nvPr/>
        </p:nvCxnSpPr>
        <p:spPr bwMode="auto">
          <a:xfrm flipV="1">
            <a:off x="7486343" y="1765927"/>
            <a:ext cx="2" cy="128171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41"/>
          <p:cNvCxnSpPr>
            <a:cxnSpLocks/>
            <a:endCxn id="8" idx="2"/>
          </p:cNvCxnSpPr>
          <p:nvPr/>
        </p:nvCxnSpPr>
        <p:spPr bwMode="auto">
          <a:xfrm flipV="1">
            <a:off x="7486343" y="3693977"/>
            <a:ext cx="0" cy="4788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43"/>
          <p:cNvCxnSpPr>
            <a:cxnSpLocks/>
          </p:cNvCxnSpPr>
          <p:nvPr/>
        </p:nvCxnSpPr>
        <p:spPr bwMode="auto">
          <a:xfrm flipH="1" flipV="1">
            <a:off x="8318085" y="1808466"/>
            <a:ext cx="27651" cy="23643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45"/>
          <p:cNvCxnSpPr>
            <a:cxnSpLocks/>
          </p:cNvCxnSpPr>
          <p:nvPr/>
        </p:nvCxnSpPr>
        <p:spPr bwMode="auto">
          <a:xfrm flipV="1">
            <a:off x="5664561" y="3696077"/>
            <a:ext cx="3426" cy="474639"/>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46"/>
          <p:cNvCxnSpPr>
            <a:cxnSpLocks/>
          </p:cNvCxnSpPr>
          <p:nvPr/>
        </p:nvCxnSpPr>
        <p:spPr bwMode="auto">
          <a:xfrm flipV="1">
            <a:off x="2222751" y="3681287"/>
            <a:ext cx="3426" cy="47463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53"/>
          <p:cNvCxnSpPr>
            <a:cxnSpLocks/>
          </p:cNvCxnSpPr>
          <p:nvPr/>
        </p:nvCxnSpPr>
        <p:spPr bwMode="auto">
          <a:xfrm flipV="1">
            <a:off x="6166523" y="1769309"/>
            <a:ext cx="486" cy="152252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55"/>
          <p:cNvCxnSpPr>
            <a:cxnSpLocks/>
            <a:stCxn id="9" idx="0"/>
          </p:cNvCxnSpPr>
          <p:nvPr/>
        </p:nvCxnSpPr>
        <p:spPr bwMode="auto">
          <a:xfrm flipV="1">
            <a:off x="2239855" y="1750102"/>
            <a:ext cx="12417" cy="15745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itre 5"/>
          <p:cNvSpPr>
            <a:spLocks noGrp="1"/>
          </p:cNvSpPr>
          <p:nvPr>
            <p:ph type="title"/>
          </p:nvPr>
        </p:nvSpPr>
        <p:spPr bwMode="auto">
          <a:xfrm>
            <a:off x="244202" y="206112"/>
            <a:ext cx="8424863" cy="1219510"/>
          </a:xfrm>
        </p:spPr>
        <p:txBody>
          <a:bodyPr/>
          <a:lstStyle/>
          <a:p>
            <a:pPr algn="ctr">
              <a:defRPr/>
            </a:pPr>
            <a:r>
              <a:rPr lang="fr-FR" sz="2000"/>
              <a:t>Des parcours sécurisés et des possibilités d’insertion à différents niveaux de qualifications </a:t>
            </a:r>
            <a:endParaRPr/>
          </a:p>
        </p:txBody>
      </p:sp>
      <p:cxnSp>
        <p:nvCxnSpPr>
          <p:cNvPr id="30" name="Connecteur droit avec flèche 31"/>
          <p:cNvCxnSpPr>
            <a:cxnSpLocks/>
          </p:cNvCxnSpPr>
          <p:nvPr/>
        </p:nvCxnSpPr>
        <p:spPr bwMode="auto">
          <a:xfrm flipV="1">
            <a:off x="6475566" y="1751459"/>
            <a:ext cx="1" cy="5295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1" name="Rectangle 1"/>
          <p:cNvSpPr/>
          <p:nvPr/>
        </p:nvSpPr>
        <p:spPr bwMode="auto">
          <a:xfrm>
            <a:off x="4677945" y="2320119"/>
            <a:ext cx="1973233" cy="1347068"/>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378">
              <a:defRPr/>
            </a:pPr>
            <a:endParaRPr lang="fr-FR">
              <a:solidFill>
                <a:srgbClr val="FFFFFF"/>
              </a:solidFill>
              <a:latin typeface="Arial"/>
            </a:endParaRPr>
          </a:p>
        </p:txBody>
      </p:sp>
      <p:cxnSp>
        <p:nvCxnSpPr>
          <p:cNvPr id="32" name="Connecteur droit avec flèche 34"/>
          <p:cNvCxnSpPr>
            <a:cxnSpLocks/>
          </p:cNvCxnSpPr>
          <p:nvPr/>
        </p:nvCxnSpPr>
        <p:spPr bwMode="auto">
          <a:xfrm>
            <a:off x="2868106" y="2901094"/>
            <a:ext cx="175383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3" name="Connecteur droit avec flèche 36"/>
          <p:cNvCxnSpPr>
            <a:cxnSpLocks/>
          </p:cNvCxnSpPr>
          <p:nvPr/>
        </p:nvCxnSpPr>
        <p:spPr bwMode="auto">
          <a:xfrm flipV="1">
            <a:off x="2880586" y="2891964"/>
            <a:ext cx="0" cy="418858"/>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Titre 4"/>
          <p:cNvSpPr>
            <a:spLocks noGrp="1"/>
          </p:cNvSpPr>
          <p:nvPr>
            <p:ph type="title"/>
          </p:nvPr>
        </p:nvSpPr>
        <p:spPr bwMode="auto">
          <a:xfrm>
            <a:off x="323850" y="630786"/>
            <a:ext cx="8424863" cy="539991"/>
          </a:xfrm>
        </p:spPr>
        <p:txBody>
          <a:bodyPr>
            <a:normAutofit fontScale="90000"/>
          </a:bodyPr>
          <a:lstStyle/>
          <a:p>
            <a:pPr>
              <a:defRPr/>
            </a:pPr>
            <a:r>
              <a:rPr lang="fr-FR" sz="2100" i="1">
                <a:solidFill>
                  <a:srgbClr val="000000"/>
                </a:solidFill>
              </a:rPr>
              <a:t>Le plan de valorisation de la voie technologique:</a:t>
            </a:r>
            <a:br>
              <a:rPr lang="fr-FR" sz="2100" i="1">
                <a:solidFill>
                  <a:srgbClr val="000000"/>
                </a:solidFill>
              </a:rPr>
            </a:br>
            <a:endParaRPr lang="fr-FR" sz="1300" b="0">
              <a:latin typeface="Marianne Regular"/>
              <a:cs typeface="Marianne Regular"/>
            </a:endParaRPr>
          </a:p>
        </p:txBody>
      </p:sp>
      <p:sp>
        <p:nvSpPr>
          <p:cNvPr id="7" name="Espace réservé du texte 8"/>
          <p:cNvSpPr>
            <a:spLocks noGrp="1"/>
          </p:cNvSpPr>
          <p:nvPr>
            <p:ph type="body" sz="quarter" idx="14"/>
          </p:nvPr>
        </p:nvSpPr>
        <p:spPr bwMode="auto">
          <a:xfrm>
            <a:off x="611558" y="1419622"/>
            <a:ext cx="7992889" cy="2880320"/>
          </a:xfrm>
        </p:spPr>
        <p:txBody>
          <a:bodyPr/>
          <a:lstStyle/>
          <a:p>
            <a:pPr marL="0" lvl="1" indent="0">
              <a:spcBef>
                <a:spcPts val="0"/>
              </a:spcBef>
              <a:spcAft>
                <a:spcPts val="0"/>
              </a:spcAft>
              <a:buSzTx/>
              <a:buNone/>
              <a:defRPr/>
            </a:pPr>
            <a:r>
              <a:rPr lang="fr-FR">
                <a:latin typeface="Marianne Regular"/>
                <a:cs typeface="Marianne Regular"/>
              </a:rPr>
              <a:t>Un plan décliné sur 3 années</a:t>
            </a:r>
            <a:endParaRPr/>
          </a:p>
          <a:p>
            <a:pPr marL="0" lvl="1" indent="0">
              <a:spcBef>
                <a:spcPts val="0"/>
              </a:spcBef>
              <a:spcAft>
                <a:spcPts val="0"/>
              </a:spcAft>
              <a:buSzTx/>
              <a:buNone/>
              <a:defRPr/>
            </a:pPr>
            <a:endParaRPr lang="fr-FR">
              <a:latin typeface="Marianne Regular"/>
              <a:cs typeface="Marianne Regular"/>
            </a:endParaRPr>
          </a:p>
          <a:p>
            <a:pPr marL="0" lvl="1" indent="0">
              <a:spcBef>
                <a:spcPts val="0"/>
              </a:spcBef>
              <a:spcAft>
                <a:spcPts val="0"/>
              </a:spcAft>
              <a:buSzTx/>
              <a:buNone/>
              <a:defRPr/>
            </a:pPr>
            <a:endParaRPr lang="fr-FR">
              <a:latin typeface="Marianne Regular"/>
              <a:cs typeface="Marianne Regular"/>
            </a:endParaRPr>
          </a:p>
        </p:txBody>
      </p:sp>
      <p:graphicFrame>
        <p:nvGraphicFramePr>
          <p:cNvPr id="8" name="Tableau 1"/>
          <p:cNvGraphicFramePr>
            <a:graphicFrameLocks noGrp="1"/>
          </p:cNvGraphicFramePr>
          <p:nvPr/>
        </p:nvGraphicFramePr>
        <p:xfrm>
          <a:off x="611557" y="1779662"/>
          <a:ext cx="7652022" cy="2162487"/>
        </p:xfrm>
        <a:graphic>
          <a:graphicData uri="http://schemas.openxmlformats.org/drawingml/2006/table">
            <a:tbl>
              <a:tblPr>
                <a:tableStyleId>{50800575-50E5-FC8B-38BA-17E96B0586EE}</a:tableStyleId>
              </a:tblPr>
              <a:tblGrid>
                <a:gridCol w="1831238">
                  <a:extLst>
                    <a:ext uri="{9D8B030D-6E8A-4147-A177-3AD203B41FA5}">
                      <a16:colId xmlns:a16="http://schemas.microsoft.com/office/drawing/2014/main" val="20000"/>
                    </a:ext>
                  </a:extLst>
                </a:gridCol>
                <a:gridCol w="1994772">
                  <a:extLst>
                    <a:ext uri="{9D8B030D-6E8A-4147-A177-3AD203B41FA5}">
                      <a16:colId xmlns:a16="http://schemas.microsoft.com/office/drawing/2014/main" val="20001"/>
                    </a:ext>
                  </a:extLst>
                </a:gridCol>
                <a:gridCol w="1913006">
                  <a:extLst>
                    <a:ext uri="{9D8B030D-6E8A-4147-A177-3AD203B41FA5}">
                      <a16:colId xmlns:a16="http://schemas.microsoft.com/office/drawing/2014/main" val="20002"/>
                    </a:ext>
                  </a:extLst>
                </a:gridCol>
                <a:gridCol w="1913006">
                  <a:extLst>
                    <a:ext uri="{9D8B030D-6E8A-4147-A177-3AD203B41FA5}">
                      <a16:colId xmlns:a16="http://schemas.microsoft.com/office/drawing/2014/main" val="20003"/>
                    </a:ext>
                  </a:extLst>
                </a:gridCol>
              </a:tblGrid>
              <a:tr h="456076">
                <a:tc>
                  <a:txBody>
                    <a:bodyPr/>
                    <a:lstStyle/>
                    <a:p>
                      <a:pPr algn="ctr">
                        <a:defRPr/>
                      </a:pPr>
                      <a:r>
                        <a:rPr lang="fr-FR" sz="1200" u="none" strike="noStrike"/>
                        <a:t>2021</a:t>
                      </a:r>
                      <a:endParaRPr lang="fr-FR" sz="1200" b="1"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fr-FR" sz="1200" u="none" strike="noStrike"/>
                        <a:t>2021 / 2022</a:t>
                      </a:r>
                      <a:endParaRPr lang="fr-FR" sz="1200" b="1"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fr-FR" sz="1200" u="none" strike="noStrike"/>
                        <a:t>2022 / 2023</a:t>
                      </a:r>
                      <a:endParaRPr lang="fr-FR" sz="1200" b="1"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fr-FR" sz="1200" u="none" strike="noStrike"/>
                        <a:t>2023 / 2024</a:t>
                      </a:r>
                      <a:endParaRPr lang="fr-FR" sz="1200" b="1"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extLst>
                  <a:ext uri="{0D108BD9-81ED-4DB2-BD59-A6C34878D82A}">
                    <a16:rowId xmlns:a16="http://schemas.microsoft.com/office/drawing/2014/main" val="10000"/>
                  </a:ext>
                </a:extLst>
              </a:tr>
              <a:tr h="456076">
                <a:tc rowSpan="2">
                  <a:txBody>
                    <a:bodyPr/>
                    <a:lstStyle/>
                    <a:p>
                      <a:pPr algn="ctr">
                        <a:defRPr/>
                      </a:pPr>
                      <a:r>
                        <a:rPr lang="fr-FR" sz="1200" u="none" strike="noStrike"/>
                        <a:t>Courriers DGESCO / Recteurs</a:t>
                      </a:r>
                      <a:endParaRPr lang="fr-FR" sz="1200" b="0" i="0" u="none" strike="noStrike">
                        <a:solidFill>
                          <a:srgbClr val="000000"/>
                        </a:solidFill>
                        <a:latin typeface="Calibri"/>
                      </a:endParaRPr>
                    </a:p>
                    <a:p>
                      <a:pPr algn="ctr">
                        <a:defRPr/>
                      </a:pPr>
                      <a:r>
                        <a:rPr lang="fr-FR" sz="1200" u="none" strike="noStrike"/>
                        <a:t> </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noFill/>
                    </a:lnB>
                  </a:tcPr>
                </a:tc>
                <a:tc rowSpan="2">
                  <a:txBody>
                    <a:bodyPr/>
                    <a:lstStyle/>
                    <a:p>
                      <a:pPr algn="ctr">
                        <a:defRPr/>
                      </a:pPr>
                      <a:r>
                        <a:rPr lang="fr-FR" sz="1200" u="none" strike="noStrike"/>
                        <a:t> </a:t>
                      </a:r>
                      <a:endParaRPr lang="fr-FR" sz="1200" b="0" i="0" u="none" strike="noStrike">
                        <a:solidFill>
                          <a:srgbClr val="000000"/>
                        </a:solidFill>
                        <a:latin typeface="Calibri"/>
                      </a:endParaRPr>
                    </a:p>
                    <a:p>
                      <a:pPr algn="ctr">
                        <a:defRPr/>
                      </a:pPr>
                      <a:r>
                        <a:rPr lang="fr-FR" sz="1200" u="none" strike="noStrike"/>
                        <a:t>Formations académiques sur les voies technologiques (toutes spécialités)</a:t>
                      </a:r>
                      <a:endParaRPr/>
                    </a:p>
                    <a:p>
                      <a:pPr algn="ctr">
                        <a:defRPr/>
                      </a:pPr>
                      <a:r>
                        <a:rPr lang="fr-FR" sz="1200" u="none" strike="noStrike"/>
                        <a:t> =&gt; PP 2</a:t>
                      </a:r>
                      <a:r>
                        <a:rPr lang="fr-FR" sz="1200" u="none" strike="noStrike" baseline="30000"/>
                        <a:t>nd</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noFill/>
                    </a:lnB>
                  </a:tcPr>
                </a:tc>
                <a:tc rowSpan="2">
                  <a:txBody>
                    <a:bodyPr/>
                    <a:lstStyle/>
                    <a:p>
                      <a:pPr algn="ctr">
                        <a:defRPr/>
                      </a:pPr>
                      <a:r>
                        <a:rPr lang="fr-FR" sz="1200" u="none" strike="noStrike"/>
                        <a:t>Formations académiques sur les voies technologiques (toutes spécialités)</a:t>
                      </a:r>
                      <a:endParaRPr/>
                    </a:p>
                    <a:p>
                      <a:pPr algn="ctr">
                        <a:defRPr/>
                      </a:pPr>
                      <a:r>
                        <a:rPr lang="fr-FR" sz="1200" u="none" strike="noStrike"/>
                        <a:t>=&gt; PP CLG</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fr-FR" sz="1200" u="none" strike="noStrike"/>
                        <a:t> </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noFill/>
                    </a:lnB>
                  </a:tcPr>
                </a:tc>
                <a:extLst>
                  <a:ext uri="{0D108BD9-81ED-4DB2-BD59-A6C34878D82A}">
                    <a16:rowId xmlns:a16="http://schemas.microsoft.com/office/drawing/2014/main" val="10001"/>
                  </a:ext>
                </a:extLst>
              </a:tr>
              <a:tr h="383992">
                <a:tc vMerge="1">
                  <a:txBody>
                    <a:bodyPr/>
                    <a:lstStyle/>
                    <a:p>
                      <a:pPr algn="ctr">
                        <a:defRPr/>
                      </a:pP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noFill/>
                    </a:lnT>
                    <a:lnB w="12700" algn="ctr">
                      <a:noFill/>
                    </a:lnB>
                  </a:tcPr>
                </a:tc>
                <a:tc vMerge="1">
                  <a:txBody>
                    <a:bodyPr/>
                    <a:lstStyle/>
                    <a:p>
                      <a:pPr algn="l">
                        <a:defRPr/>
                      </a:pP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noFill/>
                    </a:lnT>
                    <a:lnB w="12700" algn="ctr">
                      <a:noFill/>
                    </a:lnB>
                  </a:tcPr>
                </a:tc>
                <a:tc vMerge="1">
                  <a:txBody>
                    <a:bodyPr/>
                    <a:lstStyle/>
                    <a:p>
                      <a:pPr algn="l">
                        <a:defRPr/>
                      </a:pPr>
                      <a:endParaRPr lang="fr-FR" sz="1200" b="0" i="0" u="none" strike="noStrike">
                        <a:solidFill>
                          <a:srgbClr val="000000"/>
                        </a:solidFill>
                        <a:latin typeface="Calibri"/>
                      </a:endParaRPr>
                    </a:p>
                  </a:txBody>
                  <a:tcPr marL="0" marR="0" marT="0" marB="0" anchor="ctr">
                    <a:lnL w="12700" algn="ctr">
                      <a:solidFill>
                        <a:schemeClr val="tx1"/>
                      </a:solidFill>
                    </a:lnL>
                    <a:lnR w="12700" algn="ctr">
                      <a:noFill/>
                    </a:lnR>
                    <a:lnT w="12700" algn="ctr">
                      <a:noFill/>
                    </a:lnT>
                    <a:lnB w="12700" algn="ctr">
                      <a:noFill/>
                    </a:lnB>
                  </a:tcPr>
                </a:tc>
                <a:tc>
                  <a:txBody>
                    <a:bodyPr/>
                    <a:lstStyle/>
                    <a:p>
                      <a:pPr algn="ctr">
                        <a:defRPr/>
                      </a:pPr>
                      <a:r>
                        <a:rPr lang="fr-FR" sz="1200" u="none" strike="noStrike"/>
                        <a:t> </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noFill/>
                    </a:lnT>
                    <a:lnB w="12700" algn="ctr">
                      <a:solidFill>
                        <a:schemeClr val="tx1"/>
                      </a:solidFill>
                    </a:lnB>
                  </a:tcPr>
                </a:tc>
                <a:extLst>
                  <a:ext uri="{0D108BD9-81ED-4DB2-BD59-A6C34878D82A}">
                    <a16:rowId xmlns:a16="http://schemas.microsoft.com/office/drawing/2014/main" val="10002"/>
                  </a:ext>
                </a:extLst>
              </a:tr>
              <a:tr h="792011">
                <a:tc>
                  <a:txBody>
                    <a:bodyPr/>
                    <a:lstStyle/>
                    <a:p>
                      <a:pPr algn="ctr">
                        <a:defRPr/>
                      </a:pPr>
                      <a:r>
                        <a:rPr lang="fr-FR" sz="1200" u="none" strike="noStrike"/>
                        <a:t> </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noFill/>
                    </a:lnT>
                    <a:lnB w="12700" algn="ctr">
                      <a:solidFill>
                        <a:schemeClr val="tx1"/>
                      </a:solidFill>
                    </a:lnB>
                  </a:tcPr>
                </a:tc>
                <a:tc>
                  <a:txBody>
                    <a:bodyPr/>
                    <a:lstStyle/>
                    <a:p>
                      <a:pPr algn="ctr">
                        <a:defRPr/>
                      </a:pPr>
                      <a:r>
                        <a:rPr lang="fr-FR" sz="1200" u="none" strike="noStrike"/>
                        <a:t> </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noFill/>
                    </a:lnT>
                    <a:lnB w="12700" algn="ctr">
                      <a:solidFill>
                        <a:schemeClr val="tx1"/>
                      </a:solidFill>
                    </a:lnB>
                  </a:tcPr>
                </a:tc>
                <a:tc>
                  <a:txBody>
                    <a:bodyPr/>
                    <a:lstStyle/>
                    <a:p>
                      <a:pPr algn="ctr">
                        <a:defRPr/>
                      </a:pPr>
                      <a:r>
                        <a:rPr lang="fr-FR" sz="1200" u="none" strike="noStrike"/>
                        <a:t>Formations  académiques sur STI2D - STL </a:t>
                      </a:r>
                    </a:p>
                    <a:p>
                      <a:pPr algn="ctr">
                        <a:defRPr/>
                      </a:pPr>
                      <a:r>
                        <a:rPr lang="fr-FR" sz="1200" u="none" strike="noStrike"/>
                        <a:t>=&gt; PP 2</a:t>
                      </a:r>
                      <a:r>
                        <a:rPr lang="fr-FR" sz="1200" u="none" strike="noStrike" baseline="30000"/>
                        <a:t>nd</a:t>
                      </a:r>
                      <a:endParaRPr lang="fr-FR" sz="1200" b="0" i="0" u="none" strike="noStrike" baseline="30000">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tc>
                  <a:txBody>
                    <a:bodyPr/>
                    <a:lstStyle/>
                    <a:p>
                      <a:pPr algn="ctr">
                        <a:defRPr/>
                      </a:pPr>
                      <a:r>
                        <a:rPr lang="fr-FR" sz="1200" u="none" strike="noStrike"/>
                        <a:t>Formations STI2D – STL</a:t>
                      </a:r>
                      <a:endParaRPr/>
                    </a:p>
                    <a:p>
                      <a:pPr algn="ctr">
                        <a:defRPr/>
                      </a:pPr>
                      <a:r>
                        <a:rPr lang="fr-FR" sz="1200" u="none" strike="noStrike"/>
                        <a:t>=&gt; PP CLG</a:t>
                      </a:r>
                      <a:endParaRPr lang="fr-FR" sz="1200" b="0" i="0" u="none" strike="noStrike">
                        <a:solidFill>
                          <a:srgbClr val="000000"/>
                        </a:solidFill>
                        <a:latin typeface="Calibri"/>
                      </a:endParaRPr>
                    </a:p>
                  </a:txBody>
                  <a:tcPr marL="0" marR="0" marT="0" marB="0" anchor="ctr">
                    <a:lnL w="12700" algn="ctr">
                      <a:solidFill>
                        <a:schemeClr val="tx1"/>
                      </a:solidFill>
                    </a:lnL>
                    <a:lnR w="12700" algn="ctr">
                      <a:solidFill>
                        <a:schemeClr val="tx1"/>
                      </a:solidFill>
                    </a:lnR>
                    <a:lnT w="12700" algn="ctr">
                      <a:solidFill>
                        <a:schemeClr val="tx1"/>
                      </a:solidFill>
                    </a:lnT>
                    <a:lnB w="12700" algn="ctr">
                      <a:solidFill>
                        <a:schemeClr val="tx1"/>
                      </a:solidFill>
                    </a:lnB>
                  </a:tcPr>
                </a:tc>
                <a:extLst>
                  <a:ext uri="{0D108BD9-81ED-4DB2-BD59-A6C34878D82A}">
                    <a16:rowId xmlns:a16="http://schemas.microsoft.com/office/drawing/2014/main" val="10003"/>
                  </a:ext>
                </a:extLst>
              </a:tr>
            </a:tbl>
          </a:graphicData>
        </a:graphic>
      </p:graphicFrame>
      <p:sp>
        <p:nvSpPr>
          <p:cNvPr id="9" name="Flèche droite 8"/>
          <p:cNvSpPr/>
          <p:nvPr/>
        </p:nvSpPr>
        <p:spPr bwMode="auto">
          <a:xfrm rot="2501731">
            <a:off x="6184033" y="3010607"/>
            <a:ext cx="349250" cy="1397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defRPr/>
            </a:pPr>
            <a:endParaRPr lang="fr-FR" sz="1100"/>
          </a:p>
        </p:txBody>
      </p:sp>
      <p:sp>
        <p:nvSpPr>
          <p:cNvPr id="10" name="Flèche droite 9"/>
          <p:cNvSpPr/>
          <p:nvPr/>
        </p:nvSpPr>
        <p:spPr bwMode="auto">
          <a:xfrm rot="2501731">
            <a:off x="4164612" y="3010606"/>
            <a:ext cx="349250" cy="139700"/>
          </a:xfrm>
          <a:prstGeom prst="rightArrow">
            <a:avLst>
              <a:gd name="adj1" fmla="val 50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defRPr/>
            </a:pPr>
            <a:endParaRPr lang="fr-FR" sz="11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60</a:t>
            </a:fld>
            <a:endParaRPr lang="fr-FR">
              <a:latin typeface="Marianne Regular"/>
              <a:cs typeface="Marianne Regular"/>
            </a:endParaRPr>
          </a:p>
        </p:txBody>
      </p:sp>
      <p:sp>
        <p:nvSpPr>
          <p:cNvPr id="5" name="Espace réservé du texte 10"/>
          <p:cNvSpPr>
            <a:spLocks noGrp="1"/>
          </p:cNvSpPr>
          <p:nvPr>
            <p:ph type="body" sz="quarter" idx="14"/>
          </p:nvPr>
        </p:nvSpPr>
        <p:spPr bwMode="auto">
          <a:xfrm>
            <a:off x="730526" y="1779222"/>
            <a:ext cx="8136904" cy="2880320"/>
          </a:xfrm>
        </p:spPr>
        <p:txBody>
          <a:bodyPr/>
          <a:lstStyle/>
          <a:p>
            <a:pPr>
              <a:defRPr/>
            </a:pPr>
            <a:r>
              <a:rPr lang="fr-FR">
                <a:latin typeface="Marianne Regular"/>
              </a:rPr>
              <a:t>Plusieurs modalités de recrutement pour les bacheliers technologiques:</a:t>
            </a:r>
            <a:endParaRPr/>
          </a:p>
          <a:p>
            <a:pPr marL="377825" indent="-285750">
              <a:buFontTx/>
              <a:buChar char="-"/>
              <a:defRPr/>
            </a:pPr>
            <a:r>
              <a:rPr lang="fr-FR">
                <a:latin typeface="Marianne Regular"/>
              </a:rPr>
              <a:t>Après le bac sur  dossier et entretien (exemple INSA de Lyon et Toulouse) ou sur concours (Exemple </a:t>
            </a:r>
            <a:r>
              <a:rPr lang="fr-FR"/>
              <a:t>Geipi polytech),</a:t>
            </a:r>
            <a:endParaRPr lang="fr-FR">
              <a:latin typeface="Marianne Regular"/>
            </a:endParaRPr>
          </a:p>
          <a:p>
            <a:pPr marL="377825" indent="-285750">
              <a:buFontTx/>
              <a:buChar char="-"/>
              <a:defRPr/>
            </a:pPr>
            <a:r>
              <a:rPr lang="fr-FR">
                <a:latin typeface="Marianne Regular"/>
              </a:rPr>
              <a:t>Après un bac + 2 (BTS ou DUT) sur dossier et entretien,</a:t>
            </a:r>
            <a:endParaRPr/>
          </a:p>
          <a:p>
            <a:pPr marL="377825" indent="-285750">
              <a:buFontTx/>
              <a:buChar char="-"/>
              <a:defRPr/>
            </a:pPr>
            <a:r>
              <a:rPr lang="fr-FR">
                <a:latin typeface="Marianne Regular"/>
              </a:rPr>
              <a:t>Après un bac + 2 (BTS ou DUT) et une classe préparatoire ATS,</a:t>
            </a:r>
          </a:p>
          <a:p>
            <a:pPr marL="377825" indent="-285750">
              <a:buFontTx/>
              <a:buChar char="-"/>
              <a:defRPr/>
            </a:pPr>
            <a:r>
              <a:rPr lang="fr-FR">
                <a:latin typeface="Marianne Regular"/>
              </a:rPr>
              <a:t>Après une classe préparatoire CPGE non intégrée de type TSI, PC ou TPC.</a:t>
            </a:r>
            <a:endParaRPr/>
          </a:p>
          <a:p>
            <a:pPr>
              <a:defRPr/>
            </a:pPr>
            <a:endParaRPr lang="fr-FR">
              <a:latin typeface="Marianne Regular"/>
            </a:endParaRPr>
          </a:p>
          <a:p>
            <a:pPr>
              <a:defRPr/>
            </a:pPr>
            <a:r>
              <a:rPr lang="fr-FR">
                <a:latin typeface="Marianne Regular"/>
              </a:rPr>
              <a:t>Des concours communs basés sur le principe de regroupement ou « banques »:</a:t>
            </a:r>
            <a:endParaRPr/>
          </a:p>
          <a:p>
            <a:pPr marL="377825" indent="-285750">
              <a:buFontTx/>
              <a:buChar char="-"/>
              <a:defRPr/>
            </a:pPr>
            <a:r>
              <a:rPr lang="fr-FR">
                <a:latin typeface="Marianne Regular"/>
              </a:rPr>
              <a:t>CCINP Concours commun des instituts polytechniques (ex ccp, banque de référence),</a:t>
            </a:r>
            <a:endParaRPr/>
          </a:p>
          <a:p>
            <a:pPr marL="377825" indent="-285750">
              <a:buFontTx/>
              <a:buChar char="-"/>
              <a:defRPr/>
            </a:pPr>
            <a:r>
              <a:rPr lang="fr-FR">
                <a:latin typeface="Marianne Regular"/>
              </a:rPr>
              <a:t>Centrale Supélec,</a:t>
            </a:r>
            <a:endParaRPr/>
          </a:p>
          <a:p>
            <a:pPr marL="377825" indent="-285750">
              <a:buFontTx/>
              <a:buChar char="-"/>
              <a:defRPr/>
            </a:pPr>
            <a:r>
              <a:rPr lang="fr-FR">
                <a:latin typeface="Marianne Regular"/>
              </a:rPr>
              <a:t>… </a:t>
            </a:r>
          </a:p>
          <a:p>
            <a:pPr>
              <a:defRPr/>
            </a:pPr>
            <a:endParaRPr lang="fr-FR">
              <a:latin typeface="Marianne Regular"/>
            </a:endParaRPr>
          </a:p>
        </p:txBody>
      </p:sp>
      <p:sp>
        <p:nvSpPr>
          <p:cNvPr id="6"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7" name="Espace réservé du texte 9"/>
          <p:cNvSpPr>
            <a:spLocks noGrp="1"/>
          </p:cNvSpPr>
          <p:nvPr>
            <p:ph type="body" sz="quarter" idx="13"/>
          </p:nvPr>
        </p:nvSpPr>
        <p:spPr bwMode="auto">
          <a:xfrm>
            <a:off x="355482" y="1368084"/>
            <a:ext cx="8424614" cy="242951"/>
          </a:xfrm>
        </p:spPr>
        <p:txBody>
          <a:bodyPr/>
          <a:lstStyle/>
          <a:p>
            <a:pPr>
              <a:defRPr/>
            </a:pPr>
            <a:r>
              <a:rPr lang="fr-FR">
                <a:latin typeface="Marianne Regular"/>
                <a:cs typeface="Marianne Regular"/>
              </a:rPr>
              <a:t>Le cycle d’ingénieur en 2 + 3 ans, 2 ans de classe préparatoire (intégrée ou non)</a:t>
            </a:r>
          </a:p>
        </p:txBody>
      </p:sp>
      <p:sp>
        <p:nvSpPr>
          <p:cNvPr id="8" name="Titre 8"/>
          <p:cNvSpPr>
            <a:spLocks noGrp="1"/>
          </p:cNvSpPr>
          <p:nvPr>
            <p:ph type="title"/>
          </p:nvPr>
        </p:nvSpPr>
        <p:spPr bwMode="auto">
          <a:xfrm>
            <a:off x="929066" y="484117"/>
            <a:ext cx="5281561" cy="539991"/>
          </a:xfrm>
        </p:spPr>
        <p:txBody>
          <a:bodyPr>
            <a:normAutofit fontScale="90000"/>
          </a:bodyPr>
          <a:lstStyle/>
          <a:p>
            <a:pPr>
              <a:defRPr/>
            </a:pPr>
            <a:r>
              <a:rPr lang="fr-FR" sz="2300">
                <a:latin typeface="Marianne Regular"/>
              </a:rPr>
              <a:t>À propos des classes préparatoires aux grandes écoles (CPGE):</a:t>
            </a:r>
            <a:endParaRPr sz="23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61</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graphicFrame>
        <p:nvGraphicFramePr>
          <p:cNvPr id="6" name="Graphique 8"/>
          <p:cNvGraphicFramePr>
            <a:graphicFrameLocks/>
          </p:cNvGraphicFramePr>
          <p:nvPr/>
        </p:nvGraphicFramePr>
        <p:xfrm>
          <a:off x="-612575" y="1388863"/>
          <a:ext cx="5216526" cy="26066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au 12"/>
          <p:cNvGraphicFramePr>
            <a:graphicFrameLocks noGrp="1"/>
          </p:cNvGraphicFramePr>
          <p:nvPr/>
        </p:nvGraphicFramePr>
        <p:xfrm>
          <a:off x="3779912" y="1844475"/>
          <a:ext cx="5194302" cy="1695450"/>
        </p:xfrm>
        <a:graphic>
          <a:graphicData uri="http://schemas.openxmlformats.org/drawingml/2006/table">
            <a:tbl>
              <a:tblPr>
                <a:tableStyleId>{50800575-50E5-FC8B-38BA-17E96B0586EE}</a:tableStyleId>
              </a:tblPr>
              <a:tblGrid>
                <a:gridCol w="469326">
                  <a:extLst>
                    <a:ext uri="{9D8B030D-6E8A-4147-A177-3AD203B41FA5}">
                      <a16:colId xmlns:a16="http://schemas.microsoft.com/office/drawing/2014/main" val="20000"/>
                    </a:ext>
                  </a:extLst>
                </a:gridCol>
                <a:gridCol w="456642">
                  <a:extLst>
                    <a:ext uri="{9D8B030D-6E8A-4147-A177-3AD203B41FA5}">
                      <a16:colId xmlns:a16="http://schemas.microsoft.com/office/drawing/2014/main" val="20001"/>
                    </a:ext>
                  </a:extLst>
                </a:gridCol>
                <a:gridCol w="710332">
                  <a:extLst>
                    <a:ext uri="{9D8B030D-6E8A-4147-A177-3AD203B41FA5}">
                      <a16:colId xmlns:a16="http://schemas.microsoft.com/office/drawing/2014/main" val="20002"/>
                    </a:ext>
                  </a:extLst>
                </a:gridCol>
                <a:gridCol w="456642">
                  <a:extLst>
                    <a:ext uri="{9D8B030D-6E8A-4147-A177-3AD203B41FA5}">
                      <a16:colId xmlns:a16="http://schemas.microsoft.com/office/drawing/2014/main" val="20003"/>
                    </a:ext>
                  </a:extLst>
                </a:gridCol>
                <a:gridCol w="761070">
                  <a:extLst>
                    <a:ext uri="{9D8B030D-6E8A-4147-A177-3AD203B41FA5}">
                      <a16:colId xmlns:a16="http://schemas.microsoft.com/office/drawing/2014/main" val="20004"/>
                    </a:ext>
                  </a:extLst>
                </a:gridCol>
                <a:gridCol w="409075">
                  <a:extLst>
                    <a:ext uri="{9D8B030D-6E8A-4147-A177-3AD203B41FA5}">
                      <a16:colId xmlns:a16="http://schemas.microsoft.com/office/drawing/2014/main" val="20005"/>
                    </a:ext>
                  </a:extLst>
                </a:gridCol>
                <a:gridCol w="409075">
                  <a:extLst>
                    <a:ext uri="{9D8B030D-6E8A-4147-A177-3AD203B41FA5}">
                      <a16:colId xmlns:a16="http://schemas.microsoft.com/office/drawing/2014/main" val="20006"/>
                    </a:ext>
                  </a:extLst>
                </a:gridCol>
                <a:gridCol w="761070">
                  <a:extLst>
                    <a:ext uri="{9D8B030D-6E8A-4147-A177-3AD203B41FA5}">
                      <a16:colId xmlns:a16="http://schemas.microsoft.com/office/drawing/2014/main" val="20007"/>
                    </a:ext>
                  </a:extLst>
                </a:gridCol>
                <a:gridCol w="761070">
                  <a:extLst>
                    <a:ext uri="{9D8B030D-6E8A-4147-A177-3AD203B41FA5}">
                      <a16:colId xmlns:a16="http://schemas.microsoft.com/office/drawing/2014/main" val="20008"/>
                    </a:ext>
                  </a:extLst>
                </a:gridCol>
              </a:tblGrid>
              <a:tr h="409575">
                <a:tc>
                  <a:txBody>
                    <a:bodyPr/>
                    <a:lstStyle/>
                    <a:p>
                      <a:pPr algn="ctr">
                        <a:defRPr/>
                      </a:pPr>
                      <a:r>
                        <a:rPr lang="fr-FR" sz="1000" u="none" strike="noStrike"/>
                        <a:t>CPGE</a:t>
                      </a:r>
                      <a:endParaRPr lang="fr-FR" sz="1000" b="1" i="0" u="none" strike="noStrike">
                        <a:solidFill>
                          <a:srgbClr val="000000"/>
                        </a:solidFill>
                        <a:latin typeface="Marianne"/>
                      </a:endParaRPr>
                    </a:p>
                  </a:txBody>
                  <a:tcPr marL="9525" marR="9525" marT="9525" marB="0" anchor="ctr"/>
                </a:tc>
                <a:tc>
                  <a:txBody>
                    <a:bodyPr/>
                    <a:lstStyle/>
                    <a:p>
                      <a:pPr algn="ctr">
                        <a:defRPr/>
                      </a:pPr>
                      <a:r>
                        <a:rPr lang="fr-FR" sz="900" u="none" strike="noStrike"/>
                        <a:t>Inscrits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Admissibles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Classés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Propositions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Entrés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Places</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Remplissage</a:t>
                      </a:r>
                      <a:endParaRPr lang="fr-FR" sz="900" b="1" i="0" u="none" strike="noStrike">
                        <a:solidFill>
                          <a:srgbClr val="000000"/>
                        </a:solidFill>
                        <a:latin typeface="Marianne"/>
                      </a:endParaRPr>
                    </a:p>
                  </a:txBody>
                  <a:tcPr marL="9525" marR="9525" marT="9525" marB="0" anchor="ctr"/>
                </a:tc>
                <a:tc>
                  <a:txBody>
                    <a:bodyPr/>
                    <a:lstStyle/>
                    <a:p>
                      <a:pPr algn="ctr">
                        <a:defRPr/>
                      </a:pPr>
                      <a:r>
                        <a:rPr lang="fr-FR" sz="900" u="none" strike="noStrike"/>
                        <a:t>Places/Insc.</a:t>
                      </a:r>
                      <a:endParaRPr lang="fr-FR" sz="900" b="1"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0"/>
                  </a:ext>
                </a:extLst>
              </a:tr>
              <a:tr h="257175">
                <a:tc>
                  <a:txBody>
                    <a:bodyPr/>
                    <a:lstStyle/>
                    <a:p>
                      <a:pPr algn="l">
                        <a:defRPr/>
                      </a:pPr>
                      <a:r>
                        <a:rPr lang="fr-FR" sz="1000" u="none" strike="noStrike"/>
                        <a:t>MP</a:t>
                      </a:r>
                      <a:endParaRPr lang="fr-FR" sz="1000" b="1" i="0" u="none" strike="noStrike">
                        <a:solidFill>
                          <a:srgbClr val="000000"/>
                        </a:solidFill>
                        <a:latin typeface="Marianne"/>
                      </a:endParaRPr>
                    </a:p>
                  </a:txBody>
                  <a:tcPr marL="9525" marR="9525" marT="9525" marB="0" anchor="ctr"/>
                </a:tc>
                <a:tc>
                  <a:txBody>
                    <a:bodyPr/>
                    <a:lstStyle/>
                    <a:p>
                      <a:pPr algn="r">
                        <a:defRPr/>
                      </a:pPr>
                      <a:r>
                        <a:rPr lang="fr-FR" sz="1000" u="none" strike="noStrike"/>
                        <a:t>8983</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7442</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6828</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6317</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4555</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4957</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92%</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55%</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1"/>
                  </a:ext>
                </a:extLst>
              </a:tr>
              <a:tr h="257175">
                <a:tc>
                  <a:txBody>
                    <a:bodyPr/>
                    <a:lstStyle/>
                    <a:p>
                      <a:pPr algn="l">
                        <a:defRPr/>
                      </a:pPr>
                      <a:r>
                        <a:rPr lang="fr-FR" sz="1000" u="none" strike="noStrike"/>
                        <a:t>PT</a:t>
                      </a:r>
                      <a:endParaRPr lang="fr-FR" sz="1000" b="1" i="0" u="none" strike="noStrike">
                        <a:solidFill>
                          <a:srgbClr val="000000"/>
                        </a:solidFill>
                        <a:latin typeface="Marianne"/>
                      </a:endParaRPr>
                    </a:p>
                  </a:txBody>
                  <a:tcPr marL="9525" marR="9525" marT="9525" marB="0" anchor="ctr"/>
                </a:tc>
                <a:tc>
                  <a:txBody>
                    <a:bodyPr/>
                    <a:lstStyle/>
                    <a:p>
                      <a:pPr algn="r">
                        <a:defRPr/>
                      </a:pPr>
                      <a:r>
                        <a:rPr lang="fr-FR" sz="1000" u="none" strike="noStrike"/>
                        <a:t>2508</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2321</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2146</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2069</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1729</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2063</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84%</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82%</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2"/>
                  </a:ext>
                </a:extLst>
              </a:tr>
              <a:tr h="257175">
                <a:tc>
                  <a:txBody>
                    <a:bodyPr/>
                    <a:lstStyle/>
                    <a:p>
                      <a:pPr algn="l">
                        <a:defRPr/>
                      </a:pPr>
                      <a:r>
                        <a:rPr lang="fr-FR" sz="1000" u="none" strike="noStrike"/>
                        <a:t>TSI</a:t>
                      </a:r>
                      <a:endParaRPr lang="fr-FR" sz="1000" b="1" i="0" u="none" strike="noStrike">
                        <a:solidFill>
                          <a:srgbClr val="000000"/>
                        </a:solidFill>
                        <a:latin typeface="Marianne"/>
                      </a:endParaRPr>
                    </a:p>
                  </a:txBody>
                  <a:tcPr marL="9525" marR="9525" marT="9525" marB="0" anchor="ctr"/>
                </a:tc>
                <a:tc>
                  <a:txBody>
                    <a:bodyPr/>
                    <a:lstStyle/>
                    <a:p>
                      <a:pPr algn="r">
                        <a:defRPr/>
                      </a:pPr>
                      <a:r>
                        <a:rPr lang="fr-FR" sz="1000" u="none" strike="noStrike"/>
                        <a:t>1384</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1114</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951</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850</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688</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759</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91%</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55%</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3"/>
                  </a:ext>
                </a:extLst>
              </a:tr>
              <a:tr h="257175">
                <a:tc>
                  <a:txBody>
                    <a:bodyPr/>
                    <a:lstStyle/>
                    <a:p>
                      <a:pPr algn="l">
                        <a:defRPr/>
                      </a:pPr>
                      <a:r>
                        <a:rPr lang="fr-FR" sz="1000" u="none" strike="noStrike"/>
                        <a:t>TB</a:t>
                      </a:r>
                      <a:endParaRPr lang="fr-FR" sz="1000" b="1" i="0" u="none" strike="noStrike">
                        <a:solidFill>
                          <a:srgbClr val="000000"/>
                        </a:solidFill>
                        <a:latin typeface="Marianne"/>
                      </a:endParaRPr>
                    </a:p>
                  </a:txBody>
                  <a:tcPr marL="9525" marR="9525" marT="9525" marB="0" anchor="ctr"/>
                </a:tc>
                <a:tc>
                  <a:txBody>
                    <a:bodyPr/>
                    <a:lstStyle/>
                    <a:p>
                      <a:pPr algn="r">
                        <a:defRPr/>
                      </a:pPr>
                      <a:r>
                        <a:rPr lang="fr-FR" sz="1000" u="none" strike="noStrike"/>
                        <a:t>149</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110</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104</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102</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88</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97</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91%</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65%</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4"/>
                  </a:ext>
                </a:extLst>
              </a:tr>
              <a:tr h="257175">
                <a:tc>
                  <a:txBody>
                    <a:bodyPr/>
                    <a:lstStyle/>
                    <a:p>
                      <a:pPr algn="l">
                        <a:defRPr/>
                      </a:pPr>
                      <a:r>
                        <a:rPr lang="fr-FR" sz="1000" u="none" strike="noStrike"/>
                        <a:t>TPC</a:t>
                      </a:r>
                      <a:endParaRPr lang="fr-FR" sz="1000" b="1" i="0" u="none" strike="noStrike">
                        <a:solidFill>
                          <a:srgbClr val="000000"/>
                        </a:solidFill>
                        <a:latin typeface="Marianne"/>
                      </a:endParaRPr>
                    </a:p>
                  </a:txBody>
                  <a:tcPr marL="9525" marR="9525" marT="9525" marB="0" anchor="ctr"/>
                </a:tc>
                <a:tc>
                  <a:txBody>
                    <a:bodyPr/>
                    <a:lstStyle/>
                    <a:p>
                      <a:pPr algn="r">
                        <a:defRPr/>
                      </a:pPr>
                      <a:r>
                        <a:rPr lang="fr-FR" sz="1000" u="none" strike="noStrike"/>
                        <a:t>65</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52</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43</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42</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30</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47</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64%</a:t>
                      </a:r>
                      <a:endParaRPr lang="fr-FR" sz="1000" b="0" i="0" u="none" strike="noStrike">
                        <a:solidFill>
                          <a:srgbClr val="000000"/>
                        </a:solidFill>
                        <a:latin typeface="Marianne"/>
                      </a:endParaRPr>
                    </a:p>
                  </a:txBody>
                  <a:tcPr marL="9525" marR="9525" marT="9525" marB="0" anchor="ctr"/>
                </a:tc>
                <a:tc>
                  <a:txBody>
                    <a:bodyPr/>
                    <a:lstStyle/>
                    <a:p>
                      <a:pPr algn="r">
                        <a:defRPr/>
                      </a:pPr>
                      <a:r>
                        <a:rPr lang="fr-FR" sz="1000" u="none" strike="noStrike"/>
                        <a:t>72%</a:t>
                      </a:r>
                      <a:endParaRPr lang="fr-FR" sz="1000" b="0" i="0" u="none" strike="noStrike">
                        <a:solidFill>
                          <a:srgbClr val="000000"/>
                        </a:solidFill>
                        <a:latin typeface="Marianne"/>
                      </a:endParaRPr>
                    </a:p>
                  </a:txBody>
                  <a:tcPr marL="9525" marR="9525" marT="9525" marB="0" anchor="ctr"/>
                </a:tc>
                <a:extLst>
                  <a:ext uri="{0D108BD9-81ED-4DB2-BD59-A6C34878D82A}">
                    <a16:rowId xmlns:a16="http://schemas.microsoft.com/office/drawing/2014/main" val="10005"/>
                  </a:ext>
                </a:extLst>
              </a:tr>
            </a:tbl>
          </a:graphicData>
        </a:graphic>
      </p:graphicFrame>
      <p:sp>
        <p:nvSpPr>
          <p:cNvPr id="8" name="Espace réservé du texte 9"/>
          <p:cNvSpPr>
            <a:spLocks noGrp="1"/>
          </p:cNvSpPr>
          <p:nvPr>
            <p:ph type="body" sz="quarter" idx="13"/>
          </p:nvPr>
        </p:nvSpPr>
        <p:spPr bwMode="auto">
          <a:xfrm>
            <a:off x="900457" y="889623"/>
            <a:ext cx="8424614" cy="242951"/>
          </a:xfrm>
        </p:spPr>
        <p:txBody>
          <a:bodyPr/>
          <a:lstStyle/>
          <a:p>
            <a:pPr>
              <a:defRPr/>
            </a:pPr>
            <a:r>
              <a:rPr lang="fr-FR">
                <a:latin typeface="Marianne Regular"/>
                <a:cs typeface="Marianne Regular"/>
              </a:rPr>
              <a:t>Exemple de la banque centrale Supélec: </a:t>
            </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marL="0" marR="0" lvl="0" indent="0" algn="r" defTabSz="914400">
              <a:lnSpc>
                <a:spcPct val="100000"/>
              </a:lnSpc>
              <a:spcBef>
                <a:spcPts val="0"/>
              </a:spcBef>
              <a:spcAft>
                <a:spcPts val="0"/>
              </a:spcAft>
              <a:buClrTx/>
              <a:buSzTx/>
              <a:buFontTx/>
              <a:buNone/>
              <a:defRPr/>
            </a:pPr>
            <a:fld id="{733122C9-A0B9-462F-8757-0847AD287B63}" type="slidenum">
              <a:rPr lang="fr-FR" sz="750" b="1" i="0" u="none" strike="noStrike" cap="none" spc="0">
                <a:ln>
                  <a:noFill/>
                </a:ln>
                <a:solidFill>
                  <a:srgbClr val="000000"/>
                </a:solidFill>
                <a:latin typeface="Marianne Regular"/>
                <a:cs typeface="Marianne Regular"/>
              </a:rPr>
              <a:t>62</a:t>
            </a:fld>
            <a:endParaRPr lang="fr-FR" sz="750" b="1" i="0" u="none" strike="noStrike" cap="none" spc="0">
              <a:ln>
                <a:noFill/>
              </a:ln>
              <a:solidFill>
                <a:srgbClr val="000000"/>
              </a:solidFill>
              <a:latin typeface="Marianne Regular"/>
              <a:cs typeface="Marianne Regular"/>
            </a:endParaRPr>
          </a:p>
        </p:txBody>
      </p:sp>
      <p:sp>
        <p:nvSpPr>
          <p:cNvPr id="5" name="Espace réservé du texte 10"/>
          <p:cNvSpPr>
            <a:spLocks noGrp="1"/>
          </p:cNvSpPr>
          <p:nvPr>
            <p:ph type="body" sz="quarter" idx="14"/>
          </p:nvPr>
        </p:nvSpPr>
        <p:spPr bwMode="auto">
          <a:xfrm>
            <a:off x="323528" y="1707653"/>
            <a:ext cx="4968552" cy="2880320"/>
          </a:xfrm>
        </p:spPr>
        <p:txBody>
          <a:bodyPr/>
          <a:lstStyle/>
          <a:p>
            <a:pPr>
              <a:defRPr/>
            </a:pPr>
            <a:r>
              <a:rPr lang="fr-FR">
                <a:latin typeface="Marianne Regular"/>
                <a:cs typeface="Marianne Regular"/>
              </a:rPr>
              <a:t>    </a:t>
            </a:r>
            <a:endParaRPr/>
          </a:p>
        </p:txBody>
      </p:sp>
      <p:sp>
        <p:nvSpPr>
          <p:cNvPr id="6" name="Espace réservé de la date 5"/>
          <p:cNvSpPr>
            <a:spLocks noGrp="1"/>
          </p:cNvSpPr>
          <p:nvPr>
            <p:ph type="dt" sz="half" idx="2"/>
          </p:nvPr>
        </p:nvSpPr>
        <p:spPr bwMode="auto"/>
        <p:txBody>
          <a:bodyPr/>
          <a:lstStyle/>
          <a:p>
            <a:pPr marL="0" marR="0" lvl="0" indent="0" algn="l" defTabSz="914400">
              <a:lnSpc>
                <a:spcPct val="100000"/>
              </a:lnSpc>
              <a:spcBef>
                <a:spcPts val="0"/>
              </a:spcBef>
              <a:spcAft>
                <a:spcPts val="0"/>
              </a:spcAft>
              <a:buClrTx/>
              <a:buSzTx/>
              <a:buFontTx/>
              <a:buNone/>
              <a:defRPr/>
            </a:pPr>
            <a:fld id="{32CFB02D-EF7F-1043-83B7-22E52266F620}" type="datetime1">
              <a:rPr lang="fr-FR" sz="750" b="1" i="0" u="none" strike="noStrike" cap="all" spc="0">
                <a:ln>
                  <a:noFill/>
                </a:ln>
                <a:solidFill>
                  <a:srgbClr val="000000"/>
                </a:solidFill>
                <a:latin typeface="Marianne Regular"/>
                <a:cs typeface="Marianne Regular"/>
              </a:rPr>
              <a:t>13/12/2023</a:t>
            </a:fld>
            <a:endParaRPr lang="fr-FR" sz="750" b="1" i="0" u="none" strike="noStrike" cap="all" spc="0">
              <a:ln>
                <a:noFill/>
              </a:ln>
              <a:solidFill>
                <a:srgbClr val="000000"/>
              </a:solidFill>
              <a:latin typeface="Marianne Regular"/>
              <a:cs typeface="Marianne Regular"/>
            </a:endParaRPr>
          </a:p>
        </p:txBody>
      </p:sp>
      <p:pic>
        <p:nvPicPr>
          <p:cNvPr id="7" name="Image 1"/>
          <p:cNvPicPr>
            <a:picLocks noChangeAspect="1"/>
          </p:cNvPicPr>
          <p:nvPr/>
        </p:nvPicPr>
        <p:blipFill>
          <a:blip r:embed="rId3"/>
          <a:stretch/>
        </p:blipFill>
        <p:spPr bwMode="auto">
          <a:xfrm>
            <a:off x="2111292" y="728160"/>
            <a:ext cx="4299942" cy="4299942"/>
          </a:xfrm>
          <a:prstGeom prst="rect">
            <a:avLst/>
          </a:prstGeom>
        </p:spPr>
      </p:pic>
      <p:sp>
        <p:nvSpPr>
          <p:cNvPr id="8" name="Ellipse 10"/>
          <p:cNvSpPr/>
          <p:nvPr/>
        </p:nvSpPr>
        <p:spPr bwMode="auto">
          <a:xfrm>
            <a:off x="6364071" y="1291021"/>
            <a:ext cx="2705708" cy="26365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a:lnSpc>
                <a:spcPct val="100000"/>
              </a:lnSpc>
              <a:spcBef>
                <a:spcPts val="0"/>
              </a:spcBef>
              <a:spcAft>
                <a:spcPts val="0"/>
              </a:spcAft>
              <a:buClrTx/>
              <a:buSzTx/>
              <a:buFontTx/>
              <a:buNone/>
              <a:defRPr/>
            </a:pPr>
            <a:endParaRPr lang="fr-FR" sz="1350" b="1"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Technicien supérieur</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Agent de maîtrise</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Cadre</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Responsable qualité</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Ingénieur de production</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Ingénieur R&amp;D</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Chef de projet</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Enseignant</a:t>
            </a:r>
            <a:endParaRPr/>
          </a:p>
          <a:p>
            <a:pPr marL="0" marR="0" lvl="0" indent="0" algn="ctr" defTabSz="914400">
              <a:lnSpc>
                <a:spcPct val="100000"/>
              </a:lnSpc>
              <a:spcBef>
                <a:spcPts val="0"/>
              </a:spcBef>
              <a:spcAft>
                <a:spcPts val="0"/>
              </a:spcAft>
              <a:buClrTx/>
              <a:buSzTx/>
              <a:buFontTx/>
              <a:buNone/>
              <a:defRPr/>
            </a:pPr>
            <a:r>
              <a:rPr lang="fr-FR" sz="1350" b="1" i="0" u="none" strike="noStrike" cap="none" spc="0">
                <a:ln>
                  <a:noFill/>
                </a:ln>
                <a:solidFill>
                  <a:srgbClr val="FFFFFF"/>
                </a:solidFill>
                <a:latin typeface="Arial"/>
                <a:cs typeface="Arial"/>
              </a:rPr>
              <a:t>Chercheur</a:t>
            </a:r>
            <a:endParaRPr sz="1800" b="0" i="0" u="none" strike="noStrike" cap="none" spc="0">
              <a:ln>
                <a:noFill/>
              </a:ln>
              <a:solidFill>
                <a:srgbClr val="FFFFFF"/>
              </a:solidFill>
              <a:latin typeface="Arial"/>
              <a:cs typeface="Arial"/>
            </a:endParaRPr>
          </a:p>
        </p:txBody>
      </p:sp>
      <p:sp>
        <p:nvSpPr>
          <p:cNvPr id="9" name="Ellipse 40"/>
          <p:cNvSpPr/>
          <p:nvPr/>
        </p:nvSpPr>
        <p:spPr bwMode="auto">
          <a:xfrm>
            <a:off x="1076706" y="620831"/>
            <a:ext cx="1381124" cy="1379022"/>
          </a:xfrm>
          <a:prstGeom prst="ellipse">
            <a:avLst/>
          </a:prstGeom>
          <a:gradFill>
            <a:gsLst>
              <a:gs pos="12000">
                <a:schemeClr val="accent6">
                  <a:lumMod val="50000"/>
                </a:schemeClr>
              </a:gs>
              <a:gs pos="100000">
                <a:schemeClr val="bg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a:lnSpc>
                <a:spcPct val="100000"/>
              </a:lnSpc>
              <a:spcBef>
                <a:spcPts val="0"/>
              </a:spcBef>
              <a:spcAft>
                <a:spcPts val="0"/>
              </a:spcAft>
              <a:buClrTx/>
              <a:buSzTx/>
              <a:buFontTx/>
              <a:buNone/>
              <a:defRPr/>
            </a:pPr>
            <a:r>
              <a:rPr lang="fr-FR" sz="1200" b="1" i="0" u="none" strike="noStrike" cap="none" spc="0">
                <a:ln>
                  <a:noFill/>
                </a:ln>
                <a:solidFill>
                  <a:srgbClr val="FFFFFF"/>
                </a:solidFill>
                <a:latin typeface="Arial"/>
                <a:cs typeface="Arial"/>
              </a:rPr>
              <a:t>Architecture</a:t>
            </a:r>
            <a:endParaRPr sz="1800" b="0"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200" b="1" i="0" u="none" strike="noStrike" cap="none" spc="0">
                <a:ln>
                  <a:noFill/>
                </a:ln>
                <a:solidFill>
                  <a:srgbClr val="FFFFFF"/>
                </a:solidFill>
                <a:latin typeface="Arial"/>
                <a:cs typeface="Arial"/>
              </a:rPr>
              <a:t>&amp;</a:t>
            </a:r>
            <a:endParaRPr sz="1800" b="0"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200" b="1" i="0" u="none" strike="noStrike" cap="none" spc="0">
                <a:ln>
                  <a:noFill/>
                </a:ln>
                <a:solidFill>
                  <a:srgbClr val="FFFFFF"/>
                </a:solidFill>
                <a:latin typeface="Arial"/>
                <a:cs typeface="Arial"/>
              </a:rPr>
              <a:t>Construction</a:t>
            </a:r>
            <a:endParaRPr sz="1800" b="0" i="0" u="none" strike="noStrike" cap="none" spc="0">
              <a:ln>
                <a:noFill/>
              </a:ln>
              <a:solidFill>
                <a:srgbClr val="FFFFFF"/>
              </a:solidFill>
              <a:latin typeface="Arial"/>
              <a:cs typeface="Arial"/>
            </a:endParaRPr>
          </a:p>
        </p:txBody>
      </p:sp>
      <p:sp>
        <p:nvSpPr>
          <p:cNvPr id="10" name="Ellipse 41"/>
          <p:cNvSpPr/>
          <p:nvPr/>
        </p:nvSpPr>
        <p:spPr bwMode="auto">
          <a:xfrm>
            <a:off x="48303" y="1568573"/>
            <a:ext cx="1361688" cy="1379022"/>
          </a:xfrm>
          <a:prstGeom prst="ellipse">
            <a:avLst/>
          </a:prstGeom>
          <a:gradFill>
            <a:gsLst>
              <a:gs pos="5000">
                <a:srgbClr val="C0000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a:lnSpc>
                <a:spcPct val="100000"/>
              </a:lnSpc>
              <a:spcBef>
                <a:spcPts val="0"/>
              </a:spcBef>
              <a:spcAft>
                <a:spcPts val="0"/>
              </a:spcAft>
              <a:buClrTx/>
              <a:buSzTx/>
              <a:buFontTx/>
              <a:buNone/>
              <a:defRPr/>
            </a:pPr>
            <a:r>
              <a:rPr lang="fr-FR" sz="1050" b="1" i="0" u="none" strike="noStrike" cap="none" spc="0">
                <a:ln>
                  <a:noFill/>
                </a:ln>
                <a:solidFill>
                  <a:srgbClr val="FFFFFF"/>
                </a:solidFill>
                <a:latin typeface="Arial"/>
                <a:cs typeface="Arial"/>
              </a:rPr>
              <a:t>Innovation Technologique &amp; Eco Conception</a:t>
            </a:r>
            <a:endParaRPr sz="1800" b="1" i="0" u="none" strike="noStrike" cap="none" spc="0">
              <a:ln>
                <a:noFill/>
              </a:ln>
              <a:solidFill>
                <a:srgbClr val="FFFFFF"/>
              </a:solidFill>
              <a:latin typeface="Arial"/>
              <a:cs typeface="Arial"/>
            </a:endParaRPr>
          </a:p>
        </p:txBody>
      </p:sp>
      <p:sp>
        <p:nvSpPr>
          <p:cNvPr id="11" name="Ellipse 42"/>
          <p:cNvSpPr/>
          <p:nvPr/>
        </p:nvSpPr>
        <p:spPr bwMode="auto">
          <a:xfrm>
            <a:off x="1188454" y="3766283"/>
            <a:ext cx="1380418" cy="1377217"/>
          </a:xfrm>
          <a:prstGeom prst="ellipse">
            <a:avLst/>
          </a:prstGeom>
          <a:gradFill>
            <a:gsLst>
              <a:gs pos="5000">
                <a:srgbClr val="00B0F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marL="0" marR="0" lvl="0" indent="0" algn="ctr" defTabSz="914400">
              <a:lnSpc>
                <a:spcPct val="100000"/>
              </a:lnSpc>
              <a:spcBef>
                <a:spcPts val="0"/>
              </a:spcBef>
              <a:spcAft>
                <a:spcPts val="0"/>
              </a:spcAft>
              <a:buClrTx/>
              <a:buSzTx/>
              <a:buFontTx/>
              <a:buNone/>
              <a:defRPr/>
            </a:pPr>
            <a:r>
              <a:rPr lang="fr-FR" sz="1200" b="1" i="0" u="none" strike="noStrike" cap="none" spc="0">
                <a:ln>
                  <a:noFill/>
                </a:ln>
                <a:solidFill>
                  <a:srgbClr val="002060"/>
                </a:solidFill>
                <a:latin typeface="Arial"/>
                <a:cs typeface="Arial"/>
              </a:rPr>
              <a:t>Systèmes</a:t>
            </a:r>
            <a:endParaRPr sz="1800" b="0"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200" b="1" i="0" u="none" strike="noStrike" cap="none" spc="0">
                <a:ln>
                  <a:noFill/>
                </a:ln>
                <a:solidFill>
                  <a:srgbClr val="002060"/>
                </a:solidFill>
                <a:latin typeface="Arial"/>
                <a:cs typeface="Arial"/>
              </a:rPr>
              <a:t>d’information et Numérique</a:t>
            </a:r>
            <a:endParaRPr sz="1800" b="0" i="0" u="none" strike="noStrike" cap="none" spc="0">
              <a:ln>
                <a:noFill/>
              </a:ln>
              <a:solidFill>
                <a:srgbClr val="FFFFFF"/>
              </a:solidFill>
              <a:latin typeface="Arial"/>
              <a:cs typeface="Arial"/>
            </a:endParaRPr>
          </a:p>
        </p:txBody>
      </p:sp>
      <p:sp>
        <p:nvSpPr>
          <p:cNvPr id="12" name="Ellipse 43"/>
          <p:cNvSpPr/>
          <p:nvPr/>
        </p:nvSpPr>
        <p:spPr bwMode="auto">
          <a:xfrm>
            <a:off x="48303" y="2947595"/>
            <a:ext cx="1347788" cy="1399051"/>
          </a:xfrm>
          <a:prstGeom prst="ellipse">
            <a:avLst/>
          </a:prstGeom>
          <a:gradFill>
            <a:gsLst>
              <a:gs pos="5000">
                <a:srgbClr val="00B050"/>
              </a:gs>
              <a:gs pos="100000">
                <a:schemeClr val="bg1"/>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a:lnSpc>
                <a:spcPct val="100000"/>
              </a:lnSpc>
              <a:spcBef>
                <a:spcPts val="0"/>
              </a:spcBef>
              <a:spcAft>
                <a:spcPts val="0"/>
              </a:spcAft>
              <a:buClrTx/>
              <a:buSzTx/>
              <a:buFontTx/>
              <a:buNone/>
              <a:defRPr/>
            </a:pPr>
            <a:r>
              <a:rPr lang="fr-FR" sz="1150" b="1" i="0" u="none" strike="noStrike" cap="none" spc="0">
                <a:ln>
                  <a:noFill/>
                </a:ln>
                <a:solidFill>
                  <a:srgbClr val="002060"/>
                </a:solidFill>
                <a:latin typeface="Arial"/>
                <a:cs typeface="Arial"/>
              </a:rPr>
              <a:t>Énergies </a:t>
            </a:r>
            <a:endParaRPr sz="1800" b="0"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150" b="1" i="0" u="none" strike="noStrike" cap="none" spc="0">
                <a:ln>
                  <a:noFill/>
                </a:ln>
                <a:solidFill>
                  <a:srgbClr val="002060"/>
                </a:solidFill>
                <a:latin typeface="Arial"/>
                <a:cs typeface="Arial"/>
              </a:rPr>
              <a:t>&amp;</a:t>
            </a:r>
            <a:endParaRPr sz="1800" b="0" i="0" u="none" strike="noStrike" cap="none" spc="0">
              <a:ln>
                <a:noFill/>
              </a:ln>
              <a:solidFill>
                <a:srgbClr val="FFFFFF"/>
              </a:solidFill>
              <a:latin typeface="Arial"/>
              <a:cs typeface="Arial"/>
            </a:endParaRPr>
          </a:p>
          <a:p>
            <a:pPr marL="0" marR="0" lvl="0" indent="0" algn="ctr" defTabSz="914400">
              <a:lnSpc>
                <a:spcPct val="100000"/>
              </a:lnSpc>
              <a:spcBef>
                <a:spcPts val="0"/>
              </a:spcBef>
              <a:spcAft>
                <a:spcPts val="0"/>
              </a:spcAft>
              <a:buClrTx/>
              <a:buSzTx/>
              <a:buFontTx/>
              <a:buNone/>
              <a:defRPr/>
            </a:pPr>
            <a:r>
              <a:rPr lang="fr-FR" sz="1150" b="1" i="0" u="none" strike="noStrike" cap="none" spc="0">
                <a:ln>
                  <a:noFill/>
                </a:ln>
                <a:solidFill>
                  <a:srgbClr val="002060"/>
                </a:solidFill>
                <a:latin typeface="Arial"/>
                <a:cs typeface="Arial"/>
              </a:rPr>
              <a:t>Environ-nement</a:t>
            </a:r>
            <a:endParaRPr/>
          </a:p>
        </p:txBody>
      </p:sp>
      <p:sp>
        <p:nvSpPr>
          <p:cNvPr id="13" name="Titre 6"/>
          <p:cNvSpPr>
            <a:spLocks/>
          </p:cNvSpPr>
          <p:nvPr/>
        </p:nvSpPr>
        <p:spPr bwMode="auto">
          <a:xfrm>
            <a:off x="1259632" y="5055"/>
            <a:ext cx="7655902" cy="754856"/>
          </a:xfrm>
          <a:prstGeom prst="rect">
            <a:avLst/>
          </a:prstGeom>
        </p:spPr>
        <p:txBody>
          <a:bodyPr vert="horz" lIns="91440" tIns="45720" rIns="91440" bIns="45720" rtlCol="0" anchor="ctr"/>
          <a:lstStyle>
            <a:lvl1pPr marL="14288" indent="0" algn="l" defTabSz="914400">
              <a:lnSpc>
                <a:spcPct val="90000"/>
              </a:lnSpc>
              <a:spcBef>
                <a:spcPts val="0"/>
              </a:spcBef>
              <a:buNone/>
              <a:defRPr sz="2500" b="1">
                <a:solidFill>
                  <a:schemeClr val="tx1"/>
                </a:solidFill>
                <a:latin typeface="+mj-lt"/>
                <a:ea typeface="+mj-ea"/>
                <a:cs typeface="+mj-cs"/>
              </a:defRPr>
            </a:lvl1pPr>
          </a:lstStyle>
          <a:p>
            <a:pPr marL="14288" marR="0" lvl="0" indent="0" algn="l" defTabSz="914400">
              <a:lnSpc>
                <a:spcPct val="90000"/>
              </a:lnSpc>
              <a:spcBef>
                <a:spcPts val="0"/>
              </a:spcBef>
              <a:spcAft>
                <a:spcPts val="0"/>
              </a:spcAft>
              <a:buClrTx/>
              <a:buSzTx/>
              <a:buFontTx/>
              <a:buNone/>
              <a:defRPr/>
            </a:pPr>
            <a:r>
              <a:rPr lang="fr-FR" sz="2200" b="1" i="0" u="none" strike="noStrike" cap="none" spc="0">
                <a:ln>
                  <a:noFill/>
                </a:ln>
                <a:solidFill>
                  <a:srgbClr val="000000"/>
                </a:solidFill>
                <a:latin typeface="Arial"/>
                <a:cs typeface="Arial"/>
              </a:rPr>
              <a:t>STI2D – Exemples d’insertion professionnelle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6"/>
          <p:cNvSpPr>
            <a:spLocks noGrp="1"/>
          </p:cNvSpPr>
          <p:nvPr>
            <p:ph type="title"/>
          </p:nvPr>
        </p:nvSpPr>
        <p:spPr bwMode="auto">
          <a:xfrm>
            <a:off x="1043608" y="273845"/>
            <a:ext cx="7845416" cy="754856"/>
          </a:xfrm>
        </p:spPr>
        <p:txBody>
          <a:bodyPr/>
          <a:lstStyle/>
          <a:p>
            <a:pPr>
              <a:defRPr/>
            </a:pPr>
            <a:r>
              <a:rPr lang="fr-FR" sz="2000"/>
              <a:t>STL – </a:t>
            </a:r>
            <a:r>
              <a:rPr lang="fr-FR" sz="2000">
                <a:solidFill>
                  <a:srgbClr val="000000"/>
                </a:solidFill>
              </a:rPr>
              <a:t>Exemples d’insertion professionnelle</a:t>
            </a:r>
            <a:r>
              <a:rPr lang="fr-FR" sz="2500">
                <a:solidFill>
                  <a:srgbClr val="000000"/>
                </a:solidFill>
              </a:rPr>
              <a:t/>
            </a:r>
            <a:br>
              <a:rPr lang="fr-FR" sz="2500">
                <a:solidFill>
                  <a:srgbClr val="000000"/>
                </a:solidFill>
              </a:rPr>
            </a:br>
            <a:r>
              <a:rPr lang="fr-FR" sz="1400"/>
              <a:t>STL-Biotechnologies			STL-Sciences physiques chimie en laboratoire</a:t>
            </a:r>
            <a:endParaRPr sz="2300"/>
          </a:p>
        </p:txBody>
      </p:sp>
      <p:pic>
        <p:nvPicPr>
          <p:cNvPr id="5" name="Image 8"/>
          <p:cNvPicPr>
            <a:picLocks noChangeAspect="1"/>
          </p:cNvPicPr>
          <p:nvPr/>
        </p:nvPicPr>
        <p:blipFill>
          <a:blip r:embed="rId2"/>
          <a:srcRect l="13697" t="8403" r="10756" b="11932"/>
          <a:stretch/>
        </p:blipFill>
        <p:spPr bwMode="auto">
          <a:xfrm>
            <a:off x="1442384" y="1134879"/>
            <a:ext cx="3129615" cy="2475146"/>
          </a:xfrm>
          <a:prstGeom prst="rect">
            <a:avLst/>
          </a:prstGeom>
        </p:spPr>
      </p:pic>
      <p:pic>
        <p:nvPicPr>
          <p:cNvPr id="6" name="Image 9"/>
          <p:cNvPicPr>
            <a:picLocks noChangeAspect="1"/>
          </p:cNvPicPr>
          <p:nvPr/>
        </p:nvPicPr>
        <p:blipFill>
          <a:blip r:embed="rId3"/>
          <a:srcRect l="16434" t="10692" r="14854" b="10935"/>
          <a:stretch/>
        </p:blipFill>
        <p:spPr bwMode="auto">
          <a:xfrm>
            <a:off x="5115071" y="1249758"/>
            <a:ext cx="2624839" cy="2245387"/>
          </a:xfrm>
          <a:prstGeom prst="rect">
            <a:avLst/>
          </a:prstGeom>
        </p:spPr>
      </p:pic>
      <p:sp>
        <p:nvSpPr>
          <p:cNvPr id="7" name="Ellipse 10"/>
          <p:cNvSpPr/>
          <p:nvPr/>
        </p:nvSpPr>
        <p:spPr bwMode="auto">
          <a:xfrm>
            <a:off x="3178549" y="3223608"/>
            <a:ext cx="2881033" cy="18141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fr-FR" sz="1350" b="1"/>
              <a:t>Chercheur</a:t>
            </a:r>
            <a:endParaRPr/>
          </a:p>
          <a:p>
            <a:pPr algn="ctr">
              <a:defRPr/>
            </a:pPr>
            <a:r>
              <a:rPr lang="fr-FR" sz="1350" b="1"/>
              <a:t>Ingénieur</a:t>
            </a:r>
            <a:endParaRPr/>
          </a:p>
          <a:p>
            <a:pPr algn="ctr">
              <a:defRPr/>
            </a:pPr>
            <a:r>
              <a:rPr lang="fr-FR" sz="1350" b="1"/>
              <a:t>Vétérinaire</a:t>
            </a:r>
            <a:endParaRPr/>
          </a:p>
          <a:p>
            <a:pPr algn="ctr">
              <a:defRPr/>
            </a:pPr>
            <a:r>
              <a:rPr lang="fr-FR" sz="1350" b="1"/>
              <a:t>Enseignant</a:t>
            </a:r>
            <a:endParaRPr/>
          </a:p>
          <a:p>
            <a:pPr algn="ctr">
              <a:defRPr/>
            </a:pPr>
            <a:r>
              <a:rPr lang="fr-FR" sz="1350" b="1"/>
              <a:t>Chef de projet</a:t>
            </a:r>
            <a:endParaRPr/>
          </a:p>
          <a:p>
            <a:pPr algn="ctr">
              <a:defRPr/>
            </a:pPr>
            <a:r>
              <a:rPr lang="fr-FR" sz="1350" b="1"/>
              <a:t>Technicien supérieur</a:t>
            </a:r>
            <a:endParaRPr/>
          </a:p>
          <a:p>
            <a:pPr algn="ctr">
              <a:defRPr/>
            </a:pPr>
            <a:r>
              <a:rPr lang="fr-FR" sz="1350" b="1"/>
              <a:t>Qualiticien</a:t>
            </a:r>
            <a:endParaRPr/>
          </a:p>
        </p:txBody>
      </p:sp>
      <p:pic>
        <p:nvPicPr>
          <p:cNvPr id="8" name="Image 5"/>
          <p:cNvPicPr>
            <a:picLocks noChangeAspect="1"/>
          </p:cNvPicPr>
          <p:nvPr/>
        </p:nvPicPr>
        <p:blipFill>
          <a:blip r:embed="rId4"/>
          <a:stretch/>
        </p:blipFill>
        <p:spPr bwMode="auto">
          <a:xfrm>
            <a:off x="7851579" y="1249758"/>
            <a:ext cx="862804" cy="467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10"/>
          <p:cNvPicPr>
            <a:picLocks noChangeAspect="1"/>
          </p:cNvPicPr>
          <p:nvPr/>
        </p:nvPicPr>
        <p:blipFill>
          <a:blip r:embed="rId2"/>
          <a:srcRect t="14191"/>
          <a:stretch/>
        </p:blipFill>
        <p:spPr bwMode="auto">
          <a:xfrm>
            <a:off x="4031177" y="1487092"/>
            <a:ext cx="4990383" cy="2850237"/>
          </a:xfrm>
          <a:prstGeom prst="rect">
            <a:avLst/>
          </a:prstGeom>
        </p:spPr>
      </p:pic>
      <p:sp>
        <p:nvSpPr>
          <p:cNvPr id="5" name="Espace réservé du numéro de diapositive 1"/>
          <p:cNvSpPr>
            <a:spLocks noGrp="1"/>
          </p:cNvSpPr>
          <p:nvPr>
            <p:ph type="sldNum" sz="quarter" idx="12"/>
          </p:nvPr>
        </p:nvSpPr>
        <p:spPr bwMode="auto"/>
        <p:txBody>
          <a:bodyPr/>
          <a:lstStyle/>
          <a:p>
            <a:pPr>
              <a:defRPr/>
            </a:pPr>
            <a:fld id="{733122C9-A0B9-462F-8757-0847AD287B63}" type="slidenum">
              <a:rPr lang="fr-FR"/>
              <a:t>64</a:t>
            </a:fld>
            <a:endParaRPr lang="fr-FR"/>
          </a:p>
        </p:txBody>
      </p:sp>
      <p:sp>
        <p:nvSpPr>
          <p:cNvPr id="6"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7" name="Rectangle 12"/>
          <p:cNvSpPr/>
          <p:nvPr/>
        </p:nvSpPr>
        <p:spPr bwMode="auto">
          <a:xfrm>
            <a:off x="4932040" y="555486"/>
            <a:ext cx="2592288" cy="72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8" name="Rectangle 13"/>
          <p:cNvSpPr/>
          <p:nvPr/>
        </p:nvSpPr>
        <p:spPr bwMode="auto">
          <a:xfrm>
            <a:off x="929066" y="676963"/>
            <a:ext cx="2418797" cy="483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Rectangle 14"/>
          <p:cNvSpPr/>
          <p:nvPr/>
        </p:nvSpPr>
        <p:spPr bwMode="auto">
          <a:xfrm>
            <a:off x="449985" y="3888961"/>
            <a:ext cx="2609847" cy="704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Rectangle 15"/>
          <p:cNvSpPr/>
          <p:nvPr/>
        </p:nvSpPr>
        <p:spPr bwMode="auto">
          <a:xfrm>
            <a:off x="467544" y="3888961"/>
            <a:ext cx="2609847" cy="7045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1" name="Titre 5"/>
          <p:cNvSpPr>
            <a:spLocks noGrp="1"/>
          </p:cNvSpPr>
          <p:nvPr>
            <p:ph type="title"/>
          </p:nvPr>
        </p:nvSpPr>
        <p:spPr bwMode="auto">
          <a:xfrm>
            <a:off x="323850" y="555486"/>
            <a:ext cx="7561089" cy="539991"/>
          </a:xfrm>
        </p:spPr>
        <p:txBody>
          <a:bodyPr/>
          <a:lstStyle/>
          <a:p>
            <a:pPr>
              <a:defRPr/>
            </a:pPr>
            <a:r>
              <a:rPr lang="fr-FR"/>
              <a:t>Des outils d’aide à l’orientation</a:t>
            </a:r>
          </a:p>
        </p:txBody>
      </p:sp>
      <p:sp>
        <p:nvSpPr>
          <p:cNvPr id="12" name="ZoneTexte 2"/>
          <p:cNvSpPr>
            <a:spLocks/>
          </p:cNvSpPr>
          <p:nvPr/>
        </p:nvSpPr>
        <p:spPr bwMode="auto">
          <a:xfrm>
            <a:off x="4486459" y="4337329"/>
            <a:ext cx="3191899" cy="307777"/>
          </a:xfrm>
          <a:prstGeom prst="rect">
            <a:avLst/>
          </a:prstGeom>
          <a:noFill/>
        </p:spPr>
        <p:txBody>
          <a:bodyPr wrap="none" rtlCol="0">
            <a:spAutoFit/>
          </a:bodyPr>
          <a:lstStyle/>
          <a:p>
            <a:pPr>
              <a:defRPr/>
            </a:pPr>
            <a:r>
              <a:rPr lang="fr-FR" sz="1400" i="1"/>
              <a:t>Source : </a:t>
            </a:r>
            <a:r>
              <a:rPr lang="fr-FR" sz="1400" i="1" u="sng">
                <a:hlinkClick r:id="rId3" tooltip="https://cleor.bretagne.bzh/"/>
              </a:rPr>
              <a:t>https://cleor.bretagne.bzh/</a:t>
            </a:r>
            <a:endParaRPr lang="fr-FR" sz="1400" i="1"/>
          </a:p>
        </p:txBody>
      </p:sp>
      <p:pic>
        <p:nvPicPr>
          <p:cNvPr id="13" name="Image 4"/>
          <p:cNvPicPr>
            <a:picLocks noChangeAspect="1"/>
          </p:cNvPicPr>
          <p:nvPr/>
        </p:nvPicPr>
        <p:blipFill>
          <a:blip r:embed="rId4"/>
          <a:srcRect l="15000" t="16401" r="15000" b="15001"/>
          <a:stretch/>
        </p:blipFill>
        <p:spPr bwMode="auto">
          <a:xfrm>
            <a:off x="1331602" y="2692662"/>
            <a:ext cx="1939603" cy="1900811"/>
          </a:xfrm>
          <a:prstGeom prst="rect">
            <a:avLst/>
          </a:prstGeom>
        </p:spPr>
      </p:pic>
      <p:pic>
        <p:nvPicPr>
          <p:cNvPr id="14" name="Image 9"/>
          <p:cNvPicPr>
            <a:picLocks noChangeAspect="1"/>
          </p:cNvPicPr>
          <p:nvPr/>
        </p:nvPicPr>
        <p:blipFill>
          <a:blip r:embed="rId5"/>
          <a:stretch/>
        </p:blipFill>
        <p:spPr bwMode="auto">
          <a:xfrm>
            <a:off x="265860" y="1426041"/>
            <a:ext cx="3745210" cy="105237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65</a:t>
            </a:fld>
            <a:endParaRPr lang="fr-FR">
              <a:latin typeface="Marianne Regular"/>
              <a:cs typeface="Marianne Regular"/>
            </a:endParaRPr>
          </a:p>
        </p:txBody>
      </p:sp>
      <p:sp>
        <p:nvSpPr>
          <p:cNvPr id="5" name="Espace réservé de la date 5"/>
          <p:cNvSpPr>
            <a:spLocks noGrp="1"/>
          </p:cNvSpPr>
          <p:nvPr>
            <p:ph type="dt" sz="half" idx="2"/>
          </p:nvPr>
        </p:nvSpPr>
        <p:spPr bwMode="auto"/>
        <p:txBody>
          <a:bodyPr/>
          <a:lstStyle/>
          <a:p>
            <a:pPr>
              <a:defRPr/>
            </a:pPr>
            <a:fld id="{32CFB02D-EF7F-1043-83B7-22E52266F620}" type="datetime1">
              <a:rPr lang="fr-FR" cap="all">
                <a:latin typeface="Marianne Regular"/>
                <a:cs typeface="Marianne Regular"/>
              </a:rPr>
              <a:t>13/12/2023</a:t>
            </a:fld>
            <a:endParaRPr lang="fr-FR" cap="all">
              <a:latin typeface="Marianne Regular"/>
              <a:cs typeface="Marianne Regular"/>
            </a:endParaRPr>
          </a:p>
        </p:txBody>
      </p:sp>
      <p:sp>
        <p:nvSpPr>
          <p:cNvPr id="6" name="Titre 8"/>
          <p:cNvSpPr>
            <a:spLocks noGrp="1"/>
          </p:cNvSpPr>
          <p:nvPr>
            <p:ph type="title"/>
          </p:nvPr>
        </p:nvSpPr>
        <p:spPr bwMode="auto">
          <a:xfrm>
            <a:off x="2087760" y="1926245"/>
            <a:ext cx="8424863" cy="539991"/>
          </a:xfrm>
        </p:spPr>
        <p:txBody>
          <a:bodyPr/>
          <a:lstStyle/>
          <a:p>
            <a:pPr>
              <a:defRPr/>
            </a:pPr>
            <a:r>
              <a:rPr lang="fr-FR">
                <a:latin typeface="Marianne Regular"/>
                <a:cs typeface="Marianne Regular"/>
              </a:rPr>
              <a:t>Point d’étape à la rentrée 2023?</a:t>
            </a:r>
            <a:endParaRPr/>
          </a:p>
        </p:txBody>
      </p:sp>
      <p:sp>
        <p:nvSpPr>
          <p:cNvPr id="7" name="Espace réservé du texte 1"/>
          <p:cNvSpPr>
            <a:spLocks noGrp="1"/>
          </p:cNvSpPr>
          <p:nvPr>
            <p:ph type="body" sz="quarter" idx="14"/>
          </p:nvPr>
        </p:nvSpPr>
        <p:spPr bwMode="auto">
          <a:xfrm>
            <a:off x="4716016" y="3507854"/>
            <a:ext cx="3168353" cy="339501"/>
          </a:xfrm>
        </p:spPr>
        <p:txBody>
          <a:bodyPr/>
          <a:lstStyle/>
          <a:p>
            <a:pPr>
              <a:defRPr/>
            </a:pPr>
            <a:r>
              <a:rPr lang="fr-FR"/>
              <a:t>Des marges de progrès identifiés…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8"/>
          <p:cNvPicPr>
            <a:picLocks noChangeAspect="1"/>
          </p:cNvPicPr>
          <p:nvPr/>
        </p:nvPicPr>
        <p:blipFill>
          <a:blip r:embed="rId2"/>
          <a:stretch/>
        </p:blipFill>
        <p:spPr bwMode="auto">
          <a:xfrm>
            <a:off x="-36512" y="0"/>
            <a:ext cx="9180512" cy="5143501"/>
          </a:xfrm>
          <a:prstGeom prst="rect">
            <a:avLst/>
          </a:prstGeom>
        </p:spPr>
      </p:pic>
      <p:sp>
        <p:nvSpPr>
          <p:cNvPr id="5"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66</a:t>
            </a:fld>
            <a:endParaRPr lang="fr-FR">
              <a:latin typeface="Marianne Regular"/>
              <a:cs typeface="Marianne Regular"/>
            </a:endParaRPr>
          </a:p>
        </p:txBody>
      </p:sp>
      <p:sp>
        <p:nvSpPr>
          <p:cNvPr id="6"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7" name="Titre 4"/>
          <p:cNvSpPr>
            <a:spLocks noGrp="1"/>
          </p:cNvSpPr>
          <p:nvPr>
            <p:ph type="title"/>
          </p:nvPr>
        </p:nvSpPr>
        <p:spPr bwMode="auto">
          <a:xfrm>
            <a:off x="539552" y="755924"/>
            <a:ext cx="8424863" cy="539991"/>
          </a:xfrm>
        </p:spPr>
        <p:txBody>
          <a:bodyPr/>
          <a:lstStyle/>
          <a:p>
            <a:pPr>
              <a:defRPr/>
            </a:pPr>
            <a:r>
              <a:rPr lang="fr-FR" i="1"/>
              <a:t>Des variations de flux inscrites dans l’ADN de la série:</a:t>
            </a:r>
            <a:endParaRPr/>
          </a:p>
        </p:txBody>
      </p:sp>
      <p:graphicFrame>
        <p:nvGraphicFramePr>
          <p:cNvPr id="8" name="Graphique 6"/>
          <p:cNvGraphicFramePr>
            <a:graphicFrameLocks/>
          </p:cNvGraphicFramePr>
          <p:nvPr/>
        </p:nvGraphicFramePr>
        <p:xfrm>
          <a:off x="1619672" y="1516680"/>
          <a:ext cx="6886089" cy="304605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3"/>
          <p:cNvSpPr>
            <a:spLocks noGrp="1"/>
          </p:cNvSpPr>
          <p:nvPr>
            <p:ph type="sldNum" sz="quarter" idx="12"/>
          </p:nvPr>
        </p:nvSpPr>
        <p:spPr bwMode="auto"/>
        <p:txBody>
          <a:bodyPr/>
          <a:lstStyle/>
          <a:p>
            <a:pPr>
              <a:defRPr/>
            </a:pPr>
            <a:fld id="{733122C9-A0B9-462F-8757-0847AD287B63}" type="slidenum">
              <a:rPr lang="fr-FR">
                <a:latin typeface="Marianne Regular"/>
                <a:cs typeface="Marianne Regular"/>
              </a:rPr>
              <a:t>67</a:t>
            </a:fld>
            <a:endParaRPr lang="fr-FR">
              <a:latin typeface="Marianne Regular"/>
              <a:cs typeface="Marianne Regular"/>
            </a:endParaRPr>
          </a:p>
        </p:txBody>
      </p:sp>
      <p:sp>
        <p:nvSpPr>
          <p:cNvPr id="5" name="Espace réservé de la date 1"/>
          <p:cNvSpPr>
            <a:spLocks noGrp="1"/>
          </p:cNvSpPr>
          <p:nvPr>
            <p:ph type="dt" sz="half" idx="2"/>
          </p:nvPr>
        </p:nvSpPr>
        <p:spPr bwMode="auto"/>
        <p:txBody>
          <a:bodyPr/>
          <a:lstStyle/>
          <a:p>
            <a:pPr>
              <a:defRPr/>
            </a:pPr>
            <a:fld id="{9E4F9C7A-68E5-0042-9946-4669E134DC3E}" type="datetime1">
              <a:rPr lang="fr-FR" cap="all">
                <a:latin typeface="Marianne Regular"/>
                <a:cs typeface="Marianne Regular"/>
              </a:rPr>
              <a:t>13/12/2023</a:t>
            </a:fld>
            <a:endParaRPr lang="fr-FR" cap="all">
              <a:latin typeface="Marianne Regular"/>
              <a:cs typeface="Marianne Regular"/>
            </a:endParaRPr>
          </a:p>
        </p:txBody>
      </p:sp>
      <p:sp>
        <p:nvSpPr>
          <p:cNvPr id="6" name="Espace réservé du texte 8"/>
          <p:cNvSpPr>
            <a:spLocks noGrp="1"/>
          </p:cNvSpPr>
          <p:nvPr>
            <p:ph type="body" sz="quarter" idx="14"/>
          </p:nvPr>
        </p:nvSpPr>
        <p:spPr bwMode="auto">
          <a:xfrm>
            <a:off x="539551" y="925681"/>
            <a:ext cx="8209161" cy="3413180"/>
          </a:xfrm>
        </p:spPr>
        <p:txBody>
          <a:bodyPr/>
          <a:lstStyle/>
          <a:p>
            <a:pPr marL="0" lvl="0">
              <a:spcAft>
                <a:spcPts val="0"/>
              </a:spcAft>
              <a:defRPr/>
            </a:pPr>
            <a:r>
              <a:rPr lang="fr-FR" b="1"/>
              <a:t>Agir sur les représentations</a:t>
            </a:r>
            <a:endParaRPr lang="fr-FR" sz="1200"/>
          </a:p>
          <a:p>
            <a:pPr marL="545125" lvl="1" indent="-285750">
              <a:spcAft>
                <a:spcPts val="0"/>
              </a:spcAft>
              <a:buFont typeface="Wingdings"/>
              <a:buChar char="§"/>
              <a:defRPr/>
            </a:pPr>
            <a:r>
              <a:rPr lang="fr-FR"/>
              <a:t>En termes de métiers et de secteurs d’activité (Parcours Avenir)</a:t>
            </a:r>
            <a:endParaRPr/>
          </a:p>
          <a:p>
            <a:pPr marL="545125" lvl="1" indent="-285750">
              <a:spcAft>
                <a:spcPts val="0"/>
              </a:spcAft>
              <a:buFont typeface="Wingdings"/>
              <a:buChar char="§"/>
              <a:defRPr/>
            </a:pPr>
            <a:r>
              <a:rPr lang="fr-FR"/>
              <a:t>En termes de genres</a:t>
            </a:r>
            <a:endParaRPr/>
          </a:p>
          <a:p>
            <a:pPr marL="545125" lvl="1" indent="-285750">
              <a:spcAft>
                <a:spcPts val="0"/>
              </a:spcAft>
              <a:buFont typeface="Wingdings"/>
              <a:buChar char="§"/>
              <a:defRPr/>
            </a:pPr>
            <a:r>
              <a:rPr lang="fr-FR"/>
              <a:t>Sur le positionnement relatif de chacune des voies (professionnelle, générale et technologique)</a:t>
            </a:r>
            <a:endParaRPr/>
          </a:p>
          <a:p>
            <a:pPr marL="545125" lvl="1" indent="-285750">
              <a:spcAft>
                <a:spcPts val="0"/>
              </a:spcAft>
              <a:buFont typeface="Wingdings"/>
              <a:buChar char="§"/>
              <a:defRPr/>
            </a:pPr>
            <a:r>
              <a:rPr lang="fr-FR"/>
              <a:t>En renforçant la découverte des filières technologiques méconnues (ex : proposer des immersions et mini-stages dans les filières STI2D/STL ; sensibiliser les familles ; découvrir les enseignements optionnels SI-CIT, SL et Btk en classe de seconde)</a:t>
            </a:r>
          </a:p>
          <a:p>
            <a:pPr marL="0" lvl="0">
              <a:spcAft>
                <a:spcPts val="0"/>
              </a:spcAft>
              <a:defRPr/>
            </a:pPr>
            <a:endParaRPr lang="fr-FR" sz="1000" b="1"/>
          </a:p>
          <a:p>
            <a:pPr marL="0" lvl="0">
              <a:spcAft>
                <a:spcPts val="0"/>
              </a:spcAft>
              <a:defRPr/>
            </a:pPr>
            <a:r>
              <a:rPr lang="fr-FR" b="1"/>
              <a:t>Agir sur les décisions d’orientation en accompagnant davantage les projets des élèves et des familles </a:t>
            </a:r>
            <a:endParaRPr/>
          </a:p>
          <a:p>
            <a:pPr marL="545125" lvl="1" indent="-285750">
              <a:spcAft>
                <a:spcPts val="0"/>
              </a:spcAft>
              <a:buFont typeface="Wingdings"/>
              <a:buChar char="§"/>
              <a:defRPr/>
            </a:pPr>
            <a:r>
              <a:rPr lang="fr-FR"/>
              <a:t>En identifiant le LGT proposant ces filières (difficulté de changer d’établissement en fin de seconde)</a:t>
            </a:r>
          </a:p>
          <a:p>
            <a:pPr marL="545125" lvl="1" indent="-285750">
              <a:spcAft>
                <a:spcPts val="0"/>
              </a:spcAft>
              <a:buFont typeface="Wingdings"/>
              <a:buChar char="§"/>
              <a:defRPr/>
            </a:pPr>
            <a:r>
              <a:rPr lang="fr-FR"/>
              <a:t>En explicitant les modalités d’expression des vœux (demande de dérogation)</a:t>
            </a:r>
            <a:endParaRPr/>
          </a:p>
          <a:p>
            <a:pPr marL="545125" lvl="1" indent="-285750">
              <a:spcAft>
                <a:spcPts val="0"/>
              </a:spcAft>
              <a:buFont typeface="Wingdings"/>
              <a:buChar char="§"/>
              <a:defRPr/>
            </a:pPr>
            <a:r>
              <a:rPr lang="fr-FR"/>
              <a:t>En limitant à l’issue de la classe de seconde, les décisions d’orientation STMG aux seuls élèves qui ont demandé la série en 1</a:t>
            </a:r>
            <a:r>
              <a:rPr lang="fr-FR" baseline="30000"/>
              <a:t>er</a:t>
            </a:r>
            <a:r>
              <a:rPr lang="fr-FR"/>
              <a:t> vœu</a:t>
            </a:r>
            <a:endParaRPr/>
          </a:p>
          <a:p>
            <a:pPr marL="0" lvl="0">
              <a:spcAft>
                <a:spcPts val="0"/>
              </a:spcAft>
              <a:defRPr/>
            </a:pPr>
            <a:endParaRPr lang="fr-FR" sz="900"/>
          </a:p>
          <a:p>
            <a:pPr marL="0" lvl="0">
              <a:spcAft>
                <a:spcPts val="0"/>
              </a:spcAft>
              <a:defRPr/>
            </a:pPr>
            <a:r>
              <a:rPr lang="fr-FR" b="1"/>
              <a:t>Agir sur la mobilité des élèves</a:t>
            </a:r>
            <a:endParaRPr/>
          </a:p>
          <a:p>
            <a:pPr marL="545125" lvl="1" indent="-285750">
              <a:spcAft>
                <a:spcPts val="0"/>
              </a:spcAft>
              <a:buFont typeface="Wingdings"/>
              <a:buChar char="§"/>
              <a:defRPr/>
            </a:pPr>
            <a:r>
              <a:rPr lang="fr-FR"/>
              <a:t>En développant le travail en réseau des établissements en fin de 2</a:t>
            </a:r>
            <a:r>
              <a:rPr lang="fr-FR" baseline="30000"/>
              <a:t>nde</a:t>
            </a:r>
            <a:endParaRPr/>
          </a:p>
          <a:p>
            <a:pPr marL="545125" lvl="1" indent="-285750">
              <a:spcAft>
                <a:spcPts val="0"/>
              </a:spcAft>
              <a:buFont typeface="Wingdings"/>
              <a:buChar char="§"/>
              <a:defRPr/>
            </a:pPr>
            <a:endParaRPr lang="fr-FR" sz="1400" baseline="30000"/>
          </a:p>
          <a:p>
            <a:pPr marL="259375" lvl="1" indent="0">
              <a:spcAft>
                <a:spcPts val="0"/>
              </a:spcAft>
              <a:buNone/>
              <a:defRPr/>
            </a:pPr>
            <a:endParaRPr lang="fr-FR" sz="1600"/>
          </a:p>
          <a:p>
            <a:pPr marL="545125" lvl="1" indent="-285750">
              <a:spcAft>
                <a:spcPts val="0"/>
              </a:spcAft>
              <a:buFont typeface="Wingdings"/>
              <a:buChar char="§"/>
              <a:defRPr/>
            </a:pPr>
            <a:endParaRPr lang="fr-FR" sz="1600"/>
          </a:p>
          <a:p>
            <a:pPr marL="259375" lvl="1" indent="0">
              <a:spcAft>
                <a:spcPts val="0"/>
              </a:spcAft>
              <a:buNone/>
              <a:defRPr/>
            </a:pPr>
            <a:endParaRPr lang="fr-FR" sz="1600"/>
          </a:p>
          <a:p>
            <a:pPr marL="545125" lvl="1" indent="-285750">
              <a:spcAft>
                <a:spcPts val="0"/>
              </a:spcAft>
              <a:buFont typeface="Wingdings"/>
              <a:buChar char="§"/>
              <a:defRPr/>
            </a:pPr>
            <a:endParaRPr lang="fr-FR" sz="1600"/>
          </a:p>
          <a:p>
            <a:pPr marL="259375" lvl="1" indent="0">
              <a:spcAft>
                <a:spcPts val="0"/>
              </a:spcAft>
              <a:buNone/>
              <a:defRPr/>
            </a:pPr>
            <a:endParaRPr lang="fr-FR" sz="1600"/>
          </a:p>
          <a:p>
            <a:pPr marL="545125" lvl="1" indent="-285750">
              <a:spcAft>
                <a:spcPts val="0"/>
              </a:spcAft>
              <a:buFont typeface="Wingdings"/>
              <a:buChar char="§"/>
              <a:defRPr/>
            </a:pPr>
            <a:endParaRPr sz="1600"/>
          </a:p>
          <a:p>
            <a:pPr marL="0" lvl="0">
              <a:spcBef>
                <a:spcPts val="0"/>
              </a:spcBef>
              <a:spcAft>
                <a:spcPts val="0"/>
              </a:spcAft>
              <a:defRPr/>
            </a:pPr>
            <a:r>
              <a:rPr lang="fr-FR" sz="1600" b="1" i="1">
                <a:solidFill>
                  <a:srgbClr val="000000"/>
                </a:solidFill>
              </a:rPr>
              <a:t> </a:t>
            </a:r>
            <a:endParaRPr lang="fr-FR" sz="1600" i="1">
              <a:solidFill>
                <a:srgbClr val="000000"/>
              </a:solidFill>
            </a:endParaRPr>
          </a:p>
          <a:p>
            <a:pPr marL="0" lvl="1" indent="0">
              <a:spcBef>
                <a:spcPts val="0"/>
              </a:spcBef>
              <a:spcAft>
                <a:spcPts val="0"/>
              </a:spcAft>
              <a:buSzTx/>
              <a:buNone/>
              <a:defRPr/>
            </a:pPr>
            <a:endParaRPr lang="fr-FR">
              <a:latin typeface="Marianne Regular"/>
              <a:cs typeface="Marianne Regular"/>
            </a:endParaRPr>
          </a:p>
        </p:txBody>
      </p:sp>
      <p:sp>
        <p:nvSpPr>
          <p:cNvPr id="7" name="Titre 4"/>
          <p:cNvSpPr>
            <a:spLocks/>
          </p:cNvSpPr>
          <p:nvPr/>
        </p:nvSpPr>
        <p:spPr bwMode="auto">
          <a:xfrm>
            <a:off x="431701" y="431569"/>
            <a:ext cx="8424862" cy="539991"/>
          </a:xfrm>
          <a:prstGeom prst="rect">
            <a:avLst/>
          </a:prstGeom>
        </p:spPr>
        <p:txBody>
          <a:bodyPr vert="horz" lIns="91440" tIns="45720" rIns="91440" bIns="45720" rtlCol="0" anchor="ctr"/>
          <a:lstStyle>
            <a:lvl1pPr marL="14288" indent="0" algn="l" defTabSz="914400">
              <a:lnSpc>
                <a:spcPct val="90000"/>
              </a:lnSpc>
              <a:spcBef>
                <a:spcPts val="0"/>
              </a:spcBef>
              <a:buNone/>
              <a:defRPr sz="2500" b="1">
                <a:solidFill>
                  <a:schemeClr val="tx1"/>
                </a:solidFill>
                <a:latin typeface="+mj-lt"/>
                <a:ea typeface="+mj-ea"/>
                <a:cs typeface="+mj-cs"/>
              </a:defRPr>
            </a:lvl1pPr>
          </a:lstStyle>
          <a:p>
            <a:pPr>
              <a:defRPr/>
            </a:pPr>
            <a:r>
              <a:rPr lang="fr-FR" sz="2200" i="1">
                <a:solidFill>
                  <a:srgbClr val="000000"/>
                </a:solidFill>
              </a:rPr>
              <a:t>Les leviers d’action au sein des collèges et des lycées</a:t>
            </a:r>
            <a:endParaRPr lang="fr-FR" sz="1400" b="0">
              <a:latin typeface="Marianne Regular"/>
              <a:cs typeface="Marianne Regular"/>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68</a:t>
            </a:fld>
            <a:endParaRPr lang="fr-FR"/>
          </a:p>
        </p:txBody>
      </p:sp>
      <p:sp>
        <p:nvSpPr>
          <p:cNvPr id="5" name="Espace réservé de la date 3"/>
          <p:cNvSpPr>
            <a:spLocks noGrp="1"/>
          </p:cNvSpPr>
          <p:nvPr>
            <p:ph type="dt" sz="half" idx="2"/>
          </p:nvPr>
        </p:nvSpPr>
        <p:spPr bwMode="auto"/>
        <p:txBody>
          <a:bodyPr/>
          <a:lstStyle/>
          <a:p>
            <a:pPr>
              <a:defRPr/>
            </a:pPr>
            <a:fld id="{0597CDB5-73DC-8641-8CC1-FAD9379FD627}" type="datetime1">
              <a:rPr lang="fr-FR" cap="all"/>
              <a:t>13/12/2023</a:t>
            </a:fld>
            <a:endParaRPr lang="fr-FR" cap="all"/>
          </a:p>
        </p:txBody>
      </p:sp>
      <p:sp>
        <p:nvSpPr>
          <p:cNvPr id="6" name="Titre 5"/>
          <p:cNvSpPr>
            <a:spLocks/>
          </p:cNvSpPr>
          <p:nvPr/>
        </p:nvSpPr>
        <p:spPr bwMode="auto">
          <a:xfrm>
            <a:off x="395536" y="543988"/>
            <a:ext cx="8424863" cy="539991"/>
          </a:xfrm>
          <a:prstGeom prst="rect">
            <a:avLst/>
          </a:prstGeom>
        </p:spPr>
        <p:txBody>
          <a:bodyPr vert="horz" lIns="91440" tIns="45720" rIns="91440" bIns="45720" rtlCol="0" anchor="ctr"/>
          <a:lstStyle>
            <a:lvl1pPr marL="14288" indent="0" algn="l" defTabSz="914400">
              <a:lnSpc>
                <a:spcPct val="90000"/>
              </a:lnSpc>
              <a:spcBef>
                <a:spcPts val="0"/>
              </a:spcBef>
              <a:buNone/>
              <a:defRPr sz="2500" b="1">
                <a:solidFill>
                  <a:schemeClr val="tx1"/>
                </a:solidFill>
                <a:latin typeface="+mj-lt"/>
                <a:ea typeface="+mj-ea"/>
                <a:cs typeface="+mj-cs"/>
              </a:defRPr>
            </a:lvl1pPr>
          </a:lstStyle>
          <a:p>
            <a:pPr>
              <a:defRPr/>
            </a:pPr>
            <a:r>
              <a:rPr lang="fr-FR" sz="2400">
                <a:latin typeface="Marianne Regular"/>
                <a:cs typeface="Marianne Regular"/>
              </a:rPr>
              <a:t>Un réseau d'établissement et des plateaux techniques:</a:t>
            </a:r>
            <a:endParaRPr lang="fr-FR" sz="2400"/>
          </a:p>
        </p:txBody>
      </p:sp>
      <p:pic>
        <p:nvPicPr>
          <p:cNvPr id="7" name="Image 1"/>
          <p:cNvPicPr>
            <a:picLocks noChangeAspect="1"/>
          </p:cNvPicPr>
          <p:nvPr/>
        </p:nvPicPr>
        <p:blipFill>
          <a:blip r:embed="rId2"/>
          <a:stretch/>
        </p:blipFill>
        <p:spPr bwMode="auto">
          <a:xfrm>
            <a:off x="258539" y="1088167"/>
            <a:ext cx="4025429" cy="1442905"/>
          </a:xfrm>
          <a:prstGeom prst="rect">
            <a:avLst/>
          </a:prstGeom>
        </p:spPr>
      </p:pic>
      <p:pic>
        <p:nvPicPr>
          <p:cNvPr id="8" name="Image 2"/>
          <p:cNvPicPr>
            <a:picLocks noChangeAspect="1"/>
          </p:cNvPicPr>
          <p:nvPr/>
        </p:nvPicPr>
        <p:blipFill>
          <a:blip r:embed="rId3"/>
          <a:stretch/>
        </p:blipFill>
        <p:spPr bwMode="auto">
          <a:xfrm>
            <a:off x="4722351" y="1014792"/>
            <a:ext cx="4191000" cy="1876425"/>
          </a:xfrm>
          <a:prstGeom prst="rect">
            <a:avLst/>
          </a:prstGeom>
        </p:spPr>
      </p:pic>
      <p:pic>
        <p:nvPicPr>
          <p:cNvPr id="9" name="Image 4"/>
          <p:cNvPicPr>
            <a:picLocks noChangeAspect="1"/>
          </p:cNvPicPr>
          <p:nvPr/>
        </p:nvPicPr>
        <p:blipFill>
          <a:blip r:embed="rId4"/>
          <a:stretch/>
        </p:blipFill>
        <p:spPr bwMode="auto">
          <a:xfrm>
            <a:off x="4750926" y="2961058"/>
            <a:ext cx="4162425" cy="1752599"/>
          </a:xfrm>
          <a:prstGeom prst="rect">
            <a:avLst/>
          </a:prstGeom>
        </p:spPr>
      </p:pic>
      <p:pic>
        <p:nvPicPr>
          <p:cNvPr id="10" name="Image 6"/>
          <p:cNvPicPr>
            <a:picLocks noChangeAspect="1"/>
          </p:cNvPicPr>
          <p:nvPr/>
        </p:nvPicPr>
        <p:blipFill>
          <a:blip r:embed="rId5"/>
          <a:srcRect r="3192"/>
          <a:stretch/>
        </p:blipFill>
        <p:spPr bwMode="auto">
          <a:xfrm>
            <a:off x="251520" y="2643758"/>
            <a:ext cx="4177102" cy="866775"/>
          </a:xfrm>
          <a:prstGeom prst="rect">
            <a:avLst/>
          </a:prstGeom>
        </p:spPr>
      </p:pic>
      <p:pic>
        <p:nvPicPr>
          <p:cNvPr id="11" name="Image 7"/>
          <p:cNvPicPr>
            <a:picLocks noChangeAspect="1"/>
          </p:cNvPicPr>
          <p:nvPr/>
        </p:nvPicPr>
        <p:blipFill>
          <a:blip r:embed="rId6"/>
          <a:stretch/>
        </p:blipFill>
        <p:spPr bwMode="auto">
          <a:xfrm>
            <a:off x="323850" y="3704823"/>
            <a:ext cx="3352800" cy="1047750"/>
          </a:xfrm>
          <a:prstGeom prst="rect">
            <a:avLst/>
          </a:prstGeom>
        </p:spPr>
      </p:pic>
      <p:pic>
        <p:nvPicPr>
          <p:cNvPr id="12" name="Image 9"/>
          <p:cNvPicPr>
            <a:picLocks noChangeAspect="1"/>
          </p:cNvPicPr>
          <p:nvPr/>
        </p:nvPicPr>
        <p:blipFill>
          <a:blip r:embed="rId7"/>
          <a:stretch/>
        </p:blipFill>
        <p:spPr bwMode="auto">
          <a:xfrm>
            <a:off x="4393168" y="2961058"/>
            <a:ext cx="329183" cy="237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69</a:t>
            </a:fld>
            <a:endParaRPr lang="fr-FR"/>
          </a:p>
        </p:txBody>
      </p:sp>
      <p:sp>
        <p:nvSpPr>
          <p:cNvPr id="5" name="Espace réservé du texte 2"/>
          <p:cNvSpPr>
            <a:spLocks noGrp="1"/>
          </p:cNvSpPr>
          <p:nvPr>
            <p:ph type="body" sz="quarter" idx="14"/>
          </p:nvPr>
        </p:nvSpPr>
        <p:spPr bwMode="auto">
          <a:xfrm>
            <a:off x="827584" y="1929284"/>
            <a:ext cx="3051044" cy="586277"/>
          </a:xfrm>
          <a:prstGeom prst="rect">
            <a:avLst/>
          </a:prstGeom>
          <a:solidFill>
            <a:srgbClr val="CCECFF"/>
          </a:solidFill>
          <a:ln>
            <a:noFill/>
          </a:ln>
        </p:spPr>
        <p:txBody>
          <a:bodyPr/>
          <a:lstStyle/>
          <a:p>
            <a:pPr marL="349247" indent="-257175">
              <a:buFont typeface="Arial"/>
              <a:buChar char="•"/>
              <a:defRPr/>
            </a:pPr>
            <a:r>
              <a:rPr lang="fr-FR" sz="1500">
                <a:latin typeface="Calibri"/>
                <a:cs typeface="Calibri"/>
              </a:rPr>
              <a:t>St BRIEUC – Lycée Chaptal : </a:t>
            </a:r>
            <a:r>
              <a:rPr lang="fr-FR" sz="1500" b="1">
                <a:latin typeface="Calibri"/>
                <a:cs typeface="Calibri"/>
              </a:rPr>
              <a:t>PC</a:t>
            </a:r>
            <a:endParaRPr/>
          </a:p>
          <a:p>
            <a:pPr marL="349247" indent="-257175">
              <a:buFont typeface="Arial"/>
              <a:buChar char="•"/>
              <a:defRPr/>
            </a:pPr>
            <a:r>
              <a:rPr lang="fr-FR" sz="1500">
                <a:latin typeface="Calibri"/>
                <a:cs typeface="Calibri"/>
              </a:rPr>
              <a:t>QUINTIN - Lycée Jean XXIII : </a:t>
            </a:r>
            <a:r>
              <a:rPr lang="fr-FR" sz="1500" b="1">
                <a:latin typeface="Calibri"/>
                <a:cs typeface="Calibri"/>
              </a:rPr>
              <a:t>Btk</a:t>
            </a:r>
          </a:p>
        </p:txBody>
      </p:sp>
      <p:sp>
        <p:nvSpPr>
          <p:cNvPr id="6" name="Espace réservé de la date 3"/>
          <p:cNvSpPr>
            <a:spLocks noGrp="1"/>
          </p:cNvSpPr>
          <p:nvPr>
            <p:ph type="dt" sz="half" idx="2"/>
          </p:nvPr>
        </p:nvSpPr>
        <p:spPr bwMode="auto"/>
        <p:txBody>
          <a:bodyPr/>
          <a:lstStyle/>
          <a:p>
            <a:pPr>
              <a:defRPr/>
            </a:pPr>
            <a:fld id="{0597CDB5-73DC-8641-8CC1-FAD9379FD627}" type="datetime1">
              <a:rPr lang="fr-FR" cap="all"/>
              <a:t>13/12/2023</a:t>
            </a:fld>
            <a:endParaRPr lang="fr-FR" cap="all"/>
          </a:p>
        </p:txBody>
      </p:sp>
      <p:sp>
        <p:nvSpPr>
          <p:cNvPr id="7" name="Espace réservé du texte 4"/>
          <p:cNvSpPr>
            <a:spLocks noGrp="1"/>
          </p:cNvSpPr>
          <p:nvPr>
            <p:ph type="body" sz="quarter" idx="13"/>
          </p:nvPr>
        </p:nvSpPr>
        <p:spPr bwMode="auto"/>
        <p:txBody>
          <a:bodyPr/>
          <a:lstStyle/>
          <a:p>
            <a:pPr>
              <a:defRPr/>
            </a:pPr>
            <a:r>
              <a:rPr lang="fr-FR"/>
              <a:t> Btk (Biotechnologies) et PC (Physique Chimie en Laboratoire)</a:t>
            </a:r>
          </a:p>
        </p:txBody>
      </p:sp>
      <p:sp>
        <p:nvSpPr>
          <p:cNvPr id="8" name="Titre 5"/>
          <p:cNvSpPr>
            <a:spLocks noGrp="1"/>
          </p:cNvSpPr>
          <p:nvPr>
            <p:ph type="title"/>
          </p:nvPr>
        </p:nvSpPr>
        <p:spPr bwMode="auto"/>
        <p:txBody>
          <a:bodyPr/>
          <a:lstStyle/>
          <a:p>
            <a:pPr>
              <a:defRPr/>
            </a:pPr>
            <a:r>
              <a:rPr lang="fr-FR">
                <a:solidFill>
                  <a:srgbClr val="000000"/>
                </a:solidFill>
                <a:latin typeface="Marianne Regular"/>
                <a:cs typeface="Marianne Regular"/>
              </a:rPr>
              <a:t>Un réseau d'établissement et des plateaux techniques</a:t>
            </a:r>
            <a:endParaRPr lang="fr-FR"/>
          </a:p>
        </p:txBody>
      </p:sp>
      <p:sp>
        <p:nvSpPr>
          <p:cNvPr id="9" name="Espace réservé du texte 2"/>
          <p:cNvSpPr>
            <a:spLocks/>
          </p:cNvSpPr>
          <p:nvPr/>
        </p:nvSpPr>
        <p:spPr bwMode="gray">
          <a:xfrm>
            <a:off x="4998821" y="1929284"/>
            <a:ext cx="3203848" cy="1189274"/>
          </a:xfrm>
          <a:prstGeom prst="rect">
            <a:avLst/>
          </a:prstGeom>
          <a:noFill/>
          <a:ln>
            <a:noFill/>
          </a:ln>
        </p:spPr>
        <p:txBody>
          <a:bodyPr vert="horz" lIns="0" tIns="0" rIns="0" bIns="0" rtlCol="0" anchor="t" anchorCtr="0">
            <a:noAutofit/>
          </a:bodyPr>
          <a:lstStyle>
            <a:lvl1pPr marL="122764" indent="0" algn="l" defTabSz="1219170">
              <a:lnSpc>
                <a:spcPct val="100000"/>
              </a:lnSpc>
              <a:spcBef>
                <a:spcPts val="0"/>
              </a:spcBef>
              <a:spcAft>
                <a:spcPts val="667"/>
              </a:spcAft>
              <a:buFont typeface="Arial"/>
              <a:buNone/>
              <a:defRPr sz="1850" b="0">
                <a:solidFill>
                  <a:schemeClr val="tx1"/>
                </a:solidFill>
                <a:latin typeface="+mn-lt"/>
                <a:ea typeface="+mn-ea"/>
                <a:cs typeface="+mn-cs"/>
              </a:defRPr>
            </a:lvl1pPr>
            <a:lvl2pPr marL="468588" indent="-228594" algn="l" defTabSz="1219170">
              <a:lnSpc>
                <a:spcPct val="100000"/>
              </a:lnSpc>
              <a:spcBef>
                <a:spcPts val="800"/>
              </a:spcBef>
              <a:spcAft>
                <a:spcPts val="800"/>
              </a:spcAft>
              <a:buSzPct val="100000"/>
              <a:buFont typeface="Arial"/>
              <a:buChar char="•"/>
              <a:defRPr sz="1600">
                <a:solidFill>
                  <a:schemeClr val="tx1"/>
                </a:solidFill>
                <a:latin typeface="+mn-lt"/>
                <a:ea typeface="+mn-ea"/>
                <a:cs typeface="+mn-cs"/>
              </a:defRPr>
            </a:lvl2pPr>
            <a:lvl3pPr marL="708582" indent="-228594" algn="l" defTabSz="1219170">
              <a:lnSpc>
                <a:spcPct val="100000"/>
              </a:lnSpc>
              <a:spcBef>
                <a:spcPts val="133"/>
              </a:spcBef>
              <a:spcAft>
                <a:spcPts val="133"/>
              </a:spcAft>
              <a:buSzPct val="100000"/>
              <a:buFont typeface="Wingdings"/>
              <a:buChar char="§"/>
              <a:defRPr sz="1350">
                <a:solidFill>
                  <a:schemeClr val="tx1"/>
                </a:solidFill>
                <a:latin typeface="+mn-lt"/>
                <a:ea typeface="+mn-ea"/>
                <a:cs typeface="+mn-cs"/>
              </a:defRPr>
            </a:lvl3pPr>
            <a:lvl4pPr marL="948576" indent="-228594" algn="l" defTabSz="1219170">
              <a:lnSpc>
                <a:spcPct val="100000"/>
              </a:lnSpc>
              <a:spcBef>
                <a:spcPts val="133"/>
              </a:spcBef>
              <a:spcAft>
                <a:spcPts val="133"/>
              </a:spcAft>
              <a:buSzPct val="100000"/>
              <a:buFont typeface="Arial"/>
              <a:buChar char="•"/>
              <a:defRPr sz="1050">
                <a:solidFill>
                  <a:schemeClr val="tx1"/>
                </a:solidFill>
                <a:latin typeface="+mn-lt"/>
                <a:ea typeface="+mn-ea"/>
                <a:cs typeface="+mn-cs"/>
              </a:defRPr>
            </a:lvl4pPr>
            <a:lvl5pPr marL="1236569" indent="-228594" algn="l" defTabSz="1219170">
              <a:lnSpc>
                <a:spcPct val="100000"/>
              </a:lnSpc>
              <a:spcBef>
                <a:spcPts val="133"/>
              </a:spcBef>
              <a:spcAft>
                <a:spcPts val="133"/>
              </a:spcAft>
              <a:buSzPct val="100000"/>
              <a:buFont typeface="Wingdings"/>
              <a:buChar char="§"/>
              <a:defRPr sz="950">
                <a:solidFill>
                  <a:schemeClr val="tx1"/>
                </a:solidFill>
                <a:latin typeface="+mn-lt"/>
                <a:ea typeface="+mn-ea"/>
                <a:cs typeface="+mn-cs"/>
              </a:defRPr>
            </a:lvl5pPr>
            <a:lvl6pPr marL="3352716" indent="-304792" algn="l" defTabSz="1219170">
              <a:spcBef>
                <a:spcPts val="0"/>
              </a:spcBef>
              <a:buFont typeface="Arial"/>
              <a:buChar char="•"/>
              <a:defRPr sz="2650">
                <a:solidFill>
                  <a:schemeClr val="tx1"/>
                </a:solidFill>
                <a:latin typeface="+mn-lt"/>
                <a:ea typeface="+mn-ea"/>
                <a:cs typeface="+mn-cs"/>
              </a:defRPr>
            </a:lvl6pPr>
            <a:lvl7pPr marL="3962301" indent="-304792" algn="l" defTabSz="1219170">
              <a:spcBef>
                <a:spcPts val="0"/>
              </a:spcBef>
              <a:buFont typeface="Arial"/>
              <a:buChar char="•"/>
              <a:defRPr sz="2650">
                <a:solidFill>
                  <a:schemeClr val="tx1"/>
                </a:solidFill>
                <a:latin typeface="+mn-lt"/>
                <a:ea typeface="+mn-ea"/>
                <a:cs typeface="+mn-cs"/>
              </a:defRPr>
            </a:lvl7pPr>
            <a:lvl8pPr marL="4267093" indent="0" algn="l" defTabSz="1219170">
              <a:spcBef>
                <a:spcPts val="0"/>
              </a:spcBef>
              <a:buFont typeface="Arial"/>
              <a:buNone/>
              <a:defRPr sz="2650">
                <a:solidFill>
                  <a:schemeClr val="tx1"/>
                </a:solidFill>
                <a:latin typeface="+mn-lt"/>
                <a:ea typeface="+mn-ea"/>
                <a:cs typeface="+mn-cs"/>
              </a:defRPr>
            </a:lvl8pPr>
            <a:lvl9pPr marL="5181470" indent="-304792" algn="l" defTabSz="1219170">
              <a:spcBef>
                <a:spcPts val="0"/>
              </a:spcBef>
              <a:buFont typeface="Arial"/>
              <a:buChar char="•"/>
              <a:defRPr sz="2650">
                <a:solidFill>
                  <a:schemeClr val="tx1"/>
                </a:solidFill>
                <a:latin typeface="+mn-lt"/>
                <a:ea typeface="+mn-ea"/>
                <a:cs typeface="+mn-cs"/>
              </a:defRPr>
            </a:lvl9pPr>
          </a:lstStyle>
          <a:p>
            <a:pPr marL="349247" indent="-257175">
              <a:buFont typeface="Arial"/>
              <a:buChar char="•"/>
              <a:defRPr/>
            </a:pPr>
            <a:r>
              <a:rPr lang="fr-FR" sz="1500">
                <a:latin typeface="Calibri"/>
                <a:cs typeface="Calibri"/>
              </a:rPr>
              <a:t>LANESTER - Lycée Jean Macé : </a:t>
            </a:r>
            <a:r>
              <a:rPr lang="fr-FR" sz="1500" b="1">
                <a:latin typeface="Calibri"/>
                <a:cs typeface="Calibri"/>
              </a:rPr>
              <a:t>Btk</a:t>
            </a:r>
          </a:p>
          <a:p>
            <a:pPr marL="349247" indent="-257175">
              <a:buFont typeface="Arial"/>
              <a:buChar char="•"/>
              <a:defRPr/>
            </a:pPr>
            <a:r>
              <a:rPr lang="fr-FR" sz="1500">
                <a:latin typeface="Calibri"/>
                <a:cs typeface="Calibri"/>
              </a:rPr>
              <a:t>LORIENT - Lycée St Louis : </a:t>
            </a:r>
            <a:r>
              <a:rPr lang="fr-FR" sz="1500" b="1">
                <a:latin typeface="Calibri"/>
                <a:cs typeface="Calibri"/>
              </a:rPr>
              <a:t>Btk</a:t>
            </a:r>
            <a:r>
              <a:rPr lang="fr-FR" sz="1500">
                <a:latin typeface="Calibri"/>
                <a:cs typeface="Calibri"/>
              </a:rPr>
              <a:t> et </a:t>
            </a:r>
            <a:r>
              <a:rPr lang="fr-FR" sz="1500" b="1">
                <a:latin typeface="Calibri"/>
                <a:cs typeface="Calibri"/>
              </a:rPr>
              <a:t>PC</a:t>
            </a:r>
            <a:endParaRPr/>
          </a:p>
          <a:p>
            <a:pPr marL="349247" indent="-257175">
              <a:buFont typeface="Arial"/>
              <a:buChar char="•"/>
              <a:defRPr/>
            </a:pPr>
            <a:r>
              <a:rPr lang="fr-FR" sz="1500">
                <a:latin typeface="Calibri"/>
                <a:cs typeface="Calibri"/>
              </a:rPr>
              <a:t>LORIENT - Lycée Colbert : </a:t>
            </a:r>
            <a:r>
              <a:rPr lang="fr-FR" sz="1500" b="1">
                <a:latin typeface="Calibri"/>
                <a:cs typeface="Calibri"/>
              </a:rPr>
              <a:t>PC</a:t>
            </a:r>
            <a:endParaRPr/>
          </a:p>
          <a:p>
            <a:pPr marL="349247" indent="-257175">
              <a:buFont typeface="Arial"/>
              <a:buChar char="•"/>
              <a:defRPr/>
            </a:pPr>
            <a:r>
              <a:rPr lang="fr-FR" sz="1500">
                <a:latin typeface="Calibri"/>
                <a:cs typeface="Calibri"/>
              </a:rPr>
              <a:t>PLOERMER – Lycée Mona Ozouf : </a:t>
            </a:r>
            <a:r>
              <a:rPr lang="fr-FR" sz="1500" b="1">
                <a:latin typeface="Calibri"/>
                <a:cs typeface="Calibri"/>
              </a:rPr>
              <a:t>PC</a:t>
            </a:r>
            <a:endParaRPr/>
          </a:p>
        </p:txBody>
      </p:sp>
      <p:sp>
        <p:nvSpPr>
          <p:cNvPr id="10" name="Espace réservé du texte 2"/>
          <p:cNvSpPr>
            <a:spLocks/>
          </p:cNvSpPr>
          <p:nvPr/>
        </p:nvSpPr>
        <p:spPr bwMode="gray">
          <a:xfrm>
            <a:off x="827584" y="2837556"/>
            <a:ext cx="3780387" cy="1274591"/>
          </a:xfrm>
          <a:prstGeom prst="rect">
            <a:avLst/>
          </a:prstGeom>
          <a:noFill/>
          <a:ln>
            <a:noFill/>
          </a:ln>
        </p:spPr>
        <p:txBody>
          <a:bodyPr vert="horz" lIns="0" tIns="0" rIns="0" bIns="0" rtlCol="0" anchor="t" anchorCtr="0">
            <a:noAutofit/>
          </a:bodyPr>
          <a:lstStyle>
            <a:lvl1pPr marL="122764" indent="0" algn="l" defTabSz="1219170">
              <a:lnSpc>
                <a:spcPct val="100000"/>
              </a:lnSpc>
              <a:spcBef>
                <a:spcPts val="0"/>
              </a:spcBef>
              <a:spcAft>
                <a:spcPts val="667"/>
              </a:spcAft>
              <a:buFont typeface="Arial"/>
              <a:buNone/>
              <a:defRPr sz="1850" b="0">
                <a:solidFill>
                  <a:schemeClr val="tx1"/>
                </a:solidFill>
                <a:latin typeface="+mn-lt"/>
                <a:ea typeface="+mn-ea"/>
                <a:cs typeface="+mn-cs"/>
              </a:defRPr>
            </a:lvl1pPr>
            <a:lvl2pPr marL="468588" indent="-228594" algn="l" defTabSz="1219170">
              <a:lnSpc>
                <a:spcPct val="100000"/>
              </a:lnSpc>
              <a:spcBef>
                <a:spcPts val="800"/>
              </a:spcBef>
              <a:spcAft>
                <a:spcPts val="800"/>
              </a:spcAft>
              <a:buSzPct val="100000"/>
              <a:buFont typeface="Arial"/>
              <a:buChar char="•"/>
              <a:defRPr sz="1600">
                <a:solidFill>
                  <a:schemeClr val="tx1"/>
                </a:solidFill>
                <a:latin typeface="+mn-lt"/>
                <a:ea typeface="+mn-ea"/>
                <a:cs typeface="+mn-cs"/>
              </a:defRPr>
            </a:lvl2pPr>
            <a:lvl3pPr marL="708582" indent="-228594" algn="l" defTabSz="1219170">
              <a:lnSpc>
                <a:spcPct val="100000"/>
              </a:lnSpc>
              <a:spcBef>
                <a:spcPts val="133"/>
              </a:spcBef>
              <a:spcAft>
                <a:spcPts val="133"/>
              </a:spcAft>
              <a:buSzPct val="100000"/>
              <a:buFont typeface="Wingdings"/>
              <a:buChar char="§"/>
              <a:defRPr sz="1350">
                <a:solidFill>
                  <a:schemeClr val="tx1"/>
                </a:solidFill>
                <a:latin typeface="+mn-lt"/>
                <a:ea typeface="+mn-ea"/>
                <a:cs typeface="+mn-cs"/>
              </a:defRPr>
            </a:lvl3pPr>
            <a:lvl4pPr marL="948576" indent="-228594" algn="l" defTabSz="1219170">
              <a:lnSpc>
                <a:spcPct val="100000"/>
              </a:lnSpc>
              <a:spcBef>
                <a:spcPts val="133"/>
              </a:spcBef>
              <a:spcAft>
                <a:spcPts val="133"/>
              </a:spcAft>
              <a:buSzPct val="100000"/>
              <a:buFont typeface="Arial"/>
              <a:buChar char="•"/>
              <a:defRPr sz="1050">
                <a:solidFill>
                  <a:schemeClr val="tx1"/>
                </a:solidFill>
                <a:latin typeface="+mn-lt"/>
                <a:ea typeface="+mn-ea"/>
                <a:cs typeface="+mn-cs"/>
              </a:defRPr>
            </a:lvl4pPr>
            <a:lvl5pPr marL="1236569" indent="-228594" algn="l" defTabSz="1219170">
              <a:lnSpc>
                <a:spcPct val="100000"/>
              </a:lnSpc>
              <a:spcBef>
                <a:spcPts val="133"/>
              </a:spcBef>
              <a:spcAft>
                <a:spcPts val="133"/>
              </a:spcAft>
              <a:buSzPct val="100000"/>
              <a:buFont typeface="Wingdings"/>
              <a:buChar char="§"/>
              <a:defRPr sz="950">
                <a:solidFill>
                  <a:schemeClr val="tx1"/>
                </a:solidFill>
                <a:latin typeface="+mn-lt"/>
                <a:ea typeface="+mn-ea"/>
                <a:cs typeface="+mn-cs"/>
              </a:defRPr>
            </a:lvl5pPr>
            <a:lvl6pPr marL="3352716" indent="-304792" algn="l" defTabSz="1219170">
              <a:spcBef>
                <a:spcPts val="0"/>
              </a:spcBef>
              <a:buFont typeface="Arial"/>
              <a:buChar char="•"/>
              <a:defRPr sz="2650">
                <a:solidFill>
                  <a:schemeClr val="tx1"/>
                </a:solidFill>
                <a:latin typeface="+mn-lt"/>
                <a:ea typeface="+mn-ea"/>
                <a:cs typeface="+mn-cs"/>
              </a:defRPr>
            </a:lvl6pPr>
            <a:lvl7pPr marL="3962301" indent="-304792" algn="l" defTabSz="1219170">
              <a:spcBef>
                <a:spcPts val="0"/>
              </a:spcBef>
              <a:buFont typeface="Arial"/>
              <a:buChar char="•"/>
              <a:defRPr sz="2650">
                <a:solidFill>
                  <a:schemeClr val="tx1"/>
                </a:solidFill>
                <a:latin typeface="+mn-lt"/>
                <a:ea typeface="+mn-ea"/>
                <a:cs typeface="+mn-cs"/>
              </a:defRPr>
            </a:lvl7pPr>
            <a:lvl8pPr marL="4267093" indent="0" algn="l" defTabSz="1219170">
              <a:spcBef>
                <a:spcPts val="0"/>
              </a:spcBef>
              <a:buFont typeface="Arial"/>
              <a:buNone/>
              <a:defRPr sz="2650">
                <a:solidFill>
                  <a:schemeClr val="tx1"/>
                </a:solidFill>
                <a:latin typeface="+mn-lt"/>
                <a:ea typeface="+mn-ea"/>
                <a:cs typeface="+mn-cs"/>
              </a:defRPr>
            </a:lvl8pPr>
            <a:lvl9pPr marL="5181470" indent="-304792" algn="l" defTabSz="1219170">
              <a:spcBef>
                <a:spcPts val="0"/>
              </a:spcBef>
              <a:buFont typeface="Arial"/>
              <a:buChar char="•"/>
              <a:defRPr sz="2650">
                <a:solidFill>
                  <a:schemeClr val="tx1"/>
                </a:solidFill>
                <a:latin typeface="+mn-lt"/>
                <a:ea typeface="+mn-ea"/>
                <a:cs typeface="+mn-cs"/>
              </a:defRPr>
            </a:lvl9pPr>
          </a:lstStyle>
          <a:p>
            <a:pPr marL="349247" indent="-257175">
              <a:buFont typeface="Arial"/>
              <a:buChar char="•"/>
              <a:defRPr/>
            </a:pPr>
            <a:r>
              <a:rPr lang="fr-FR" sz="1500">
                <a:latin typeface="Calibri"/>
                <a:cs typeface="Calibri"/>
              </a:rPr>
              <a:t>BREST - Lycée Vauban : </a:t>
            </a:r>
            <a:r>
              <a:rPr lang="fr-FR" sz="1500" b="1">
                <a:latin typeface="Calibri"/>
                <a:cs typeface="Calibri"/>
              </a:rPr>
              <a:t>Btk</a:t>
            </a:r>
            <a:r>
              <a:rPr lang="fr-FR" sz="1500">
                <a:latin typeface="Calibri"/>
                <a:cs typeface="Calibri"/>
              </a:rPr>
              <a:t> et </a:t>
            </a:r>
            <a:r>
              <a:rPr lang="fr-FR" sz="1500" b="1">
                <a:latin typeface="Calibri"/>
                <a:cs typeface="Calibri"/>
              </a:rPr>
              <a:t>PC</a:t>
            </a:r>
            <a:endParaRPr/>
          </a:p>
          <a:p>
            <a:pPr marL="349247" indent="-257175">
              <a:buFont typeface="Arial"/>
              <a:buChar char="•"/>
              <a:defRPr/>
            </a:pPr>
            <a:r>
              <a:rPr lang="fr-FR" sz="1500">
                <a:latin typeface="Calibri"/>
                <a:cs typeface="Calibri"/>
              </a:rPr>
              <a:t>BREST – Lycée Charles Foucaud : </a:t>
            </a:r>
            <a:r>
              <a:rPr lang="fr-FR" sz="1500" b="1">
                <a:latin typeface="Calibri"/>
                <a:cs typeface="Calibri"/>
              </a:rPr>
              <a:t>PC</a:t>
            </a:r>
            <a:endParaRPr/>
          </a:p>
          <a:p>
            <a:pPr marL="349247" indent="-257175">
              <a:buFont typeface="Arial"/>
              <a:buChar char="•"/>
              <a:defRPr/>
            </a:pPr>
            <a:r>
              <a:rPr lang="fr-FR" sz="1500">
                <a:latin typeface="Calibri"/>
                <a:cs typeface="Calibri"/>
              </a:rPr>
              <a:t>QUIMPER - Lycée Jean Chaptal: </a:t>
            </a:r>
            <a:r>
              <a:rPr lang="fr-FR" sz="1500" b="1">
                <a:latin typeface="Calibri"/>
                <a:cs typeface="Calibri"/>
              </a:rPr>
              <a:t>Btk</a:t>
            </a:r>
          </a:p>
          <a:p>
            <a:pPr marL="349247" indent="-257175">
              <a:buFont typeface="Arial"/>
              <a:buChar char="•"/>
              <a:defRPr/>
            </a:pPr>
            <a:r>
              <a:rPr lang="fr-FR" sz="1500">
                <a:latin typeface="Calibri"/>
                <a:cs typeface="Calibri"/>
              </a:rPr>
              <a:t>ST POL DE LEON - Lycée ND du Kreisker : </a:t>
            </a:r>
            <a:r>
              <a:rPr lang="fr-FR" sz="1500" b="1">
                <a:latin typeface="Calibri"/>
                <a:cs typeface="Calibri"/>
              </a:rPr>
              <a:t>Btk</a:t>
            </a:r>
          </a:p>
        </p:txBody>
      </p:sp>
      <p:sp>
        <p:nvSpPr>
          <p:cNvPr id="11" name="Espace réservé du texte 2"/>
          <p:cNvSpPr>
            <a:spLocks/>
          </p:cNvSpPr>
          <p:nvPr/>
        </p:nvSpPr>
        <p:spPr bwMode="gray">
          <a:xfrm>
            <a:off x="4998821" y="3273374"/>
            <a:ext cx="3051044" cy="1241288"/>
          </a:xfrm>
          <a:prstGeom prst="rect">
            <a:avLst/>
          </a:prstGeom>
          <a:solidFill>
            <a:srgbClr val="CCECFF"/>
          </a:solidFill>
          <a:ln>
            <a:noFill/>
          </a:ln>
        </p:spPr>
        <p:txBody>
          <a:bodyPr vert="horz" lIns="0" tIns="0" rIns="0" bIns="0" rtlCol="0" anchor="t" anchorCtr="0">
            <a:noAutofit/>
          </a:bodyPr>
          <a:lstStyle>
            <a:lvl1pPr marL="122764" indent="0" algn="l" defTabSz="1219170">
              <a:lnSpc>
                <a:spcPct val="100000"/>
              </a:lnSpc>
              <a:spcBef>
                <a:spcPts val="0"/>
              </a:spcBef>
              <a:spcAft>
                <a:spcPts val="667"/>
              </a:spcAft>
              <a:buFont typeface="Arial"/>
              <a:buNone/>
              <a:defRPr sz="1850" b="0">
                <a:solidFill>
                  <a:schemeClr val="tx1"/>
                </a:solidFill>
                <a:latin typeface="+mn-lt"/>
                <a:ea typeface="+mn-ea"/>
                <a:cs typeface="+mn-cs"/>
              </a:defRPr>
            </a:lvl1pPr>
            <a:lvl2pPr marL="468588" indent="-228594" algn="l" defTabSz="1219170">
              <a:lnSpc>
                <a:spcPct val="100000"/>
              </a:lnSpc>
              <a:spcBef>
                <a:spcPts val="800"/>
              </a:spcBef>
              <a:spcAft>
                <a:spcPts val="800"/>
              </a:spcAft>
              <a:buSzPct val="100000"/>
              <a:buFont typeface="Arial"/>
              <a:buChar char="•"/>
              <a:defRPr sz="1600">
                <a:solidFill>
                  <a:schemeClr val="tx1"/>
                </a:solidFill>
                <a:latin typeface="+mn-lt"/>
                <a:ea typeface="+mn-ea"/>
                <a:cs typeface="+mn-cs"/>
              </a:defRPr>
            </a:lvl2pPr>
            <a:lvl3pPr marL="708582" indent="-228594" algn="l" defTabSz="1219170">
              <a:lnSpc>
                <a:spcPct val="100000"/>
              </a:lnSpc>
              <a:spcBef>
                <a:spcPts val="133"/>
              </a:spcBef>
              <a:spcAft>
                <a:spcPts val="133"/>
              </a:spcAft>
              <a:buSzPct val="100000"/>
              <a:buFont typeface="Wingdings"/>
              <a:buChar char="§"/>
              <a:defRPr sz="1350">
                <a:solidFill>
                  <a:schemeClr val="tx1"/>
                </a:solidFill>
                <a:latin typeface="+mn-lt"/>
                <a:ea typeface="+mn-ea"/>
                <a:cs typeface="+mn-cs"/>
              </a:defRPr>
            </a:lvl3pPr>
            <a:lvl4pPr marL="948576" indent="-228594" algn="l" defTabSz="1219170">
              <a:lnSpc>
                <a:spcPct val="100000"/>
              </a:lnSpc>
              <a:spcBef>
                <a:spcPts val="133"/>
              </a:spcBef>
              <a:spcAft>
                <a:spcPts val="133"/>
              </a:spcAft>
              <a:buSzPct val="100000"/>
              <a:buFont typeface="Arial"/>
              <a:buChar char="•"/>
              <a:defRPr sz="1050">
                <a:solidFill>
                  <a:schemeClr val="tx1"/>
                </a:solidFill>
                <a:latin typeface="+mn-lt"/>
                <a:ea typeface="+mn-ea"/>
                <a:cs typeface="+mn-cs"/>
              </a:defRPr>
            </a:lvl4pPr>
            <a:lvl5pPr marL="1236569" indent="-228594" algn="l" defTabSz="1219170">
              <a:lnSpc>
                <a:spcPct val="100000"/>
              </a:lnSpc>
              <a:spcBef>
                <a:spcPts val="133"/>
              </a:spcBef>
              <a:spcAft>
                <a:spcPts val="133"/>
              </a:spcAft>
              <a:buSzPct val="100000"/>
              <a:buFont typeface="Wingdings"/>
              <a:buChar char="§"/>
              <a:defRPr sz="950">
                <a:solidFill>
                  <a:schemeClr val="tx1"/>
                </a:solidFill>
                <a:latin typeface="+mn-lt"/>
                <a:ea typeface="+mn-ea"/>
                <a:cs typeface="+mn-cs"/>
              </a:defRPr>
            </a:lvl5pPr>
            <a:lvl6pPr marL="3352716" indent="-304792" algn="l" defTabSz="1219170">
              <a:spcBef>
                <a:spcPts val="0"/>
              </a:spcBef>
              <a:buFont typeface="Arial"/>
              <a:buChar char="•"/>
              <a:defRPr sz="2650">
                <a:solidFill>
                  <a:schemeClr val="tx1"/>
                </a:solidFill>
                <a:latin typeface="+mn-lt"/>
                <a:ea typeface="+mn-ea"/>
                <a:cs typeface="+mn-cs"/>
              </a:defRPr>
            </a:lvl6pPr>
            <a:lvl7pPr marL="3962301" indent="-304792" algn="l" defTabSz="1219170">
              <a:spcBef>
                <a:spcPts val="0"/>
              </a:spcBef>
              <a:buFont typeface="Arial"/>
              <a:buChar char="•"/>
              <a:defRPr sz="2650">
                <a:solidFill>
                  <a:schemeClr val="tx1"/>
                </a:solidFill>
                <a:latin typeface="+mn-lt"/>
                <a:ea typeface="+mn-ea"/>
                <a:cs typeface="+mn-cs"/>
              </a:defRPr>
            </a:lvl7pPr>
            <a:lvl8pPr marL="4267093" indent="0" algn="l" defTabSz="1219170">
              <a:spcBef>
                <a:spcPts val="0"/>
              </a:spcBef>
              <a:buFont typeface="Arial"/>
              <a:buNone/>
              <a:defRPr sz="2650">
                <a:solidFill>
                  <a:schemeClr val="tx1"/>
                </a:solidFill>
                <a:latin typeface="+mn-lt"/>
                <a:ea typeface="+mn-ea"/>
                <a:cs typeface="+mn-cs"/>
              </a:defRPr>
            </a:lvl8pPr>
            <a:lvl9pPr marL="5181470" indent="-304792" algn="l" defTabSz="1219170">
              <a:spcBef>
                <a:spcPts val="0"/>
              </a:spcBef>
              <a:buFont typeface="Arial"/>
              <a:buChar char="•"/>
              <a:defRPr sz="2650">
                <a:solidFill>
                  <a:schemeClr val="tx1"/>
                </a:solidFill>
                <a:latin typeface="+mn-lt"/>
                <a:ea typeface="+mn-ea"/>
                <a:cs typeface="+mn-cs"/>
              </a:defRPr>
            </a:lvl9pPr>
          </a:lstStyle>
          <a:p>
            <a:pPr marL="349247" indent="-257175">
              <a:buFont typeface="Arial"/>
              <a:buChar char="•"/>
              <a:defRPr/>
            </a:pPr>
            <a:r>
              <a:rPr lang="fr-FR" sz="1500">
                <a:latin typeface="Calibri"/>
                <a:cs typeface="Calibri"/>
              </a:rPr>
              <a:t>CESSON : - Lycée Ozanam : </a:t>
            </a:r>
            <a:r>
              <a:rPr lang="fr-FR" sz="1500" b="1">
                <a:latin typeface="Calibri"/>
                <a:cs typeface="Calibri"/>
              </a:rPr>
              <a:t>PC</a:t>
            </a:r>
            <a:endParaRPr/>
          </a:p>
          <a:p>
            <a:pPr marL="349247" indent="-257175">
              <a:buFont typeface="Arial"/>
              <a:buChar char="•"/>
              <a:defRPr/>
            </a:pPr>
            <a:r>
              <a:rPr lang="fr-FR" sz="1500">
                <a:latin typeface="Calibri"/>
                <a:cs typeface="Calibri"/>
              </a:rPr>
              <a:t>RENNES - Lycée Brequigny : </a:t>
            </a:r>
            <a:r>
              <a:rPr lang="fr-FR" sz="1500" b="1">
                <a:latin typeface="Calibri"/>
                <a:cs typeface="Calibri"/>
              </a:rPr>
              <a:t>Btk</a:t>
            </a:r>
          </a:p>
          <a:p>
            <a:pPr marL="349247" indent="-257175">
              <a:buFont typeface="Arial"/>
              <a:buChar char="•"/>
              <a:defRPr/>
            </a:pPr>
            <a:r>
              <a:rPr lang="fr-FR" sz="1500">
                <a:latin typeface="Calibri"/>
                <a:cs typeface="Calibri"/>
              </a:rPr>
              <a:t>RENNES – Lycée Joliot Curie : </a:t>
            </a:r>
            <a:r>
              <a:rPr lang="fr-FR" sz="1500" b="1">
                <a:latin typeface="Calibri"/>
                <a:cs typeface="Calibri"/>
              </a:rPr>
              <a:t>PC</a:t>
            </a:r>
            <a:endParaRPr/>
          </a:p>
          <a:p>
            <a:pPr marL="349247" indent="-257175">
              <a:buFont typeface="Arial"/>
              <a:buChar char="•"/>
              <a:defRPr/>
            </a:pPr>
            <a:r>
              <a:rPr lang="fr-FR" sz="1500">
                <a:latin typeface="Calibri"/>
                <a:cs typeface="Calibri"/>
              </a:rPr>
              <a:t>ST MALO - Lycée Maupertuis : </a:t>
            </a:r>
            <a:r>
              <a:rPr lang="fr-FR" sz="1500" b="1">
                <a:latin typeface="Calibri"/>
                <a:cs typeface="Calibri"/>
              </a:rPr>
              <a:t>Btk</a:t>
            </a:r>
          </a:p>
        </p:txBody>
      </p:sp>
      <p:pic>
        <p:nvPicPr>
          <p:cNvPr id="12" name="Image 12"/>
          <p:cNvPicPr>
            <a:picLocks noChangeAspect="1"/>
          </p:cNvPicPr>
          <p:nvPr/>
        </p:nvPicPr>
        <p:blipFill>
          <a:blip r:embed="rId2"/>
          <a:stretch/>
        </p:blipFill>
        <p:spPr bwMode="auto">
          <a:xfrm>
            <a:off x="7851579" y="1249758"/>
            <a:ext cx="862804" cy="4670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7</a:t>
            </a:fld>
            <a:endParaRPr lang="fr-FR"/>
          </a:p>
        </p:txBody>
      </p:sp>
      <p:sp>
        <p:nvSpPr>
          <p:cNvPr id="5" name="Espace réservé du texte 2"/>
          <p:cNvSpPr>
            <a:spLocks noGrp="1"/>
          </p:cNvSpPr>
          <p:nvPr>
            <p:ph type="body" sz="quarter" idx="13"/>
          </p:nvPr>
        </p:nvSpPr>
        <p:spPr bwMode="auto"/>
        <p:txBody>
          <a:bodyPr/>
          <a:lstStyle/>
          <a:p>
            <a:pPr>
              <a:defRPr/>
            </a:pPr>
            <a:endParaRPr lang="fr-FR"/>
          </a:p>
        </p:txBody>
      </p:sp>
      <p:sp>
        <p:nvSpPr>
          <p:cNvPr id="6" name="Espace réservé du texte 3"/>
          <p:cNvSpPr>
            <a:spLocks noGrp="1"/>
          </p:cNvSpPr>
          <p:nvPr>
            <p:ph type="body" sz="quarter" idx="14"/>
          </p:nvPr>
        </p:nvSpPr>
        <p:spPr bwMode="auto"/>
        <p:txBody>
          <a:bodyPr/>
          <a:lstStyle/>
          <a:p>
            <a:pPr>
              <a:defRPr/>
            </a:pPr>
            <a:endParaRPr lang="fr-FR"/>
          </a:p>
        </p:txBody>
      </p:sp>
      <p:sp>
        <p:nvSpPr>
          <p:cNvPr id="7" name="Espace réservé du texte 4"/>
          <p:cNvSpPr>
            <a:spLocks noGrp="1"/>
          </p:cNvSpPr>
          <p:nvPr>
            <p:ph type="body" sz="quarter" idx="15"/>
          </p:nvPr>
        </p:nvSpPr>
        <p:spPr bwMode="auto"/>
        <p:txBody>
          <a:bodyPr/>
          <a:lstStyle/>
          <a:p>
            <a:pPr>
              <a:defRPr/>
            </a:pPr>
            <a:endParaRPr lang="fr-FR"/>
          </a:p>
        </p:txBody>
      </p:sp>
      <p:sp>
        <p:nvSpPr>
          <p:cNvPr id="8" name="Espace réservé de la date 5"/>
          <p:cNvSpPr>
            <a:spLocks noGrp="1"/>
          </p:cNvSpPr>
          <p:nvPr>
            <p:ph type="dt" sz="half" idx="2"/>
          </p:nvPr>
        </p:nvSpPr>
        <p:spPr bwMode="auto"/>
        <p:txBody>
          <a:bodyPr/>
          <a:lstStyle/>
          <a:p>
            <a:pPr>
              <a:defRPr/>
            </a:pPr>
            <a:fld id="{251C71F6-E0A6-1740-B64F-38F332886BAF}" type="datetime1">
              <a:rPr lang="fr-FR" cap="all"/>
              <a:t>13/12/2023</a:t>
            </a:fld>
            <a:endParaRPr lang="fr-FR" cap="all"/>
          </a:p>
        </p:txBody>
      </p:sp>
      <p:sp>
        <p:nvSpPr>
          <p:cNvPr id="9" name="Titre 6"/>
          <p:cNvSpPr>
            <a:spLocks noGrp="1"/>
          </p:cNvSpPr>
          <p:nvPr>
            <p:ph type="title"/>
          </p:nvPr>
        </p:nvSpPr>
        <p:spPr bwMode="auto">
          <a:xfrm>
            <a:off x="1907704" y="2355726"/>
            <a:ext cx="8424863" cy="539991"/>
          </a:xfrm>
        </p:spPr>
        <p:txBody>
          <a:bodyPr>
            <a:normAutofit fontScale="90000"/>
          </a:bodyPr>
          <a:lstStyle/>
          <a:p>
            <a:pPr>
              <a:defRPr/>
            </a:pPr>
            <a:r>
              <a:rPr lang="fr-FR" sz="7200"/>
              <a:t>Données 22</a:t>
            </a:r>
            <a:br>
              <a:rPr lang="fr-FR" sz="7200"/>
            </a:br>
            <a:r>
              <a:rPr lang="fr-FR" sz="2300"/>
              <a:t/>
            </a:r>
            <a:br>
              <a:rPr lang="fr-FR" sz="2300"/>
            </a:br>
            <a:endParaRPr lang="fr-FR" sz="23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70</a:t>
            </a:fld>
            <a:endParaRPr lang="fr-FR"/>
          </a:p>
        </p:txBody>
      </p:sp>
      <p:sp>
        <p:nvSpPr>
          <p:cNvPr id="5" name="Espace réservé du texte 2"/>
          <p:cNvSpPr>
            <a:spLocks noGrp="1"/>
          </p:cNvSpPr>
          <p:nvPr>
            <p:ph type="body" sz="quarter" idx="14"/>
          </p:nvPr>
        </p:nvSpPr>
        <p:spPr bwMode="auto">
          <a:xfrm>
            <a:off x="575841" y="1377817"/>
            <a:ext cx="7920880" cy="2880320"/>
          </a:xfrm>
        </p:spPr>
        <p:txBody>
          <a:bodyPr/>
          <a:lstStyle/>
          <a:p>
            <a:pPr>
              <a:defRPr/>
            </a:pPr>
            <a:r>
              <a:rPr lang="fr-FR" u="sng">
                <a:hlinkClick r:id="rId2" tooltip="https://www.education.gouv.fr/la-formation-initiale-l-aune-des-nouveaux-defis-scientifiques-technologiques-environnementaux-et-326479"/>
              </a:rPr>
              <a:t>Rapport ISESR</a:t>
            </a:r>
            <a:endParaRPr lang="fr-FR"/>
          </a:p>
          <a:p>
            <a:pPr>
              <a:defRPr/>
            </a:pPr>
            <a:r>
              <a:rPr lang="fr-FR" u="sng">
                <a:hlinkClick r:id="rId2" tooltip="https://www.education.gouv.fr/la-formation-initiale-l-aune-des-nouveaux-defis-scientifiques-technologiques-environnementaux-et-326479"/>
              </a:rPr>
              <a:t>https://www.education.gouv.fr/la-formation-initiale-l-aune-des-nouveaux-defis-scientifiques-technologiques-environnementaux-et-326479</a:t>
            </a:r>
            <a:r>
              <a:rPr lang="fr-FR"/>
              <a:t/>
            </a:r>
            <a:br>
              <a:rPr lang="fr-FR"/>
            </a:br>
            <a:endParaRPr lang="fr-FR"/>
          </a:p>
          <a:p>
            <a:pPr>
              <a:defRPr/>
            </a:pPr>
            <a:r>
              <a:rPr lang="fr-FR"/>
              <a:t>Les pôles de compétitivité;</a:t>
            </a:r>
            <a:endParaRPr/>
          </a:p>
          <a:p>
            <a:pPr>
              <a:defRPr/>
            </a:pPr>
            <a:r>
              <a:rPr lang="fr-FR" u="sng">
                <a:hlinkClick r:id="rId3" tooltip="https://www.gref-bretagne.com/Actualites/Breves/Poles-de-competitivite.-La-Bretagne-impliquee-dans-7-poles"/>
              </a:rPr>
              <a:t>https://www.gref-bretagne.com/Actualites/Breves/Poles-de-competitivite.-La-Bretagne-impliquee-dans-7-poles</a:t>
            </a:r>
            <a:endParaRPr lang="fr-FR"/>
          </a:p>
          <a:p>
            <a:pPr>
              <a:defRPr/>
            </a:pPr>
            <a:r>
              <a:rPr lang="fr-FR"/>
              <a:t>Les IRT:</a:t>
            </a:r>
            <a:endParaRPr/>
          </a:p>
          <a:p>
            <a:pPr>
              <a:defRPr/>
            </a:pPr>
            <a:r>
              <a:rPr lang="fr-FR" u="sng">
                <a:hlinkClick r:id="rId4" tooltip="https://www.enseignementsup-recherche.gouv.fr/fr/les-instituts-de-recherche-technologique-irt-46411"/>
              </a:rPr>
              <a:t>https://www.enseignementsup-recherche.gouv.fr/fr/les-instituts-de-recherche-technologique-irt-46411</a:t>
            </a:r>
            <a:endParaRPr lang="fr-FR"/>
          </a:p>
          <a:p>
            <a:pPr>
              <a:defRPr/>
            </a:pPr>
            <a:endParaRPr lang="fr-FR"/>
          </a:p>
          <a:p>
            <a:pPr>
              <a:defRPr/>
            </a:pPr>
            <a:r>
              <a:rPr lang="fr-FR"/>
              <a:t>https://regions-france.org/actualites/actualites-nationales/accord-etat-regions-valorisation-formations-technologiques/</a:t>
            </a:r>
          </a:p>
          <a:p>
            <a:pPr>
              <a:defRPr/>
            </a:pPr>
            <a:endParaRPr lang="fr-FR"/>
          </a:p>
        </p:txBody>
      </p:sp>
      <p:sp>
        <p:nvSpPr>
          <p:cNvPr id="6" name="Espace réservé de la date 3"/>
          <p:cNvSpPr>
            <a:spLocks noGrp="1"/>
          </p:cNvSpPr>
          <p:nvPr>
            <p:ph type="dt" sz="half" idx="2"/>
          </p:nvPr>
        </p:nvSpPr>
        <p:spPr bwMode="auto"/>
        <p:txBody>
          <a:bodyPr/>
          <a:lstStyle/>
          <a:p>
            <a:pPr>
              <a:defRPr/>
            </a:pPr>
            <a:fld id="{0597CDB5-73DC-8641-8CC1-FAD9379FD627}" type="datetime1">
              <a:rPr lang="fr-FR" cap="all"/>
              <a:t>13/12/2023</a:t>
            </a:fld>
            <a:endParaRPr lang="fr-FR" cap="all"/>
          </a:p>
        </p:txBody>
      </p:sp>
      <p:sp>
        <p:nvSpPr>
          <p:cNvPr id="7" name="Titre 5"/>
          <p:cNvSpPr>
            <a:spLocks noGrp="1"/>
          </p:cNvSpPr>
          <p:nvPr>
            <p:ph type="title"/>
          </p:nvPr>
        </p:nvSpPr>
        <p:spPr bwMode="auto"/>
        <p:txBody>
          <a:bodyPr/>
          <a:lstStyle/>
          <a:p>
            <a:pPr>
              <a:defRPr/>
            </a:pPr>
            <a:r>
              <a:rPr lang="fr-FR"/>
              <a:t>Webographie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Espace réservé du numéro de diapositive 1"/>
          <p:cNvSpPr>
            <a:spLocks noGrp="1"/>
          </p:cNvSpPr>
          <p:nvPr>
            <p:ph type="sldNum" sz="quarter" idx="12"/>
          </p:nvPr>
        </p:nvSpPr>
        <p:spPr bwMode="auto"/>
        <p:txBody>
          <a:bodyPr/>
          <a:lstStyle/>
          <a:p>
            <a:pPr>
              <a:defRPr/>
            </a:pPr>
            <a:fld id="{733122C9-A0B9-462F-8757-0847AD287B63}" type="slidenum">
              <a:rPr lang="fr-FR"/>
              <a:t>71</a:t>
            </a:fld>
            <a:endParaRPr lang="fr-FR"/>
          </a:p>
        </p:txBody>
      </p:sp>
      <p:sp>
        <p:nvSpPr>
          <p:cNvPr id="5" name="Espace réservé du texte 2"/>
          <p:cNvSpPr>
            <a:spLocks noGrp="1"/>
          </p:cNvSpPr>
          <p:nvPr>
            <p:ph type="body" sz="quarter" idx="14"/>
          </p:nvPr>
        </p:nvSpPr>
        <p:spPr bwMode="auto">
          <a:xfrm>
            <a:off x="953455" y="2408600"/>
            <a:ext cx="7237089" cy="2118435"/>
          </a:xfrm>
        </p:spPr>
        <p:txBody>
          <a:bodyPr/>
          <a:lstStyle/>
          <a:p>
            <a:pPr marL="377825" indent="-285750">
              <a:buFontTx/>
              <a:buChar char="-"/>
              <a:defRPr/>
            </a:pPr>
            <a:r>
              <a:rPr lang="fr-FR" sz="1600" dirty="0"/>
              <a:t>Ce diaporama,</a:t>
            </a:r>
            <a:endParaRPr dirty="0"/>
          </a:p>
          <a:p>
            <a:pPr marL="377825" indent="-285750">
              <a:buFontTx/>
              <a:buChar char="-"/>
              <a:defRPr/>
            </a:pPr>
            <a:r>
              <a:rPr lang="fr-FR" sz="1600" dirty="0"/>
              <a:t>Vidéos,</a:t>
            </a:r>
            <a:endParaRPr dirty="0"/>
          </a:p>
          <a:p>
            <a:pPr marL="377825" indent="-285750">
              <a:buFontTx/>
              <a:buChar char="-"/>
              <a:defRPr/>
            </a:pPr>
            <a:r>
              <a:rPr lang="fr-FR" sz="1600" dirty="0"/>
              <a:t>Flyers STI2D et STL utilisables dans le cadre des opérations d’information,</a:t>
            </a:r>
            <a:endParaRPr dirty="0"/>
          </a:p>
          <a:p>
            <a:pPr marL="377825" indent="-285750">
              <a:buFontTx/>
              <a:buChar char="-"/>
              <a:defRPr/>
            </a:pPr>
            <a:r>
              <a:rPr lang="fr-FR" sz="1600" dirty="0"/>
              <a:t>Un kit réalisé par les DCIO</a:t>
            </a:r>
            <a:endParaRPr dirty="0"/>
          </a:p>
          <a:p>
            <a:pPr marL="377825" indent="-285750">
              <a:buFontTx/>
              <a:buChar char="-"/>
              <a:defRPr/>
            </a:pPr>
            <a:r>
              <a:rPr lang="fr-FR" sz="1600" dirty="0"/>
              <a:t>…</a:t>
            </a:r>
            <a:endParaRPr dirty="0"/>
          </a:p>
          <a:p>
            <a:pPr marL="377825" indent="-285750">
              <a:buFontTx/>
              <a:buChar char="-"/>
              <a:defRPr/>
            </a:pPr>
            <a:endParaRPr lang="fr-FR" sz="1600" dirty="0"/>
          </a:p>
        </p:txBody>
      </p:sp>
      <p:sp>
        <p:nvSpPr>
          <p:cNvPr id="6" name="Espace réservé de la date 3"/>
          <p:cNvSpPr>
            <a:spLocks noGrp="1"/>
          </p:cNvSpPr>
          <p:nvPr>
            <p:ph type="dt" sz="half" idx="2"/>
          </p:nvPr>
        </p:nvSpPr>
        <p:spPr bwMode="auto"/>
        <p:txBody>
          <a:bodyPr/>
          <a:lstStyle/>
          <a:p>
            <a:pPr>
              <a:defRPr/>
            </a:pPr>
            <a:fld id="{0597CDB5-73DC-8641-8CC1-FAD9379FD627}" type="datetime1">
              <a:rPr lang="fr-FR" cap="all"/>
              <a:t>13/12/2023</a:t>
            </a:fld>
            <a:endParaRPr lang="fr-FR" cap="all"/>
          </a:p>
        </p:txBody>
      </p:sp>
      <p:sp>
        <p:nvSpPr>
          <p:cNvPr id="7" name="Titre 5"/>
          <p:cNvSpPr>
            <a:spLocks noGrp="1"/>
          </p:cNvSpPr>
          <p:nvPr>
            <p:ph type="title"/>
          </p:nvPr>
        </p:nvSpPr>
        <p:spPr bwMode="auto">
          <a:xfrm>
            <a:off x="323850" y="1032366"/>
            <a:ext cx="8424863" cy="539991"/>
          </a:xfrm>
        </p:spPr>
        <p:txBody>
          <a:bodyPr>
            <a:normAutofit fontScale="90000"/>
          </a:bodyPr>
          <a:lstStyle/>
          <a:p>
            <a:pPr>
              <a:defRPr/>
            </a:pPr>
            <a:r>
              <a:rPr lang="fr-FR" sz="2300" b="0">
                <a:latin typeface="Marianne"/>
              </a:rPr>
              <a:t>Un ensemble de ressources disponibles sur le site pédagogique académique pour accompagner la réflexion des collégiens et des élèves de seconde dans le cadre du parcours avenir:</a:t>
            </a:r>
          </a:p>
        </p:txBody>
      </p:sp>
      <p:sp>
        <p:nvSpPr>
          <p:cNvPr id="8" name="Titre 5"/>
          <p:cNvSpPr>
            <a:spLocks/>
          </p:cNvSpPr>
          <p:nvPr/>
        </p:nvSpPr>
        <p:spPr bwMode="auto">
          <a:xfrm>
            <a:off x="277394" y="4257040"/>
            <a:ext cx="8424863" cy="539991"/>
          </a:xfrm>
          <a:prstGeom prst="rect">
            <a:avLst/>
          </a:prstGeom>
        </p:spPr>
        <p:txBody>
          <a:bodyPr vert="horz" lIns="91440" tIns="45720" rIns="91440" bIns="45720" rtlCol="0" anchor="ctr"/>
          <a:lstStyle>
            <a:lvl1pPr marL="14288" indent="0" algn="l" defTabSz="914400">
              <a:lnSpc>
                <a:spcPct val="90000"/>
              </a:lnSpc>
              <a:spcBef>
                <a:spcPts val="0"/>
              </a:spcBef>
              <a:buNone/>
              <a:defRPr sz="2500" b="1">
                <a:solidFill>
                  <a:schemeClr val="tx1"/>
                </a:solidFill>
                <a:latin typeface="+mj-lt"/>
                <a:ea typeface="+mj-ea"/>
                <a:cs typeface="+mj-cs"/>
              </a:defRPr>
            </a:lvl1pPr>
          </a:lstStyle>
          <a:p>
            <a:pPr>
              <a:defRPr/>
            </a:pPr>
            <a:r>
              <a:rPr lang="fr-FR" sz="2000" dirty="0">
                <a:latin typeface="Marianne"/>
              </a:rPr>
              <a:t>https://pedagogie.ac-rennes.fr/spip.php?article7381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Image 2"/>
          <p:cNvPicPr>
            <a:picLocks noChangeAspect="1"/>
          </p:cNvPicPr>
          <p:nvPr/>
        </p:nvPicPr>
        <p:blipFill>
          <a:blip r:embed="rId2"/>
          <a:stretch/>
        </p:blipFill>
        <p:spPr bwMode="auto">
          <a:xfrm>
            <a:off x="13195" y="-32612"/>
            <a:ext cx="9144000" cy="6024330"/>
          </a:xfrm>
          <a:prstGeom prst="rect">
            <a:avLst/>
          </a:prstGeom>
        </p:spPr>
      </p:pic>
      <p:sp>
        <p:nvSpPr>
          <p:cNvPr id="5" name="Titre 1"/>
          <p:cNvSpPr>
            <a:spLocks noGrp="1"/>
          </p:cNvSpPr>
          <p:nvPr>
            <p:ph type="title"/>
          </p:nvPr>
        </p:nvSpPr>
        <p:spPr bwMode="auto">
          <a:xfrm>
            <a:off x="539552" y="97743"/>
            <a:ext cx="8977540" cy="857250"/>
          </a:xfrm>
        </p:spPr>
        <p:txBody>
          <a:bodyPr/>
          <a:lstStyle/>
          <a:p>
            <a:pPr algn="l">
              <a:defRPr/>
            </a:pPr>
            <a:r>
              <a:rPr lang="fr-FR" sz="2400" i="1"/>
              <a:t>Rencontre avec les professeurs et les élèves:</a:t>
            </a:r>
            <a:endParaRPr/>
          </a:p>
        </p:txBody>
      </p:sp>
      <p:sp>
        <p:nvSpPr>
          <p:cNvPr id="6" name="ZoneTexte 3"/>
          <p:cNvSpPr/>
          <p:nvPr/>
        </p:nvSpPr>
        <p:spPr bwMode="auto">
          <a:xfrm>
            <a:off x="2339752" y="792960"/>
            <a:ext cx="4256614" cy="584775"/>
          </a:xfrm>
          <a:prstGeom prst="rect">
            <a:avLst/>
          </a:prstGeom>
          <a:noFill/>
        </p:spPr>
        <p:txBody>
          <a:bodyPr wrap="none" rtlCol="0">
            <a:spAutoFit/>
          </a:bodyPr>
          <a:lstStyle/>
          <a:p>
            <a:pPr marL="214313" indent="-214313">
              <a:buFont typeface="Arial"/>
              <a:buChar char="•"/>
              <a:defRPr/>
            </a:pPr>
            <a:r>
              <a:rPr lang="fr-FR" sz="1600"/>
              <a:t>Projets technologiques en cours</a:t>
            </a:r>
            <a:endParaRPr sz="1600"/>
          </a:p>
          <a:p>
            <a:pPr marL="214313" indent="-214313">
              <a:buFont typeface="Arial"/>
              <a:buChar char="•"/>
              <a:defRPr/>
            </a:pPr>
            <a:r>
              <a:rPr lang="fr-FR" sz="1600"/>
              <a:t>Systèmes techniques et supports d’études</a:t>
            </a:r>
            <a:endParaRPr sz="16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m="http://schemas.openxmlformats.org/officeDocument/2006/math" xmlns:w="http://schemas.openxmlformats.org/wordprocessingml/2006/main">
      <p:transition advClick="1"/>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691680" y="202070"/>
            <a:ext cx="7056784" cy="539991"/>
          </a:xfrm>
        </p:spPr>
        <p:txBody>
          <a:bodyPr>
            <a:normAutofit fontScale="90000"/>
          </a:bodyPr>
          <a:lstStyle/>
          <a:p>
            <a:pPr>
              <a:defRPr/>
            </a:pPr>
            <a:r>
              <a:rPr lang="fr-FR" sz="2300">
                <a:latin typeface="Marianne"/>
                <a:cs typeface="Marianne Regular"/>
              </a:rPr>
              <a:t>Les décisions d’orientation en 1</a:t>
            </a:r>
            <a:r>
              <a:rPr lang="fr-FR" sz="2300" baseline="30000">
                <a:latin typeface="Marianne"/>
                <a:cs typeface="Marianne Regular"/>
              </a:rPr>
              <a:t>ère</a:t>
            </a:r>
            <a:r>
              <a:rPr lang="fr-FR" sz="2300">
                <a:latin typeface="Marianne"/>
                <a:cs typeface="Marianne Regular"/>
              </a:rPr>
              <a:t> technologique</a:t>
            </a:r>
          </a:p>
        </p:txBody>
      </p:sp>
      <p:sp>
        <p:nvSpPr>
          <p:cNvPr id="5" name="Rectangle 7"/>
          <p:cNvSpPr/>
          <p:nvPr/>
        </p:nvSpPr>
        <p:spPr bwMode="auto">
          <a:xfrm>
            <a:off x="51853" y="3546573"/>
            <a:ext cx="4536504" cy="1277273"/>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La série STMG connaît un léger recul en 2023 en deçà des objectifs que nous nous étions fixés </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Les taux d’orientation en 1</a:t>
            </a:r>
            <a:r>
              <a:rPr lang="fr-FR" sz="1100" baseline="30000">
                <a:solidFill>
                  <a:prstClr val="black"/>
                </a:solidFill>
                <a:latin typeface="Marianne"/>
              </a:rPr>
              <a:t>ère</a:t>
            </a:r>
            <a:r>
              <a:rPr lang="fr-FR" sz="1100">
                <a:solidFill>
                  <a:prstClr val="black"/>
                </a:solidFill>
                <a:latin typeface="Marianne"/>
              </a:rPr>
              <a:t> STI2D amorcent une petite progression (+0,6 pt)</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L’orientation en 1</a:t>
            </a:r>
            <a:r>
              <a:rPr lang="fr-FR" sz="1100" baseline="30000">
                <a:solidFill>
                  <a:prstClr val="black"/>
                </a:solidFill>
                <a:latin typeface="Marianne"/>
              </a:rPr>
              <a:t>ère</a:t>
            </a:r>
            <a:r>
              <a:rPr lang="fr-FR" sz="1100">
                <a:solidFill>
                  <a:prstClr val="black"/>
                </a:solidFill>
                <a:latin typeface="Marianne"/>
              </a:rPr>
              <a:t> STL reste marginale</a:t>
            </a:r>
            <a:endParaRPr/>
          </a:p>
        </p:txBody>
      </p:sp>
      <p:sp>
        <p:nvSpPr>
          <p:cNvPr id="6" name="Rectangle 3"/>
          <p:cNvSpPr/>
          <p:nvPr/>
        </p:nvSpPr>
        <p:spPr bwMode="auto">
          <a:xfrm>
            <a:off x="4644008" y="3506131"/>
            <a:ext cx="4414084" cy="600164"/>
          </a:xfrm>
          <a:prstGeom prst="rect">
            <a:avLst/>
          </a:prstGeom>
        </p:spPr>
        <p:txBody>
          <a:bodyPr wrap="square">
            <a:spAutoFit/>
          </a:bodyPr>
          <a:lstStyle/>
          <a:p>
            <a:pPr marL="171450" lvl="0" indent="-171450">
              <a:buFont typeface="Arial"/>
              <a:buChar char="•"/>
              <a:defRPr/>
            </a:pPr>
            <a:r>
              <a:rPr lang="fr-FR" sz="1100">
                <a:solidFill>
                  <a:prstClr val="black"/>
                </a:solidFill>
                <a:latin typeface="Marianne"/>
              </a:rPr>
              <a:t>Des taux départementaux vers la 1</a:t>
            </a:r>
            <a:r>
              <a:rPr lang="fr-FR" sz="1100" baseline="30000">
                <a:solidFill>
                  <a:prstClr val="black"/>
                </a:solidFill>
                <a:latin typeface="Marianne"/>
              </a:rPr>
              <a:t>ère</a:t>
            </a:r>
            <a:r>
              <a:rPr lang="fr-FR" sz="1100">
                <a:solidFill>
                  <a:prstClr val="black"/>
                </a:solidFill>
                <a:latin typeface="Marianne"/>
              </a:rPr>
              <a:t> STI2D qui restent supérieurs à l’académie </a:t>
            </a:r>
            <a:endParaRPr/>
          </a:p>
          <a:p>
            <a:pPr marL="171450" lvl="0" indent="-171450">
              <a:buFont typeface="Arial"/>
              <a:buChar char="•"/>
              <a:defRPr/>
            </a:pPr>
            <a:endParaRPr lang="fr-FR" sz="1100">
              <a:solidFill>
                <a:prstClr val="black"/>
              </a:solidFill>
              <a:latin typeface="Marianne"/>
            </a:endParaRPr>
          </a:p>
        </p:txBody>
      </p:sp>
      <p:graphicFrame>
        <p:nvGraphicFramePr>
          <p:cNvPr id="7" name="Graphique 10"/>
          <p:cNvGraphicFramePr>
            <a:graphicFrameLocks/>
          </p:cNvGraphicFramePr>
          <p:nvPr/>
        </p:nvGraphicFramePr>
        <p:xfrm>
          <a:off x="107504" y="764595"/>
          <a:ext cx="4414084" cy="27819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aphique 8"/>
          <p:cNvGraphicFramePr>
            <a:graphicFrameLocks/>
          </p:cNvGraphicFramePr>
          <p:nvPr/>
        </p:nvGraphicFramePr>
        <p:xfrm>
          <a:off x="4644008" y="739740"/>
          <a:ext cx="4572000" cy="27432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Titre 4"/>
          <p:cNvSpPr>
            <a:spLocks noGrp="1"/>
          </p:cNvSpPr>
          <p:nvPr>
            <p:ph type="title"/>
          </p:nvPr>
        </p:nvSpPr>
        <p:spPr bwMode="auto">
          <a:xfrm>
            <a:off x="1403648" y="195555"/>
            <a:ext cx="6768752" cy="539991"/>
          </a:xfrm>
        </p:spPr>
        <p:txBody>
          <a:bodyPr>
            <a:normAutofit fontScale="90000"/>
          </a:bodyPr>
          <a:lstStyle/>
          <a:p>
            <a:pPr algn="ctr">
              <a:defRPr/>
            </a:pPr>
            <a:r>
              <a:rPr lang="fr-FR" sz="2300">
                <a:latin typeface="Marianne"/>
                <a:cs typeface="Marianne Regular"/>
              </a:rPr>
              <a:t>L’orientation des filles et des garçons </a:t>
            </a:r>
            <a:br>
              <a:rPr lang="fr-FR" sz="2300">
                <a:latin typeface="Marianne"/>
                <a:cs typeface="Marianne Regular"/>
              </a:rPr>
            </a:br>
            <a:r>
              <a:rPr lang="fr-FR" sz="2300">
                <a:latin typeface="Marianne"/>
                <a:cs typeface="Marianne Regular"/>
              </a:rPr>
              <a:t>en 1</a:t>
            </a:r>
            <a:r>
              <a:rPr lang="fr-FR" sz="2300" baseline="30000">
                <a:latin typeface="Marianne"/>
                <a:cs typeface="Marianne Regular"/>
              </a:rPr>
              <a:t>ère</a:t>
            </a:r>
            <a:r>
              <a:rPr lang="fr-FR" sz="2300">
                <a:latin typeface="Marianne"/>
                <a:cs typeface="Marianne Regular"/>
              </a:rPr>
              <a:t> STI2D</a:t>
            </a:r>
          </a:p>
        </p:txBody>
      </p:sp>
      <p:sp>
        <p:nvSpPr>
          <p:cNvPr id="5" name="Rectangle 5"/>
          <p:cNvSpPr/>
          <p:nvPr/>
        </p:nvSpPr>
        <p:spPr bwMode="auto">
          <a:xfrm>
            <a:off x="408120" y="3651870"/>
            <a:ext cx="8352928" cy="600164"/>
          </a:xfrm>
          <a:prstGeom prst="rect">
            <a:avLst/>
          </a:prstGeom>
        </p:spPr>
        <p:txBody>
          <a:bodyPr wrap="square">
            <a:spAutoFit/>
          </a:bodyPr>
          <a:lstStyle/>
          <a:p>
            <a:pPr marL="171450" indent="-171450">
              <a:buFont typeface="Arial"/>
              <a:buChar char="•"/>
              <a:defRPr/>
            </a:pPr>
            <a:r>
              <a:rPr lang="fr-FR" sz="1100">
                <a:solidFill>
                  <a:prstClr val="black"/>
                </a:solidFill>
                <a:latin typeface="Marianne"/>
              </a:rPr>
              <a:t>Une orientation en STI2D quasi inexistante pour les filles, mais en léger progrès depuis 2022 à 1,54 en 2023</a:t>
            </a:r>
            <a:endParaRPr/>
          </a:p>
          <a:p>
            <a:pPr>
              <a:defRPr/>
            </a:pPr>
            <a:endParaRPr lang="fr-FR" sz="1100">
              <a:solidFill>
                <a:prstClr val="black"/>
              </a:solidFill>
              <a:latin typeface="Marianne"/>
            </a:endParaRPr>
          </a:p>
          <a:p>
            <a:pPr marL="171450" indent="-171450">
              <a:buFont typeface="Arial"/>
              <a:buChar char="•"/>
              <a:defRPr/>
            </a:pPr>
            <a:r>
              <a:rPr lang="fr-FR" sz="1100">
                <a:solidFill>
                  <a:prstClr val="black"/>
                </a:solidFill>
                <a:latin typeface="Marianne"/>
              </a:rPr>
              <a:t>Des taux d’orientation qui augmentent pour les garçons depuis 2022, mais sans retrouver le niveau de 2018</a:t>
            </a:r>
            <a:endParaRPr/>
          </a:p>
        </p:txBody>
      </p:sp>
      <p:graphicFrame>
        <p:nvGraphicFramePr>
          <p:cNvPr id="6" name="Graphique 6"/>
          <p:cNvGraphicFramePr>
            <a:graphicFrameLocks/>
          </p:cNvGraphicFramePr>
          <p:nvPr/>
        </p:nvGraphicFramePr>
        <p:xfrm>
          <a:off x="12584" y="971364"/>
          <a:ext cx="4572000" cy="2552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phique 9"/>
          <p:cNvGraphicFramePr>
            <a:graphicFrameLocks/>
          </p:cNvGraphicFramePr>
          <p:nvPr/>
        </p:nvGraphicFramePr>
        <p:xfrm>
          <a:off x="4584584" y="971364"/>
          <a:ext cx="4572000" cy="25527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TEMPLATE_INTITULE_OFFICIEL copie">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2.xml><?xml version="1.0" encoding="utf-8"?>
<a:theme xmlns:a="http://schemas.openxmlformats.org/drawingml/2006/main" name="2_TEMPLATE_INTITULE_OFFICIEL copie">
  <a:themeElements>
    <a:clrScheme name="Bleu">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Personnalisé 1">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3.xml><?xml version="1.0" encoding="utf-8"?>
<a:theme xmlns:a="http://schemas.openxmlformats.org/drawingml/2006/main" name="3_TEMPLATE_INTITULE_OFFICIEL copie">
  <a:themeElements>
    <a:clrScheme name="GOUVERNEMENT PPT">
      <a:dk1>
        <a:srgbClr val="000000"/>
      </a:dk1>
      <a:lt1>
        <a:srgbClr val="FFFFFF"/>
      </a:lt1>
      <a:dk2>
        <a:srgbClr val="000091"/>
      </a:dk2>
      <a:lt2>
        <a:srgbClr val="E1000F"/>
      </a:lt2>
      <a:accent1>
        <a:srgbClr val="005841"/>
      </a:accent1>
      <a:accent2>
        <a:srgbClr val="21215A"/>
      </a:accent2>
      <a:accent3>
        <a:srgbClr val="FFD500"/>
      </a:accent3>
      <a:accent4>
        <a:srgbClr val="EA5433"/>
      </a:accent4>
      <a:accent5>
        <a:srgbClr val="8C2237"/>
      </a:accent5>
      <a:accent6>
        <a:srgbClr val="49311F"/>
      </a:accent6>
      <a:hlink>
        <a:srgbClr val="000000"/>
      </a:hlink>
      <a:folHlink>
        <a:srgbClr val="000000"/>
      </a:folHlink>
    </a:clrScheme>
    <a:fontScheme name="Personnalisé 1">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Override>
</file>

<file path=docProps/app.xml><?xml version="1.0" encoding="utf-8"?>
<Properties xmlns="http://schemas.openxmlformats.org/officeDocument/2006/extended-properties" xmlns:vt="http://schemas.openxmlformats.org/officeDocument/2006/docPropsVTypes">
  <Template>TEMPLATE_INTITULE_OFFICIEL copie.potx</Template>
  <TotalTime>17</TotalTime>
  <Words>6651</Words>
  <Application>Microsoft Office PowerPoint</Application>
  <DocSecurity>0</DocSecurity>
  <PresentationFormat>Affichage à l'écran (16:9)</PresentationFormat>
  <Paragraphs>1076</Paragraphs>
  <Slides>72</Slides>
  <Notes>46</Notes>
  <HiddenSlides>2</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72</vt:i4>
      </vt:variant>
    </vt:vector>
  </HeadingPairs>
  <TitlesOfParts>
    <vt:vector size="86" baseType="lpstr">
      <vt:lpstr>Microsoft YaHei</vt:lpstr>
      <vt:lpstr>Arial</vt:lpstr>
      <vt:lpstr>Avenir Next LT Pro</vt:lpstr>
      <vt:lpstr>Calibri</vt:lpstr>
      <vt:lpstr>Garamond</vt:lpstr>
      <vt:lpstr>Liberation Sans</vt:lpstr>
      <vt:lpstr>Lucida Sans</vt:lpstr>
      <vt:lpstr>Marianne</vt:lpstr>
      <vt:lpstr>Marianne Regular</vt:lpstr>
      <vt:lpstr>Symbol</vt:lpstr>
      <vt:lpstr>Wingdings</vt:lpstr>
      <vt:lpstr>TEMPLATE_INTITULE_OFFICIEL copie</vt:lpstr>
      <vt:lpstr>2_TEMPLATE_INTITULE_OFFICIEL copie</vt:lpstr>
      <vt:lpstr>3_TEMPLATE_INTITULE_OFFICIEL copie</vt:lpstr>
      <vt:lpstr>Présentation PowerPoint</vt:lpstr>
      <vt:lpstr>Suite aux travaux du comité de suivi de la réforme du lycée et du baccalauréat général et technologique : </vt:lpstr>
      <vt:lpstr>Le plan de valorisation de la voie technologique: </vt:lpstr>
      <vt:lpstr>Introduction du Recteur Ethis </vt:lpstr>
      <vt:lpstr>A l’origine la réforme du lycée 2018, des ambitions pour la voie technologique qui marquent une évolution vis-à-vis de rénovation antérieure (2011) :  </vt:lpstr>
      <vt:lpstr>Le plan de valorisation de la voie technologique: </vt:lpstr>
      <vt:lpstr>Données 22  </vt:lpstr>
      <vt:lpstr>Les décisions d’orientation en 1ère technologique</vt:lpstr>
      <vt:lpstr>L’orientation des filles et des garçons  en 1ère STI2D</vt:lpstr>
      <vt:lpstr>L’affectation en 1ère technologique  en Cotes d’Armor</vt:lpstr>
      <vt:lpstr>Données 29 </vt:lpstr>
      <vt:lpstr>Répartition de l’affectation post-seconde dans le Finistère- 2023</vt:lpstr>
      <vt:lpstr>Répartition des affectations dans filières technologiques en 2023, dans le Finistère (%)</vt:lpstr>
      <vt:lpstr>Les décisions d’affectations en 1ère technologique- Finistère</vt:lpstr>
      <vt:lpstr>La répartition des affectations selon le Genre</vt:lpstr>
      <vt:lpstr>Données 35 </vt:lpstr>
      <vt:lpstr>Les décisions d’orientation en 1ère technologique</vt:lpstr>
      <vt:lpstr>L’orientation des filles et des garçons  en 1ère STI2D</vt:lpstr>
      <vt:lpstr>L’affectation en 1ère technologique  en Ille et Vilaine</vt:lpstr>
      <vt:lpstr>Les règles de l’affectation en 2nde GT en Ille et Vilaine</vt:lpstr>
      <vt:lpstr>Données 56 </vt:lpstr>
      <vt:lpstr>Les décisions d’orientation en 1ère technologique</vt:lpstr>
      <vt:lpstr>L’orientation des filles et des garçons  en 1ère STI2D</vt:lpstr>
      <vt:lpstr>Les règles de l’affectation en 2nde GT dans le Morbihan</vt:lpstr>
      <vt:lpstr>Présentation PowerPoint</vt:lpstr>
      <vt:lpstr>Présentation PowerPoint</vt:lpstr>
      <vt:lpstr>Pourquoi construire un projet d’orientation via STI2D ou STL?  </vt:lpstr>
      <vt:lpstr>Pourquoi construire un projet d’orientation via STI2D ou STL?  Vidéo 1 : choisir de devenir ingénieur / emploi </vt:lpstr>
      <vt:lpstr>Des besoins induits par un contexte mondial…</vt:lpstr>
      <vt:lpstr>… une impulsion nationale pour y répondre :</vt:lpstr>
      <vt:lpstr>Un plan d’investissement et des domaines cibles :</vt:lpstr>
      <vt:lpstr>En Bretagne, un secteur technologique dynamique :</vt:lpstr>
      <vt:lpstr>Présentation PowerPoint</vt:lpstr>
      <vt:lpstr>Présentation PowerPoint</vt:lpstr>
      <vt:lpstr> </vt:lpstr>
      <vt:lpstr>L’orientation des filles et des garçons  en 1ère STI2D</vt:lpstr>
      <vt:lpstr>Une question de représentation? </vt:lpstr>
      <vt:lpstr>Présentation PowerPoint</vt:lpstr>
      <vt:lpstr>Une question de représentation? </vt:lpstr>
      <vt:lpstr> </vt:lpstr>
      <vt:lpstr> </vt:lpstr>
      <vt:lpstr>Des attentes des entreprises,  des réglementations incitatives…</vt:lpstr>
      <vt:lpstr>Pourquoi construire un projet d’orientation via STI2D ou STL?</vt:lpstr>
      <vt:lpstr>Présentation PowerPoint</vt:lpstr>
      <vt:lpstr>Présentation PowerPoint</vt:lpstr>
      <vt:lpstr>Les voies technologiques STI2D / STL</vt:lpstr>
      <vt:lpstr>STI2D: I pour industrie,  2D pour développement durable…   </vt:lpstr>
      <vt:lpstr>Présentation PowerPoint</vt:lpstr>
      <vt:lpstr>Des champs identifiés par France 2030…  …qui convergent avec les problématiques sociétales et  thématiques d’études ciblées dans le programme:  </vt:lpstr>
      <vt:lpstr>Des fondamentaux communs aux systèmes techniques</vt:lpstr>
      <vt:lpstr>Présentation PowerPoint</vt:lpstr>
      <vt:lpstr>Présentation PowerPoint</vt:lpstr>
      <vt:lpstr>Présentation PowerPoint</vt:lpstr>
      <vt:lpstr>Présentation PowerPoint</vt:lpstr>
      <vt:lpstr>Une façon de travailler différente</vt:lpstr>
      <vt:lpstr>Diversité des parcours et des métiers possibles</vt:lpstr>
      <vt:lpstr>Présentation PowerPoint</vt:lpstr>
      <vt:lpstr>Cartographie des BTS BUT et écoles </vt:lpstr>
      <vt:lpstr>Des parcours sécurisés et des possibilités d’insertion à différents niveaux de qualifications </vt:lpstr>
      <vt:lpstr>À propos des classes préparatoires aux grandes écoles (CPGE):</vt:lpstr>
      <vt:lpstr>Présentation PowerPoint</vt:lpstr>
      <vt:lpstr>Présentation PowerPoint</vt:lpstr>
      <vt:lpstr>STL – Exemples d’insertion professionnelle STL-Biotechnologies   STL-Sciences physiques chimie en laboratoire</vt:lpstr>
      <vt:lpstr>Des outils d’aide à l’orientation</vt:lpstr>
      <vt:lpstr>Point d’étape à la rentrée 2023?</vt:lpstr>
      <vt:lpstr>Des variations de flux inscrites dans l’ADN de la série:</vt:lpstr>
      <vt:lpstr>Présentation PowerPoint</vt:lpstr>
      <vt:lpstr>Présentation PowerPoint</vt:lpstr>
      <vt:lpstr>Un réseau d'établissement et des plateaux techniques</vt:lpstr>
      <vt:lpstr>Webographie</vt:lpstr>
      <vt:lpstr>Un ensemble de ressources disponibles sur le site pédagogique académique pour accompagner la réflexion des collégiens et des élèves de seconde dans le cadre du parcours avenir:</vt:lpstr>
      <vt:lpstr>Rencontre avec les professeurs et les élèves:</vt:lpstr>
    </vt:vector>
  </TitlesOfParts>
  <Manager>Client</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PPT</dc:title>
  <dc:subject>Client</dc:subject>
  <dc:creator>Utilisateur Microsoft Office</dc:creator>
  <cp:keywords/>
  <dc:description/>
  <cp:lastModifiedBy>elanglet1</cp:lastModifiedBy>
  <cp:revision>354</cp:revision>
  <dcterms:created xsi:type="dcterms:W3CDTF">2020-04-03T14:41:51Z</dcterms:created>
  <dcterms:modified xsi:type="dcterms:W3CDTF">2023-12-13T17:56:29Z</dcterms:modified>
  <cp:category/>
  <dc:identifier/>
  <cp:contentStatus/>
  <dc:language/>
  <cp:version/>
</cp:coreProperties>
</file>