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3" r:id="rId4"/>
    <p:sldId id="257" r:id="rId5"/>
    <p:sldId id="271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74" r:id="rId18"/>
    <p:sldId id="269" r:id="rId19"/>
    <p:sldId id="275" r:id="rId2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3822A-5ADC-4742-937C-3EC4E6BE0690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A7D1F-AC4B-4A8F-9CED-97D1B022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60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en cycle 2 : une carte mentale pré-organisée avec des étiquettes à replacer (dessin ou photographie – nom des composants)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86C77-528B-3244-A995-B9E77C16430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79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266BE-5123-4E0B-A925-D88DDF5ED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3CA271-43FD-4ACA-9A1E-9EC4737D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28AD0E-2F20-41E7-9967-2F3010CA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314FA-A1F6-4D1C-8003-0A6C9ACD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45C900-643F-4163-A422-178A9232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5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CB175C-7EA3-4D81-BBF0-D68D5AD1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7B6AFD-EB2C-4672-BACF-F7198477B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BFFAD-EE61-4B7E-A7F5-EF40E5B1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A16608-3511-415C-AE72-4A7AF2A5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118FDA-E402-4811-B0A3-29209146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61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8676DB-2A26-4611-8EBF-25B221A35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51D8D9-CF57-4136-A7EF-24BACDF26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9295E2-40A1-4A52-A0DB-9BCFE8D3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4B2298-F607-494D-94F8-137C2D72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0FFD1-BCD2-4CF9-BA3D-ADC64671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49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CBCCD-73B0-4E79-A2CD-00CEE4B9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75C28-3100-4D9A-A7F7-CD487D08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09946D-B8EE-4E4F-BA20-267FD801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73B812-E1CA-4337-90B2-31D2960A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144CA2-4967-441F-A458-7ADD1FE7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36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7AF98-E720-4584-8414-9CD40462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DD6E3F-2489-4897-9FE2-13F0344B9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2552C8-C662-4B14-B238-EE9AE8C6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CBC7C-AAAB-4931-ADAF-3E521CFA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88F244-2339-47CA-BCAB-6CB74CC6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74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4629E-3892-4AF4-9BED-CEC21D6E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DBFB6-4565-423F-B622-B424E98FD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A3734B-C855-46D7-B49B-B12D29D8B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D8614F-31ED-439A-91D6-15327AEF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798624-77BA-41C6-9516-475D60B5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15A734-8A76-4DEF-A70C-633E8B58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38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320E6-7C64-428E-A31D-2B584ADC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3C0AFA-69FD-4174-9F34-366689424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096FC3-9BDB-4DC7-B5FA-06D8D4C3F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5062E5-F65F-4DF9-B6C2-AC21A887F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9E1167-C0BF-425B-B73F-684305B8C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C42C63-02B2-4343-8687-21F0B417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6757FA-B281-49A1-AF72-92778BCC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08C64D-4E8E-4EC2-A60C-6D8FAD08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08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04EE32-F204-4DC3-B4EE-BBB7264F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3D79C-5753-4212-A19B-A3B389D0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F47AC8-E207-442D-8523-7012A4DE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A512B1-1846-4D5A-8FD4-05AFD30D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04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CC26DF-E2D1-4712-8842-260A0812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D949F2-9965-4599-B268-B3B3C45A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515112-F605-4CAE-A574-238B9392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07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A00B1-271E-4213-B400-9867201B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4C87AD-58C8-4C1C-A889-8DB1C5BA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86C9F2-BB47-4D2E-AD38-A2570CC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75B490-BC8E-453D-A2C7-35925BB0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A61F88-F89F-488E-9836-426A3CAB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5C49A8-4833-42D1-A651-0F004A92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7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7EB16-6FEB-4DAB-AB03-284BB63B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1C5E5B-4F9A-47A1-B6D2-464ED34A8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5BAB07-FE47-4A98-8F70-4500691BE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B8C087-2F68-4B50-BD96-A3C33EDD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55A968-5E91-49AE-B298-E6372C6A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F6B5C2-1602-4F47-BDD9-A3D2DB74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27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72EF02-81E4-4ECB-86C9-55B59E83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9DF8C0-85BF-49B0-9FD7-E372267F9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6EF678-EAD9-448E-9606-6F055753E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0352-038A-49C8-97BC-9E1A3101CA3A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210EEE-154C-4899-8847-2962E32B0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6B059F-37EA-45CC-9623-6FEF14087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CC51-E261-4B49-8B36-435B69964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62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BAE265-CA16-4F4B-8549-B0D9D046D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Démarche(s) d’investigation en sciences : apports de la didactique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728891-C662-4ED1-A661-D9C2535B2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Groupe départemental Sciences et technologie - Côtes d’Armor</a:t>
            </a:r>
          </a:p>
        </p:txBody>
      </p:sp>
    </p:spTree>
    <p:extLst>
      <p:ext uri="{BB962C8B-B14F-4D97-AF65-F5344CB8AC3E}">
        <p14:creationId xmlns:p14="http://schemas.microsoft.com/office/powerpoint/2010/main" val="83198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D4E2A-6F6A-4214-AE72-4B5C2C96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fr-FR" dirty="0"/>
              <a:t> démarche d’investigation en 2002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E3BEDC-9129-435E-9427-BAA3B264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621"/>
            <a:ext cx="10515600" cy="478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1- </a:t>
            </a:r>
            <a:r>
              <a:rPr lang="fr-FR" sz="2000" dirty="0"/>
              <a:t>À partir d’une situation fonctionnelle : </a:t>
            </a:r>
            <a:r>
              <a:rPr lang="fr-FR" sz="2000" b="1" dirty="0"/>
              <a:t>formulation d’un problème à résoudre.</a:t>
            </a:r>
          </a:p>
          <a:p>
            <a:pPr marL="0" indent="0">
              <a:buNone/>
            </a:pPr>
            <a:r>
              <a:rPr lang="fr-FR" sz="2000" b="1" dirty="0"/>
              <a:t>2- </a:t>
            </a:r>
            <a:r>
              <a:rPr lang="fr-FR" sz="2000" dirty="0"/>
              <a:t>Par le raisonnement et en utilisant ses connaissances : </a:t>
            </a:r>
            <a:r>
              <a:rPr lang="fr-FR" sz="2000" b="1" dirty="0"/>
              <a:t>Explications, réponses possibles, représentations de la solution visant la formulation des hypothèses à tester</a:t>
            </a:r>
          </a:p>
          <a:p>
            <a:pPr marL="0" indent="0">
              <a:buNone/>
            </a:pPr>
            <a:r>
              <a:rPr lang="fr-FR" sz="2000" b="1" dirty="0"/>
              <a:t>3- Selon la nature du problème et des hypothèses, établissement d’un protocole ou de plusieurs protocoles </a:t>
            </a:r>
            <a:r>
              <a:rPr lang="fr-FR" sz="2000" dirty="0"/>
              <a:t>(expérimentation, observation, tâtonnement expérimental, modélisation, recherche documentaire) puis </a:t>
            </a:r>
            <a:r>
              <a:rPr lang="fr-FR" sz="2000" b="1" dirty="0"/>
              <a:t>réalisation du ou des protocoles</a:t>
            </a:r>
          </a:p>
          <a:p>
            <a:pPr marL="0" indent="0">
              <a:buNone/>
            </a:pPr>
            <a:r>
              <a:rPr lang="fr-FR" sz="2000" b="1" dirty="0"/>
              <a:t>4- Constatation des résultats et comparaison avec l’hypothèse </a:t>
            </a:r>
            <a:r>
              <a:rPr lang="fr-FR" sz="2000" dirty="0"/>
              <a:t>: Validation (confirmation) ou non de l’hypothèse ou de certaines hypothèses</a:t>
            </a:r>
          </a:p>
          <a:p>
            <a:pPr marL="0" indent="0">
              <a:buNone/>
            </a:pPr>
            <a:r>
              <a:rPr lang="fr-FR" sz="2000" b="1" dirty="0"/>
              <a:t>5- Synthèse de l’ensemble des hypothèses validées et réfutées </a:t>
            </a:r>
            <a:r>
              <a:rPr lang="fr-FR" sz="2000" dirty="0"/>
              <a:t>: structuration du savoir construit en réponse au problème posé</a:t>
            </a:r>
          </a:p>
          <a:p>
            <a:pPr marL="0" indent="0">
              <a:buNone/>
            </a:pPr>
            <a:r>
              <a:rPr lang="fr-FR" sz="2000" b="1" dirty="0"/>
              <a:t>6-</a:t>
            </a:r>
            <a:r>
              <a:rPr lang="fr-FR" sz="2000" dirty="0"/>
              <a:t> </a:t>
            </a:r>
            <a:r>
              <a:rPr lang="fr-FR" sz="2000" b="1" dirty="0"/>
              <a:t>Confrontation au savoir savant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r>
              <a:rPr lang="fr-FR" sz="2000" b="1" dirty="0"/>
              <a:t>7- Réinvestissement dans de nouvelles situations </a:t>
            </a:r>
            <a:r>
              <a:rPr lang="fr-FR" sz="2000" dirty="0"/>
              <a:t>(recontextualisation)</a:t>
            </a:r>
          </a:p>
        </p:txBody>
      </p:sp>
    </p:spTree>
    <p:extLst>
      <p:ext uri="{BB962C8B-B14F-4D97-AF65-F5344CB8AC3E}">
        <p14:creationId xmlns:p14="http://schemas.microsoft.com/office/powerpoint/2010/main" val="328704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55B80-0677-42BB-A156-30064748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démarche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dirty="0"/>
              <a:t> d’investigation en 2017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833068-8A48-45AB-B5A0-C1663469E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Un motif central qui revient systématiquement : QP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IP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dirty="0" err="1"/>
              <a:t>CclP</a:t>
            </a:r>
            <a:endParaRPr lang="fr-FR" dirty="0"/>
          </a:p>
          <a:p>
            <a:pPr marL="0" indent="0">
              <a:buNone/>
            </a:pPr>
            <a:r>
              <a:rPr lang="fr-FR" dirty="0">
                <a:sym typeface="Wingdings"/>
              </a:rPr>
              <a:t>Selon le sujet abordé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20F31C-7A0E-497A-8B27-A6F5E05A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55" y="2821363"/>
            <a:ext cx="3944307" cy="12868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2E504A-7BF4-44C5-A2F4-10312E7E8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08" y="4299554"/>
            <a:ext cx="3844136" cy="12780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E15F529-8025-421E-A467-0E7678FE0F17}"/>
              </a:ext>
            </a:extLst>
          </p:cNvPr>
          <p:cNvSpPr txBox="1"/>
          <p:nvPr/>
        </p:nvSpPr>
        <p:spPr>
          <a:xfrm>
            <a:off x="1118937" y="5712515"/>
            <a:ext cx="10234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Donc, il n’y a pas une DI, mais des DI en fonction des sujets abordés.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38F072-D96F-4845-9C7C-8A9A1DF24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80" y="2821363"/>
            <a:ext cx="3558783" cy="17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D5AD9-1444-4F2A-A356-26E37D79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Ajouter un interrupteur dans un circuit.</a:t>
            </a:r>
            <a:br>
              <a:rPr lang="fr-FR" dirty="0"/>
            </a:br>
            <a:r>
              <a:rPr lang="fr-FR" dirty="0"/>
              <a:t>3 hypothèses possibles :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F6C1CE5-99A6-42C8-A823-842CE9F381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10" y="1825625"/>
            <a:ext cx="62337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0BD854-505E-4523-A31A-F6BE170B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Quelles conceptions initiales erronées vont probablement faire obstacle aux apprentissages?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AE920E-99CE-40C4-8825-49294CB8C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 </a:t>
            </a:r>
            <a:endParaRPr lang="fr-FR" dirty="0"/>
          </a:p>
          <a:p>
            <a:r>
              <a:rPr lang="fr-FR" dirty="0"/>
              <a:t>Le « courant » électrique, tel un fluide, circule d’une borne de la pile à l’autre. L’interrupteur doit s’intercaler entre la borne de départ et la lampe pour pouvoir contrôler la lampe.</a:t>
            </a:r>
          </a:p>
          <a:p>
            <a:r>
              <a:rPr lang="fr-FR" dirty="0"/>
              <a:t>L’interrupteur doit être appliqué aux bornes de la pile pour pouvoir la contrôler.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2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AD605-3F5C-425D-A21D-2D4409FC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L’argumentation de la prévision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A5999-DA67-4E8A-8EE5-F05EE6D3F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Conduire les élèves à prévoir la conclusion d’une expérience </a:t>
            </a:r>
            <a:r>
              <a:rPr lang="fr-FR" u="sng" dirty="0"/>
              <a:t>avant de la réaliser</a:t>
            </a:r>
            <a:r>
              <a:rPr lang="fr-FR" dirty="0"/>
              <a:t>.</a:t>
            </a:r>
          </a:p>
          <a:p>
            <a:r>
              <a:rPr lang="fr-FR" dirty="0"/>
              <a:t>Permettre des </a:t>
            </a:r>
            <a:r>
              <a:rPr lang="fr-FR" u="sng" dirty="0"/>
              <a:t>échanges argumentés </a:t>
            </a:r>
            <a:r>
              <a:rPr lang="fr-FR" dirty="0"/>
              <a:t>entre élèves en cas de désaccords </a:t>
            </a:r>
            <a:r>
              <a:rPr lang="fr-FR" u="sng" dirty="0"/>
              <a:t>afin d’expliciter les éléments pertinents à observer </a:t>
            </a:r>
            <a:r>
              <a:rPr lang="fr-FR" dirty="0"/>
              <a:t>pendant l’expérience.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79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04A4F7F-1B79-49E7-ABBA-BBF835BC2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210" y="1962785"/>
            <a:ext cx="3792041" cy="29324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AAE18E-E941-48FB-AE1E-9D7EC3EAF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75" y="559597"/>
            <a:ext cx="5392615" cy="28694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E2948DE-4D5B-4A27-820A-95CA61706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251" y="4614442"/>
            <a:ext cx="614530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16FE2-9768-46F1-9075-407AC7A1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 permettre une structuration pérenne des connaissances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C6A904-F089-4369-B517-969C65C7C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Pour une démarche plus efficace : </a:t>
            </a:r>
            <a:r>
              <a:rPr lang="fr-FR" b="1" dirty="0"/>
              <a:t>réorganiser les connaissances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F8A184-6676-4F5B-AE5F-9078A3F29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404847"/>
            <a:ext cx="5448300" cy="31928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0ECCA1C-A261-4217-99E7-E1FFF617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902822"/>
            <a:ext cx="5080000" cy="27476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36BA59-66F7-4E05-8349-08A72C279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846" y="2709595"/>
            <a:ext cx="8061364" cy="29408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0BD7F61-6E55-400C-BB55-A88EA85E7137}"/>
              </a:ext>
            </a:extLst>
          </p:cNvPr>
          <p:cNvSpPr txBox="1"/>
          <p:nvPr/>
        </p:nvSpPr>
        <p:spPr>
          <a:xfrm>
            <a:off x="838200" y="5699910"/>
            <a:ext cx="1154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Proposer des temps de reprise</a:t>
            </a:r>
          </a:p>
          <a:p>
            <a:r>
              <a:rPr lang="fr-FR" sz="2800" dirty="0"/>
              <a:t>Réorganiser les « îlots » de connaissances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9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41" y="0"/>
            <a:ext cx="4851748" cy="680457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45F266E-FE6F-41DB-8563-4DCF93E4AEB4}"/>
              </a:ext>
            </a:extLst>
          </p:cNvPr>
          <p:cNvSpPr txBox="1"/>
          <p:nvPr/>
        </p:nvSpPr>
        <p:spPr>
          <a:xfrm>
            <a:off x="670560" y="670560"/>
            <a:ext cx="4851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Exemple en cycle 2 : </a:t>
            </a:r>
          </a:p>
          <a:p>
            <a:r>
              <a:rPr lang="fr-FR" sz="2000" dirty="0"/>
              <a:t>une carte mentale pré-organisée avec des étiquettes à replacer (dessin ou photographie – nom des composants)</a:t>
            </a:r>
          </a:p>
        </p:txBody>
      </p:sp>
    </p:spTree>
    <p:extLst>
      <p:ext uri="{BB962C8B-B14F-4D97-AF65-F5344CB8AC3E}">
        <p14:creationId xmlns:p14="http://schemas.microsoft.com/office/powerpoint/2010/main" val="171191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7ACAD9B-53D6-4DE1-A854-7005B428E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473916"/>
            <a:ext cx="8458200" cy="591016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E9D1826-F96C-491D-9FB6-0C2326BE515F}"/>
              </a:ext>
            </a:extLst>
          </p:cNvPr>
          <p:cNvSpPr txBox="1"/>
          <p:nvPr/>
        </p:nvSpPr>
        <p:spPr>
          <a:xfrm>
            <a:off x="518160" y="1028343"/>
            <a:ext cx="2453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cycle 3</a:t>
            </a:r>
          </a:p>
          <a:p>
            <a:r>
              <a:rPr lang="fr-FR" dirty="0"/>
              <a:t>Une phase orale de « rebrassage » de ce que l’on sait sur les circuits électriques. Au tableau, une proposition d’organisation pour la carte mentale : nombre d’ampoules : avec ou sans interrupteur – avec deux interrupteurs.</a:t>
            </a:r>
          </a:p>
          <a:p>
            <a:r>
              <a:rPr lang="fr-FR" dirty="0"/>
              <a:t>Les élèves doivent tracer et la carte, faire les schémas et donner le résultat de l’expérience. </a:t>
            </a:r>
          </a:p>
        </p:txBody>
      </p:sp>
    </p:spTree>
    <p:extLst>
      <p:ext uri="{BB962C8B-B14F-4D97-AF65-F5344CB8AC3E}">
        <p14:creationId xmlns:p14="http://schemas.microsoft.com/office/powerpoint/2010/main" val="259577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6EAA1-85F3-4695-AFD8-1112CD3C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conclure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2292C0-4105-4EEC-9C5B-B1337CED3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840"/>
            <a:ext cx="10637520" cy="47901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100" b="1" dirty="0"/>
              <a:t>Démarche d’investigation : </a:t>
            </a:r>
          </a:p>
          <a:p>
            <a:pPr marL="0" indent="0">
              <a:buNone/>
            </a:pPr>
            <a:r>
              <a:rPr lang="fr-FR" sz="3100" dirty="0"/>
              <a:t>Une </a:t>
            </a:r>
            <a:r>
              <a:rPr lang="fr-FR" sz="3100" dirty="0">
                <a:solidFill>
                  <a:srgbClr val="FF0000"/>
                </a:solidFill>
              </a:rPr>
              <a:t>démarche plurielle </a:t>
            </a:r>
            <a:r>
              <a:rPr lang="fr-FR" sz="3100" dirty="0"/>
              <a:t>adaptée au sujet d’étude travaillé.</a:t>
            </a:r>
          </a:p>
          <a:p>
            <a:pPr marL="0" indent="0">
              <a:buNone/>
            </a:pPr>
            <a:r>
              <a:rPr lang="fr-FR" sz="3100" dirty="0"/>
              <a:t>Un motif central QS-QP &gt; IP &gt; </a:t>
            </a:r>
            <a:r>
              <a:rPr lang="fr-FR" sz="3100" dirty="0" err="1"/>
              <a:t>CclP</a:t>
            </a:r>
            <a:r>
              <a:rPr lang="fr-FR" sz="3100" dirty="0"/>
              <a:t>.</a:t>
            </a:r>
          </a:p>
          <a:p>
            <a:pPr marL="0" indent="0">
              <a:buNone/>
            </a:pPr>
            <a:r>
              <a:rPr lang="fr-FR" sz="3100" b="1" dirty="0"/>
              <a:t>Une démarche efficace sous certaines conditions </a:t>
            </a:r>
            <a:r>
              <a:rPr lang="fr-FR" sz="3100" dirty="0"/>
              <a:t>:</a:t>
            </a:r>
          </a:p>
          <a:p>
            <a:pPr marL="0" indent="0">
              <a:buNone/>
            </a:pPr>
            <a:r>
              <a:rPr lang="fr-FR" sz="3100" dirty="0"/>
              <a:t>1/ Le </a:t>
            </a:r>
            <a:r>
              <a:rPr lang="fr-FR" sz="3100" dirty="0">
                <a:solidFill>
                  <a:srgbClr val="FF0000"/>
                </a:solidFill>
              </a:rPr>
              <a:t>questionnement</a:t>
            </a:r>
            <a:r>
              <a:rPr lang="fr-FR" sz="3100" dirty="0"/>
              <a:t> proposé aux élèves (signifiant et productif)</a:t>
            </a:r>
          </a:p>
          <a:p>
            <a:pPr marL="0" indent="0">
              <a:buNone/>
            </a:pPr>
            <a:r>
              <a:rPr lang="fr-FR" sz="3100" dirty="0"/>
              <a:t>2/ Des temps spécifiques de structuration</a:t>
            </a:r>
          </a:p>
          <a:p>
            <a:r>
              <a:rPr lang="fr-FR" dirty="0">
                <a:solidFill>
                  <a:srgbClr val="FF0000"/>
                </a:solidFill>
              </a:rPr>
              <a:t>Structuration de la démarche </a:t>
            </a:r>
            <a:r>
              <a:rPr lang="fr-FR" dirty="0"/>
              <a:t>(horizontale) : établir des liens entre les activités réalisées et ce qu’elles doivent prouver (prévision argumentée, identification des observables).</a:t>
            </a:r>
          </a:p>
          <a:p>
            <a:r>
              <a:rPr lang="fr-FR" dirty="0">
                <a:solidFill>
                  <a:srgbClr val="FF0000"/>
                </a:solidFill>
              </a:rPr>
              <a:t>Structuration des connaissances</a:t>
            </a:r>
            <a:r>
              <a:rPr lang="fr-FR" dirty="0"/>
              <a:t> (verticale) : relier les « îlots » de connaissances entre eux.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4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e 5"/>
          <p:cNvSpPr/>
          <p:nvPr/>
        </p:nvSpPr>
        <p:spPr>
          <a:xfrm>
            <a:off x="1359857" y="137786"/>
            <a:ext cx="9825885" cy="95158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35" y="207071"/>
            <a:ext cx="6591300" cy="8572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47539" y="1703540"/>
            <a:ext cx="9825885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   </a:t>
            </a:r>
            <a:r>
              <a:rPr lang="fr-FR" sz="2400" b="1" dirty="0"/>
              <a:t>L’étude internationale TIMSS 2015 </a:t>
            </a:r>
            <a:r>
              <a:rPr lang="fr-FR" sz="2400" dirty="0"/>
              <a:t>mesure les performances en mathématiques et en sciences des élèves à la fin de la quatrième année de scolarité obligatoire (CM1 pour la France). </a:t>
            </a:r>
          </a:p>
          <a:p>
            <a:pPr algn="just"/>
            <a:br>
              <a:rPr lang="fr-FR" sz="2400" dirty="0"/>
            </a:br>
            <a:r>
              <a:rPr lang="fr-FR" sz="2400" dirty="0"/>
              <a:t>Avec un score de 488 points en mathématiques et de 487 points en sciences, </a:t>
            </a:r>
            <a:r>
              <a:rPr lang="fr-FR" sz="2400" b="1" dirty="0"/>
              <a:t>la France se situe en deçà de la moyenne internationale </a:t>
            </a:r>
            <a:r>
              <a:rPr lang="fr-FR" sz="2400" dirty="0"/>
              <a:t>(500 points en mathématiques et en sciences), </a:t>
            </a:r>
            <a:r>
              <a:rPr lang="fr-FR" sz="2400" b="1" dirty="0"/>
              <a:t>et de la moyenne européenne </a:t>
            </a:r>
            <a:r>
              <a:rPr lang="fr-FR" sz="2400" dirty="0"/>
              <a:t>(527 points en mathématiques ; 525 points en sciences), globalement et quel que soit le domaine de contenus ou le domaine cognitif considéré.</a:t>
            </a:r>
          </a:p>
          <a:p>
            <a:pPr algn="just"/>
            <a:r>
              <a:rPr lang="fr-FR" dirty="0"/>
              <a:t> </a:t>
            </a:r>
          </a:p>
        </p:txBody>
      </p:sp>
      <p:sp>
        <p:nvSpPr>
          <p:cNvPr id="5" name="Pentagone 4"/>
          <p:cNvSpPr/>
          <p:nvPr/>
        </p:nvSpPr>
        <p:spPr>
          <a:xfrm>
            <a:off x="1447539" y="1703540"/>
            <a:ext cx="307670" cy="225468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48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16" y="724516"/>
            <a:ext cx="10268733" cy="560112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34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DA112-BCEE-45F0-9F43-4149C369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Pavé » PISA 2015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929CEF-1434-4473-8485-859F882F3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" </a:t>
            </a:r>
            <a:r>
              <a:rPr lang="fr-FR" i="1" dirty="0"/>
              <a:t>Aussi surprenant que cela puisse paraître, il n’existe aucun système d’éducation dans lequel les élèves ayant déclaré être fréquemment exposés à l’enseignement fondé sur une démarche d’investigation (qui leur demande d’effectuer des expériences ou des travaux pratiques) obtiennent un score plus élevé en sciences. </a:t>
            </a:r>
            <a:br>
              <a:rPr lang="fr-FR" i="1" dirty="0"/>
            </a:br>
            <a:br>
              <a:rPr lang="fr-FR" dirty="0"/>
            </a:br>
            <a:r>
              <a:rPr lang="fr-FR" i="1" dirty="0"/>
              <a:t>Après contrôle du statut socioéconomique des élèves et des établissements, </a:t>
            </a:r>
            <a:r>
              <a:rPr lang="fr-FR" b="1" i="1" dirty="0"/>
              <a:t>une exposition plus importante à l’enseignement fondé sur une démarche d’investigation est corrélée à de moins bons résultats des élèves en sciences</a:t>
            </a:r>
            <a:r>
              <a:rPr lang="fr-FR" i="1" dirty="0"/>
              <a:t> dans 56 pays et économies</a:t>
            </a:r>
            <a:r>
              <a:rPr lang="fr-FR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4655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656346" y="254569"/>
            <a:ext cx="11221271" cy="3954555"/>
            <a:chOff x="794678" y="561239"/>
            <a:chExt cx="11221271" cy="3954555"/>
          </a:xfrm>
        </p:grpSpPr>
        <p:grpSp>
          <p:nvGrpSpPr>
            <p:cNvPr id="13" name="Groupe 12"/>
            <p:cNvGrpSpPr/>
            <p:nvPr/>
          </p:nvGrpSpPr>
          <p:grpSpPr>
            <a:xfrm>
              <a:off x="794678" y="561239"/>
              <a:ext cx="11221271" cy="3954555"/>
              <a:chOff x="-1822590" y="376618"/>
              <a:chExt cx="11221271" cy="3954555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-1822590" y="376618"/>
                <a:ext cx="11187348" cy="3954555"/>
                <a:chOff x="642315" y="389871"/>
                <a:chExt cx="11187348" cy="3954555"/>
              </a:xfrm>
            </p:grpSpPr>
            <p:sp>
              <p:nvSpPr>
                <p:cNvPr id="3" name="Rectangle à coins arrondis 2"/>
                <p:cNvSpPr/>
                <p:nvPr/>
              </p:nvSpPr>
              <p:spPr>
                <a:xfrm>
                  <a:off x="4129886" y="389871"/>
                  <a:ext cx="3472070" cy="858636"/>
                </a:xfrm>
                <a:prstGeom prst="roundRect">
                  <a:avLst>
                    <a:gd name="adj" fmla="val 27305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4762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4372956" y="452889"/>
                  <a:ext cx="259436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4800" b="1" dirty="0">
                      <a:solidFill>
                        <a:srgbClr val="FF0000"/>
                      </a:solidFill>
                    </a:rPr>
                    <a:t>Objectifs</a:t>
                  </a:r>
                  <a:r>
                    <a:rPr lang="fr-FR" sz="4800" b="1" dirty="0"/>
                    <a:t> </a:t>
                  </a:r>
                </a:p>
              </p:txBody>
            </p:sp>
            <p:sp>
              <p:nvSpPr>
                <p:cNvPr id="5" name="Rectangle à coins arrondis 4"/>
                <p:cNvSpPr/>
                <p:nvPr/>
              </p:nvSpPr>
              <p:spPr>
                <a:xfrm>
                  <a:off x="642315" y="2012294"/>
                  <a:ext cx="3975791" cy="1655050"/>
                </a:xfrm>
                <a:prstGeom prst="roundRect">
                  <a:avLst>
                    <a:gd name="adj" fmla="val 27305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032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" name="Rectangle à coins arrondis 5"/>
                <p:cNvSpPr/>
                <p:nvPr/>
              </p:nvSpPr>
              <p:spPr>
                <a:xfrm>
                  <a:off x="6799723" y="3299861"/>
                  <a:ext cx="5029940" cy="1044565"/>
                </a:xfrm>
                <a:prstGeom prst="roundRect">
                  <a:avLst>
                    <a:gd name="adj" fmla="val 27305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032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856835" y="2134995"/>
                  <a:ext cx="4006208" cy="20621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Repérer des points de vigilance pour améliorer l’efficacité d’une démarche d’investigation (réflexion didactique)</a:t>
                  </a:r>
                </a:p>
                <a:p>
                  <a:endParaRPr lang="fr-FR" sz="4800" b="1" dirty="0"/>
                </a:p>
              </p:txBody>
            </p:sp>
            <p:sp>
              <p:nvSpPr>
                <p:cNvPr id="10" name="Virage 9"/>
                <p:cNvSpPr/>
                <p:nvPr/>
              </p:nvSpPr>
              <p:spPr>
                <a:xfrm flipH="1" flipV="1">
                  <a:off x="4716666" y="1331055"/>
                  <a:ext cx="1246379" cy="1988880"/>
                </a:xfrm>
                <a:prstGeom prst="bentArrow">
                  <a:avLst>
                    <a:gd name="adj1" fmla="val 13713"/>
                    <a:gd name="adj2" fmla="val 18651"/>
                    <a:gd name="adj3" fmla="val 23589"/>
                    <a:gd name="adj4" fmla="val 4375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Virage 10"/>
                <p:cNvSpPr/>
                <p:nvPr/>
              </p:nvSpPr>
              <p:spPr>
                <a:xfrm flipV="1">
                  <a:off x="5780943" y="2012294"/>
                  <a:ext cx="928768" cy="2148387"/>
                </a:xfrm>
                <a:prstGeom prst="bentArrow">
                  <a:avLst>
                    <a:gd name="adj1" fmla="val 19320"/>
                    <a:gd name="adj2" fmla="val 25000"/>
                    <a:gd name="adj3" fmla="val 25000"/>
                    <a:gd name="adj4" fmla="val 4375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4475482" y="3415957"/>
                <a:ext cx="49231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Analyser d’une situation concrète pour favoriser une mise en œuvre efficace.</a:t>
                </a:r>
              </a:p>
            </p:txBody>
          </p:sp>
        </p:grpSp>
        <p:grpSp>
          <p:nvGrpSpPr>
            <p:cNvPr id="20" name="Groupe 19"/>
            <p:cNvGrpSpPr/>
            <p:nvPr/>
          </p:nvGrpSpPr>
          <p:grpSpPr>
            <a:xfrm>
              <a:off x="5130744" y="2453661"/>
              <a:ext cx="1648433" cy="1184674"/>
              <a:chOff x="5130744" y="2453661"/>
              <a:chExt cx="1648433" cy="1184674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5130744" y="2453661"/>
                <a:ext cx="571886" cy="567973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5220756" y="2484028"/>
                <a:ext cx="707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6205420" y="3070362"/>
                <a:ext cx="571886" cy="567973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6292940" y="3045789"/>
                <a:ext cx="4862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22" name="Flèche vers le bas 21"/>
          <p:cNvSpPr/>
          <p:nvPr/>
        </p:nvSpPr>
        <p:spPr>
          <a:xfrm>
            <a:off x="5720202" y="3215354"/>
            <a:ext cx="349600" cy="187804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2161845" y="5429037"/>
            <a:ext cx="7466314" cy="565380"/>
          </a:xfrm>
          <a:prstGeom prst="roundRect">
            <a:avLst>
              <a:gd name="adj" fmla="val 27305"/>
            </a:avLst>
          </a:prstGeom>
          <a:solidFill>
            <a:schemeClr val="accent4">
              <a:lumMod val="40000"/>
              <a:lumOff val="60000"/>
            </a:schemeClr>
          </a:solidFill>
          <a:ln w="603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406079" y="5421266"/>
            <a:ext cx="7327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kern="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Quels messages retenir pour accompagner les enseignants ?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149338" y="4209124"/>
            <a:ext cx="571886" cy="56797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149338" y="4184551"/>
            <a:ext cx="57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247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C18BB-C484-4503-9C30-2880F2ED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Intervention de Jean-Michel Rolando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3E4921-05BA-438F-B9E3-03AC1945A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Extrait 1</a:t>
            </a:r>
          </a:p>
          <a:p>
            <a:r>
              <a:rPr lang="fr-FR" dirty="0"/>
              <a:t>Extrait 2</a:t>
            </a:r>
          </a:p>
          <a:p>
            <a:r>
              <a:rPr lang="fr-FR" dirty="0"/>
              <a:t>Extrait 3</a:t>
            </a:r>
          </a:p>
          <a:p>
            <a:r>
              <a:rPr lang="fr-FR" dirty="0"/>
              <a:t>Extrait 4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b="1" dirty="0"/>
              <a:t>Quels les points saillants de chaque extrait ?</a:t>
            </a:r>
          </a:p>
        </p:txBody>
      </p:sp>
    </p:spTree>
    <p:extLst>
      <p:ext uri="{BB962C8B-B14F-4D97-AF65-F5344CB8AC3E}">
        <p14:creationId xmlns:p14="http://schemas.microsoft.com/office/powerpoint/2010/main" val="349511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CF037-AC1F-4BAA-9BCF-3E61895F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Question signifiante, question productive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001740-2461-4F18-A960-32F7ACD3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Deux préoccupations à propos des questions posées aux élèves afin qu’elles soient </a:t>
            </a:r>
            <a:r>
              <a:rPr lang="fr-FR" b="1" dirty="0"/>
              <a:t>véritablement déclenchantes</a:t>
            </a:r>
            <a:r>
              <a:rPr lang="fr-FR" dirty="0"/>
              <a:t> : </a:t>
            </a:r>
          </a:p>
          <a:p>
            <a:r>
              <a:rPr lang="fr-FR" dirty="0"/>
              <a:t>Des questions qui soient signifiantes</a:t>
            </a:r>
          </a:p>
          <a:p>
            <a:r>
              <a:rPr lang="fr-FR" dirty="0"/>
              <a:t>Des questions qui soient productives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33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69A4F-512B-4AF5-9CA7-A7D6D1E1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Quelle est la question la plus appropriée pour engager les élèves dans une investigation productive?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195D5-1D81-4C2D-9DE3-BD65CDB0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lvl="1"/>
            <a:r>
              <a:rPr lang="fr-FR" dirty="0"/>
              <a:t>Qu’est-ce que l’électricité ?</a:t>
            </a:r>
          </a:p>
          <a:p>
            <a:pPr lvl="1"/>
            <a:r>
              <a:rPr lang="fr-FR" dirty="0"/>
              <a:t>Comment mettre de la lumière dans la maison de poupées ?</a:t>
            </a:r>
          </a:p>
          <a:p>
            <a:pPr lvl="1"/>
            <a:r>
              <a:rPr lang="fr-FR" dirty="0"/>
              <a:t>Comment éclairer une maison de poupées avec une pile ? </a:t>
            </a:r>
          </a:p>
          <a:p>
            <a:pPr lvl="1"/>
            <a:r>
              <a:rPr lang="fr-FR" dirty="0"/>
              <a:t>Comment éclairer une maison de poupées au moyen d’une pile ? </a:t>
            </a:r>
          </a:p>
          <a:p>
            <a:pPr lvl="1"/>
            <a:r>
              <a:rPr lang="fr-FR" dirty="0"/>
              <a:t>Comment faire évoluer cette maison de poupées 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45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2E180-8CCC-4193-8D89-78E36007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Décliner cette question en une ou plusieurs questions productives de difficulté croissante permettant de traiter la question de départ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CC4C21D-8933-40B1-87C5-6832D3FC0B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7150"/>
            <a:ext cx="4686171" cy="28063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5DA5D81-F7A8-43AB-B3D6-73C3498A9559}"/>
              </a:ext>
            </a:extLst>
          </p:cNvPr>
          <p:cNvSpPr txBox="1"/>
          <p:nvPr/>
        </p:nvSpPr>
        <p:spPr>
          <a:xfrm>
            <a:off x="5830252" y="196856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séquence va s’articuler autour de questions productives qui vont conduire à des connaissances ponctuelles qui ont comme point commun le concept central de « circuit fermé ».</a:t>
            </a:r>
          </a:p>
          <a:p>
            <a:endParaRPr lang="fr-FR" dirty="0"/>
          </a:p>
          <a:p>
            <a:r>
              <a:rPr lang="fr-FR" dirty="0"/>
              <a:t>Exemple :</a:t>
            </a:r>
          </a:p>
          <a:p>
            <a:r>
              <a:rPr lang="fr-FR" dirty="0"/>
              <a:t>QP1 : Comment faire briller une lampe avec une pile plate ?</a:t>
            </a:r>
          </a:p>
          <a:p>
            <a:endParaRPr lang="fr-FR" dirty="0"/>
          </a:p>
          <a:p>
            <a:r>
              <a:rPr lang="fr-FR" dirty="0"/>
              <a:t>QP2 : Comment faire briller une lampe avec une pile ronde ?</a:t>
            </a:r>
          </a:p>
          <a:p>
            <a:endParaRPr lang="fr-FR" dirty="0"/>
          </a:p>
          <a:p>
            <a:r>
              <a:rPr lang="fr-FR" dirty="0"/>
              <a:t>QP3 : Comment faire briller une lampe à distance d’une pile ?</a:t>
            </a:r>
          </a:p>
          <a:p>
            <a:endParaRPr lang="fr-FR" dirty="0"/>
          </a:p>
          <a:p>
            <a:r>
              <a:rPr lang="fr-FR" dirty="0"/>
              <a:t>QP4 : Comment contrôler l’éclairage d’une lampe ?</a:t>
            </a:r>
          </a:p>
          <a:p>
            <a:endParaRPr lang="fr-FR" dirty="0"/>
          </a:p>
          <a:p>
            <a:r>
              <a:rPr lang="fr-FR" dirty="0"/>
              <a:t>QP5 : Comment faire briller en même temps deux lampes avec une pile ?</a:t>
            </a:r>
          </a:p>
          <a:p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627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615</Words>
  <Application>Microsoft Office PowerPoint</Application>
  <PresentationFormat>Grand écran</PresentationFormat>
  <Paragraphs>87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Wingdings</vt:lpstr>
      <vt:lpstr>Thème Office</vt:lpstr>
      <vt:lpstr>Démarche(s) d’investigation en sciences : apports de la didactique</vt:lpstr>
      <vt:lpstr>Présentation PowerPoint</vt:lpstr>
      <vt:lpstr>Présentation PowerPoint</vt:lpstr>
      <vt:lpstr>« Pavé » PISA 2015</vt:lpstr>
      <vt:lpstr>Présentation PowerPoint</vt:lpstr>
      <vt:lpstr>Intervention de Jean-Michel Rolando</vt:lpstr>
      <vt:lpstr>Question signifiante, question productive</vt:lpstr>
      <vt:lpstr>Quelle est la question la plus appropriée pour engager les élèves dans une investigation productive?</vt:lpstr>
      <vt:lpstr>Décliner cette question en une ou plusieurs questions productives de difficulté croissante permettant de traiter la question de départ ?</vt:lpstr>
      <vt:lpstr>La démarche d’investigation en 2002</vt:lpstr>
      <vt:lpstr>Des démarches d’investigation en 2017</vt:lpstr>
      <vt:lpstr>Ajouter un interrupteur dans un circuit. 3 hypothèses possibles :</vt:lpstr>
      <vt:lpstr>Quelles conceptions initiales erronées vont probablement faire obstacle aux apprentissages?</vt:lpstr>
      <vt:lpstr>L’argumentation de la prévision</vt:lpstr>
      <vt:lpstr>Présentation PowerPoint</vt:lpstr>
      <vt:lpstr>Comment permettre une structuration pérenne des connaissances ?</vt:lpstr>
      <vt:lpstr>Présentation PowerPoint</vt:lpstr>
      <vt:lpstr>Présentation PowerPoint</vt:lpstr>
      <vt:lpstr>Pour conclure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Démarche(s) d’investigation en sciences : apports de la didactique</dc:title>
  <dc:creator>Bertrand Posnic</dc:creator>
  <cp:lastModifiedBy>Bertrand Posnic</cp:lastModifiedBy>
  <cp:revision>33</cp:revision>
  <cp:lastPrinted>2017-12-11T10:37:38Z</cp:lastPrinted>
  <dcterms:created xsi:type="dcterms:W3CDTF">2017-12-06T13:31:26Z</dcterms:created>
  <dcterms:modified xsi:type="dcterms:W3CDTF">2017-12-12T16:50:52Z</dcterms:modified>
</cp:coreProperties>
</file>