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Groupe%20prod%20lycee\Can%20t%20stop\frequences%20can%20t%20sto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sz="2000" dirty="0"/>
              <a:t>Comparatif</a:t>
            </a:r>
            <a:r>
              <a:rPr lang="fr-FR" sz="2000" baseline="0" dirty="0"/>
              <a:t> fréquences plateau et probabilités. Jeu « </a:t>
            </a:r>
            <a:r>
              <a:rPr lang="fr-FR" sz="2000" baseline="0" dirty="0" err="1"/>
              <a:t>Can't</a:t>
            </a:r>
            <a:r>
              <a:rPr lang="fr-FR" sz="2000" baseline="0" dirty="0"/>
              <a:t> Stop »</a:t>
            </a:r>
            <a:endParaRPr lang="fr-FR" sz="2000" dirty="0"/>
          </a:p>
        </c:rich>
      </c:tx>
      <c:layout>
        <c:manualLayout>
          <c:xMode val="edge"/>
          <c:yMode val="edge"/>
          <c:x val="0.1312084999913638"/>
          <c:y val="2.436985945551419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Feuil1!$A$2</c:f>
              <c:strCache>
                <c:ptCount val="1"/>
                <c:pt idx="0">
                  <c:v>probas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cat>
            <c:numRef>
              <c:f>Feuil1!$B$1:$L$1</c:f>
              <c:numCache>
                <c:formatCode>General</c:formatCode>
                <c:ptCount val="11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</c:numCache>
            </c:numRef>
          </c:cat>
          <c:val>
            <c:numRef>
              <c:f>Feuil1!$B$2:$L$2</c:f>
              <c:numCache>
                <c:formatCode>0.000</c:formatCode>
                <c:ptCount val="11"/>
                <c:pt idx="0">
                  <c:v>2.7777777777777776E-2</c:v>
                </c:pt>
                <c:pt idx="1">
                  <c:v>5.5555555555555552E-2</c:v>
                </c:pt>
                <c:pt idx="2">
                  <c:v>8.3333333333333329E-2</c:v>
                </c:pt>
                <c:pt idx="3">
                  <c:v>0.1111111111111111</c:v>
                </c:pt>
                <c:pt idx="4">
                  <c:v>0.1388888888888889</c:v>
                </c:pt>
                <c:pt idx="5">
                  <c:v>0.16666666666666666</c:v>
                </c:pt>
                <c:pt idx="6">
                  <c:v>0.1388888888888889</c:v>
                </c:pt>
                <c:pt idx="7">
                  <c:v>0.1111111111111111</c:v>
                </c:pt>
                <c:pt idx="8">
                  <c:v>8.3333333333333329E-2</c:v>
                </c:pt>
                <c:pt idx="9">
                  <c:v>5.5555555555555552E-2</c:v>
                </c:pt>
                <c:pt idx="10">
                  <c:v>2.7777777777777776E-2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F8-46E4-8FBC-57001072755F}"/>
            </c:ext>
          </c:extLst>
        </c:ser>
        <c:ser>
          <c:idx val="1"/>
          <c:order val="1"/>
          <c:tx>
            <c:strRef>
              <c:f>Feuil1!$A$3</c:f>
              <c:strCache>
                <c:ptCount val="1"/>
                <c:pt idx="0">
                  <c:v>fréquence plateau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cat>
            <c:numRef>
              <c:f>Feuil1!$B$1:$L$1</c:f>
              <c:numCache>
                <c:formatCode>General</c:formatCode>
                <c:ptCount val="11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</c:numCache>
            </c:numRef>
          </c:cat>
          <c:val>
            <c:numRef>
              <c:f>Feuil1!$B$3:$L$3</c:f>
              <c:numCache>
                <c:formatCode>0.000</c:formatCode>
                <c:ptCount val="11"/>
                <c:pt idx="0">
                  <c:v>3.614457831325301E-2</c:v>
                </c:pt>
                <c:pt idx="1">
                  <c:v>6.0240963855421686E-2</c:v>
                </c:pt>
                <c:pt idx="2">
                  <c:v>8.4337349397590355E-2</c:v>
                </c:pt>
                <c:pt idx="3">
                  <c:v>0.10843373493975904</c:v>
                </c:pt>
                <c:pt idx="4">
                  <c:v>0.13253012048192772</c:v>
                </c:pt>
                <c:pt idx="5">
                  <c:v>0.19277108433734941</c:v>
                </c:pt>
                <c:pt idx="6">
                  <c:v>0.13253012048192772</c:v>
                </c:pt>
                <c:pt idx="7">
                  <c:v>0.10843373493975904</c:v>
                </c:pt>
                <c:pt idx="8">
                  <c:v>8.4337349397590355E-2</c:v>
                </c:pt>
                <c:pt idx="9">
                  <c:v>6.0240963855421686E-2</c:v>
                </c:pt>
                <c:pt idx="10">
                  <c:v>3.614457831325301E-2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F8-46E4-8FBC-5700107275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1012352"/>
        <c:axId val="75213632"/>
        <c:axId val="0"/>
      </c:bar3DChart>
      <c:catAx>
        <c:axId val="111012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5213632"/>
        <c:crosses val="autoZero"/>
        <c:auto val="1"/>
        <c:lblAlgn val="ctr"/>
        <c:lblOffset val="100"/>
        <c:noMultiLvlLbl val="0"/>
      </c:catAx>
      <c:valAx>
        <c:axId val="75213632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11101235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BCC65-E8D8-48DE-BE29-D53C8257F761}" type="datetimeFigureOut">
              <a:rPr lang="fr-FR" smtClean="0"/>
              <a:t>04/05/2023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6C6E5-8E99-44DD-B693-8027D87C52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558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BCC65-E8D8-48DE-BE29-D53C8257F761}" type="datetimeFigureOut">
              <a:rPr lang="fr-FR" smtClean="0"/>
              <a:t>04/05/2023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6C6E5-8E99-44DD-B693-8027D87C52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264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BCC65-E8D8-48DE-BE29-D53C8257F761}" type="datetimeFigureOut">
              <a:rPr lang="fr-FR" smtClean="0"/>
              <a:t>04/05/2023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6C6E5-8E99-44DD-B693-8027D87C52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541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BCC65-E8D8-48DE-BE29-D53C8257F761}" type="datetimeFigureOut">
              <a:rPr lang="fr-FR" smtClean="0"/>
              <a:t>04/05/2023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6C6E5-8E99-44DD-B693-8027D87C52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2077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BCC65-E8D8-48DE-BE29-D53C8257F761}" type="datetimeFigureOut">
              <a:rPr lang="fr-FR" smtClean="0"/>
              <a:t>04/05/2023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6C6E5-8E99-44DD-B693-8027D87C52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898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BCC65-E8D8-48DE-BE29-D53C8257F761}" type="datetimeFigureOut">
              <a:rPr lang="fr-FR" smtClean="0"/>
              <a:t>04/05/2023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6C6E5-8E99-44DD-B693-8027D87C52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5871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BCC65-E8D8-48DE-BE29-D53C8257F761}" type="datetimeFigureOut">
              <a:rPr lang="fr-FR" smtClean="0"/>
              <a:t>04/05/2023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6C6E5-8E99-44DD-B693-8027D87C52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3810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BCC65-E8D8-48DE-BE29-D53C8257F761}" type="datetimeFigureOut">
              <a:rPr lang="fr-FR" smtClean="0"/>
              <a:t>04/05/2023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6C6E5-8E99-44DD-B693-8027D87C52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6776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BCC65-E8D8-48DE-BE29-D53C8257F761}" type="datetimeFigureOut">
              <a:rPr lang="fr-FR" smtClean="0"/>
              <a:t>04/05/2023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6C6E5-8E99-44DD-B693-8027D87C52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674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BCC65-E8D8-48DE-BE29-D53C8257F761}" type="datetimeFigureOut">
              <a:rPr lang="fr-FR" smtClean="0"/>
              <a:t>04/05/2023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6C6E5-8E99-44DD-B693-8027D87C52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391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BCC65-E8D8-48DE-BE29-D53C8257F761}" type="datetimeFigureOut">
              <a:rPr lang="fr-FR" smtClean="0"/>
              <a:t>04/05/2023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6C6E5-8E99-44DD-B693-8027D87C52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6731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BCC65-E8D8-48DE-BE29-D53C8257F761}" type="datetimeFigureOut">
              <a:rPr lang="fr-FR" smtClean="0"/>
              <a:t>04/05/2023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6C6E5-8E99-44DD-B693-8027D87C52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2748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30" y="472473"/>
            <a:ext cx="5444992" cy="574783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322" y="2260108"/>
            <a:ext cx="5570483" cy="417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295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9145367"/>
              </p:ext>
            </p:extLst>
          </p:nvPr>
        </p:nvGraphicFramePr>
        <p:xfrm>
          <a:off x="1240220" y="365123"/>
          <a:ext cx="4487917" cy="41858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1131">
                  <a:extLst>
                    <a:ext uri="{9D8B030D-6E8A-4147-A177-3AD203B41FA5}">
                      <a16:colId xmlns:a16="http://schemas.microsoft.com/office/drawing/2014/main" val="2553955613"/>
                    </a:ext>
                  </a:extLst>
                </a:gridCol>
                <a:gridCol w="641131">
                  <a:extLst>
                    <a:ext uri="{9D8B030D-6E8A-4147-A177-3AD203B41FA5}">
                      <a16:colId xmlns:a16="http://schemas.microsoft.com/office/drawing/2014/main" val="2585072881"/>
                    </a:ext>
                  </a:extLst>
                </a:gridCol>
                <a:gridCol w="641131">
                  <a:extLst>
                    <a:ext uri="{9D8B030D-6E8A-4147-A177-3AD203B41FA5}">
                      <a16:colId xmlns:a16="http://schemas.microsoft.com/office/drawing/2014/main" val="1140828494"/>
                    </a:ext>
                  </a:extLst>
                </a:gridCol>
                <a:gridCol w="641131">
                  <a:extLst>
                    <a:ext uri="{9D8B030D-6E8A-4147-A177-3AD203B41FA5}">
                      <a16:colId xmlns:a16="http://schemas.microsoft.com/office/drawing/2014/main" val="2083570784"/>
                    </a:ext>
                  </a:extLst>
                </a:gridCol>
                <a:gridCol w="641131">
                  <a:extLst>
                    <a:ext uri="{9D8B030D-6E8A-4147-A177-3AD203B41FA5}">
                      <a16:colId xmlns:a16="http://schemas.microsoft.com/office/drawing/2014/main" val="410068964"/>
                    </a:ext>
                  </a:extLst>
                </a:gridCol>
                <a:gridCol w="641131">
                  <a:extLst>
                    <a:ext uri="{9D8B030D-6E8A-4147-A177-3AD203B41FA5}">
                      <a16:colId xmlns:a16="http://schemas.microsoft.com/office/drawing/2014/main" val="106796387"/>
                    </a:ext>
                  </a:extLst>
                </a:gridCol>
                <a:gridCol w="641131">
                  <a:extLst>
                    <a:ext uri="{9D8B030D-6E8A-4147-A177-3AD203B41FA5}">
                      <a16:colId xmlns:a16="http://schemas.microsoft.com/office/drawing/2014/main" val="923336586"/>
                    </a:ext>
                  </a:extLst>
                </a:gridCol>
              </a:tblGrid>
              <a:tr h="597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2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3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4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5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6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37326036"/>
                  </a:ext>
                </a:extLst>
              </a:tr>
              <a:tr h="597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2 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3 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4 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5 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6 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7 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25552625"/>
                  </a:ext>
                </a:extLst>
              </a:tr>
              <a:tr h="597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2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3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4 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5 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6 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7 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8 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44430897"/>
                  </a:ext>
                </a:extLst>
              </a:tr>
              <a:tr h="597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3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4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5 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6 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7 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8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9 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32460798"/>
                  </a:ext>
                </a:extLst>
              </a:tr>
              <a:tr h="597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4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5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6 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7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8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9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10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41374457"/>
                  </a:ext>
                </a:extLst>
              </a:tr>
              <a:tr h="597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5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6 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7 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8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9 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10 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11 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42758740"/>
                  </a:ext>
                </a:extLst>
              </a:tr>
              <a:tr h="597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6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7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8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9 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10 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11 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12 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2897792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58158472"/>
                  </p:ext>
                </p:extLst>
              </p:nvPr>
            </p:nvGraphicFramePr>
            <p:xfrm>
              <a:off x="1240220" y="4838520"/>
              <a:ext cx="9522377" cy="134156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32808">
                      <a:extLst>
                        <a:ext uri="{9D8B030D-6E8A-4147-A177-3AD203B41FA5}">
                          <a16:colId xmlns:a16="http://schemas.microsoft.com/office/drawing/2014/main" val="3813571520"/>
                        </a:ext>
                      </a:extLst>
                    </a:gridCol>
                    <a:gridCol w="736074">
                      <a:extLst>
                        <a:ext uri="{9D8B030D-6E8A-4147-A177-3AD203B41FA5}">
                          <a16:colId xmlns:a16="http://schemas.microsoft.com/office/drawing/2014/main" val="2147768343"/>
                        </a:ext>
                      </a:extLst>
                    </a:gridCol>
                    <a:gridCol w="736074">
                      <a:extLst>
                        <a:ext uri="{9D8B030D-6E8A-4147-A177-3AD203B41FA5}">
                          <a16:colId xmlns:a16="http://schemas.microsoft.com/office/drawing/2014/main" val="2513254937"/>
                        </a:ext>
                      </a:extLst>
                    </a:gridCol>
                    <a:gridCol w="736074">
                      <a:extLst>
                        <a:ext uri="{9D8B030D-6E8A-4147-A177-3AD203B41FA5}">
                          <a16:colId xmlns:a16="http://schemas.microsoft.com/office/drawing/2014/main" val="1934078251"/>
                        </a:ext>
                      </a:extLst>
                    </a:gridCol>
                    <a:gridCol w="736074">
                      <a:extLst>
                        <a:ext uri="{9D8B030D-6E8A-4147-A177-3AD203B41FA5}">
                          <a16:colId xmlns:a16="http://schemas.microsoft.com/office/drawing/2014/main" val="1025482928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3623004594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3697275418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608834830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225744151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4119451438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1262459294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2903259985"/>
                        </a:ext>
                      </a:extLst>
                    </a:gridCol>
                  </a:tblGrid>
                  <a:tr h="67078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>
                                    <a:effectLst/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oMath>
                            </m:oMathPara>
                          </a14:m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solidFill>
                                <a:schemeClr val="accent6">
                                  <a:lumMod val="20000"/>
                                  <a:lumOff val="80000"/>
                                </a:schemeClr>
                              </a:solidFill>
                              <a:effectLst/>
                            </a:rPr>
                            <a:t>2</a:t>
                          </a:r>
                          <a:endParaRPr lang="fr-FR" sz="2000" dirty="0">
                            <a:solidFill>
                              <a:schemeClr val="accent6">
                                <a:lumMod val="20000"/>
                                <a:lumOff val="8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3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4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5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6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7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8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9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10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11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12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084340343"/>
                      </a:ext>
                    </a:extLst>
                  </a:tr>
                  <a:tr h="67078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>
                                    <a:effectLst/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  <m:d>
                                  <m:dPr>
                                    <m:ctrlPr>
                                      <a:rPr lang="fr-FR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  <m:r>
                                      <a:rPr lang="fr-FR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  <m:r>
                                      <a:rPr lang="fr-FR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fr-FR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35391230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58158472"/>
                  </p:ext>
                </p:extLst>
              </p:nvPr>
            </p:nvGraphicFramePr>
            <p:xfrm>
              <a:off x="1240220" y="4838520"/>
              <a:ext cx="9522377" cy="134156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32808">
                      <a:extLst>
                        <a:ext uri="{9D8B030D-6E8A-4147-A177-3AD203B41FA5}">
                          <a16:colId xmlns:a16="http://schemas.microsoft.com/office/drawing/2014/main" val="3813571520"/>
                        </a:ext>
                      </a:extLst>
                    </a:gridCol>
                    <a:gridCol w="736074">
                      <a:extLst>
                        <a:ext uri="{9D8B030D-6E8A-4147-A177-3AD203B41FA5}">
                          <a16:colId xmlns:a16="http://schemas.microsoft.com/office/drawing/2014/main" val="2147768343"/>
                        </a:ext>
                      </a:extLst>
                    </a:gridCol>
                    <a:gridCol w="736074">
                      <a:extLst>
                        <a:ext uri="{9D8B030D-6E8A-4147-A177-3AD203B41FA5}">
                          <a16:colId xmlns:a16="http://schemas.microsoft.com/office/drawing/2014/main" val="2513254937"/>
                        </a:ext>
                      </a:extLst>
                    </a:gridCol>
                    <a:gridCol w="736074">
                      <a:extLst>
                        <a:ext uri="{9D8B030D-6E8A-4147-A177-3AD203B41FA5}">
                          <a16:colId xmlns:a16="http://schemas.microsoft.com/office/drawing/2014/main" val="1934078251"/>
                        </a:ext>
                      </a:extLst>
                    </a:gridCol>
                    <a:gridCol w="736074">
                      <a:extLst>
                        <a:ext uri="{9D8B030D-6E8A-4147-A177-3AD203B41FA5}">
                          <a16:colId xmlns:a16="http://schemas.microsoft.com/office/drawing/2014/main" val="1025482928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3623004594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3697275418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608834830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225744151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4119451438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1262459294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2903259985"/>
                        </a:ext>
                      </a:extLst>
                    </a:gridCol>
                  </a:tblGrid>
                  <a:tr h="67078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85" r="-566372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solidFill>
                                <a:schemeClr val="accent6">
                                  <a:lumMod val="20000"/>
                                  <a:lumOff val="80000"/>
                                </a:schemeClr>
                              </a:solidFill>
                              <a:effectLst/>
                            </a:rPr>
                            <a:t>2</a:t>
                          </a:r>
                          <a:endParaRPr lang="fr-FR" sz="2000" dirty="0">
                            <a:solidFill>
                              <a:schemeClr val="accent6">
                                <a:lumMod val="20000"/>
                                <a:lumOff val="8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3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4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5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6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7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8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9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10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11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12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084340343"/>
                      </a:ext>
                    </a:extLst>
                  </a:tr>
                  <a:tr h="67078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85" t="-101887" r="-566372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96552" t="-101887" r="-10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96552" t="-101887" r="-9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96552" t="-101887" r="-8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496552" t="-101887" r="-7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596552" t="-101887" r="-6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696552" t="-101887" r="-5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796552" t="-101887" r="-4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96552" t="-101887" r="-3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996552" t="-101887" r="-2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096552" t="-101887" r="-1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196552" t="-101887" r="-3448" b="-18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5391230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42958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i="1" dirty="0"/>
              <a:t>Quelques questions 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=5</m:t>
                        </m:r>
                      </m:e>
                    </m:d>
                  </m:oMath>
                </a14:m>
                <a:r>
                  <a:rPr lang="fr-FR" dirty="0"/>
                  <a:t> est l’évènement : « la somme des deux dés est égale à : 5 »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&gt;7</m:t>
                        </m:r>
                      </m:e>
                    </m:d>
                  </m:oMath>
                </a14:m>
                <a:r>
                  <a:rPr lang="fr-FR" dirty="0"/>
                  <a:t> est l’évènement : « la somme des deux dés est strictement supérieure 7 » ou «  la somme des deux dés est 8, 9, 10, 11 ou 12 ».</a:t>
                </a:r>
              </a:p>
              <a:p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≤4</m:t>
                        </m:r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=2</m:t>
                        </m:r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=3</m:t>
                        </m:r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dirty="0"/>
              </a:p>
              <a:p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≥3</m:t>
                        </m:r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</a:rPr>
                      <m:t>=1−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=2</m:t>
                        </m:r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35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</m:oMath>
                </a14:m>
                <a:r>
                  <a:rPr lang="fr-FR" dirty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3&lt;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≤11</m:t>
                        </m:r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dirty="0"/>
              </a:p>
              <a:p>
                <a:r>
                  <a:rPr lang="fr-FR" dirty="0"/>
                  <a:t>La valeur moyenne prise par la variable aléatoire pour un grand nombre de lancers sera de : 7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2101" r="-9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4660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au 3">
                <a:extLst>
                  <a:ext uri="{FF2B5EF4-FFF2-40B4-BE49-F238E27FC236}">
                    <a16:creationId xmlns:a16="http://schemas.microsoft.com/office/drawing/2014/main" id="{D115B884-86FF-C5D6-3A14-0302AF93DE3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2767024"/>
                  </p:ext>
                </p:extLst>
              </p:nvPr>
            </p:nvGraphicFramePr>
            <p:xfrm>
              <a:off x="873369" y="899502"/>
              <a:ext cx="9522377" cy="134156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32808">
                      <a:extLst>
                        <a:ext uri="{9D8B030D-6E8A-4147-A177-3AD203B41FA5}">
                          <a16:colId xmlns:a16="http://schemas.microsoft.com/office/drawing/2014/main" val="3858312267"/>
                        </a:ext>
                      </a:extLst>
                    </a:gridCol>
                    <a:gridCol w="736074">
                      <a:extLst>
                        <a:ext uri="{9D8B030D-6E8A-4147-A177-3AD203B41FA5}">
                          <a16:colId xmlns:a16="http://schemas.microsoft.com/office/drawing/2014/main" val="1034427713"/>
                        </a:ext>
                      </a:extLst>
                    </a:gridCol>
                    <a:gridCol w="736074">
                      <a:extLst>
                        <a:ext uri="{9D8B030D-6E8A-4147-A177-3AD203B41FA5}">
                          <a16:colId xmlns:a16="http://schemas.microsoft.com/office/drawing/2014/main" val="746514723"/>
                        </a:ext>
                      </a:extLst>
                    </a:gridCol>
                    <a:gridCol w="736074">
                      <a:extLst>
                        <a:ext uri="{9D8B030D-6E8A-4147-A177-3AD203B41FA5}">
                          <a16:colId xmlns:a16="http://schemas.microsoft.com/office/drawing/2014/main" val="584147022"/>
                        </a:ext>
                      </a:extLst>
                    </a:gridCol>
                    <a:gridCol w="736074">
                      <a:extLst>
                        <a:ext uri="{9D8B030D-6E8A-4147-A177-3AD203B41FA5}">
                          <a16:colId xmlns:a16="http://schemas.microsoft.com/office/drawing/2014/main" val="3818718027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1326629338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1312413316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3230346543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2021502776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800942027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4174099471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1449925647"/>
                        </a:ext>
                      </a:extLst>
                    </a:gridCol>
                  </a:tblGrid>
                  <a:tr h="67078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>
                                    <a:effectLst/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oMath>
                            </m:oMathPara>
                          </a14:m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solidFill>
                                <a:schemeClr val="accent6">
                                  <a:lumMod val="20000"/>
                                  <a:lumOff val="80000"/>
                                </a:schemeClr>
                              </a:solidFill>
                              <a:effectLst/>
                            </a:rPr>
                            <a:t>2</a:t>
                          </a:r>
                          <a:endParaRPr lang="fr-FR" sz="2000" dirty="0">
                            <a:solidFill>
                              <a:schemeClr val="accent6">
                                <a:lumMod val="20000"/>
                                <a:lumOff val="8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3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4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5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6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7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8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9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10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11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12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248798590"/>
                      </a:ext>
                    </a:extLst>
                  </a:tr>
                  <a:tr h="67078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>
                                    <a:effectLst/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  <m:d>
                                  <m:dPr>
                                    <m:ctrlPr>
                                      <a:rPr lang="fr-FR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  <m:r>
                                      <a:rPr lang="fr-FR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  <m:r>
                                      <a:rPr lang="fr-FR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fr-FR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36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2000" dirty="0">
                              <a:effectLst/>
                            </a:rPr>
                            <a:t> 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4270981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au 3">
                <a:extLst>
                  <a:ext uri="{FF2B5EF4-FFF2-40B4-BE49-F238E27FC236}">
                    <a16:creationId xmlns:a16="http://schemas.microsoft.com/office/drawing/2014/main" id="{D115B884-86FF-C5D6-3A14-0302AF93DE3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2767024"/>
                  </p:ext>
                </p:extLst>
              </p:nvPr>
            </p:nvGraphicFramePr>
            <p:xfrm>
              <a:off x="873369" y="899502"/>
              <a:ext cx="9522377" cy="134156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32808">
                      <a:extLst>
                        <a:ext uri="{9D8B030D-6E8A-4147-A177-3AD203B41FA5}">
                          <a16:colId xmlns:a16="http://schemas.microsoft.com/office/drawing/2014/main" val="3858312267"/>
                        </a:ext>
                      </a:extLst>
                    </a:gridCol>
                    <a:gridCol w="736074">
                      <a:extLst>
                        <a:ext uri="{9D8B030D-6E8A-4147-A177-3AD203B41FA5}">
                          <a16:colId xmlns:a16="http://schemas.microsoft.com/office/drawing/2014/main" val="1034427713"/>
                        </a:ext>
                      </a:extLst>
                    </a:gridCol>
                    <a:gridCol w="736074">
                      <a:extLst>
                        <a:ext uri="{9D8B030D-6E8A-4147-A177-3AD203B41FA5}">
                          <a16:colId xmlns:a16="http://schemas.microsoft.com/office/drawing/2014/main" val="746514723"/>
                        </a:ext>
                      </a:extLst>
                    </a:gridCol>
                    <a:gridCol w="736074">
                      <a:extLst>
                        <a:ext uri="{9D8B030D-6E8A-4147-A177-3AD203B41FA5}">
                          <a16:colId xmlns:a16="http://schemas.microsoft.com/office/drawing/2014/main" val="584147022"/>
                        </a:ext>
                      </a:extLst>
                    </a:gridCol>
                    <a:gridCol w="736074">
                      <a:extLst>
                        <a:ext uri="{9D8B030D-6E8A-4147-A177-3AD203B41FA5}">
                          <a16:colId xmlns:a16="http://schemas.microsoft.com/office/drawing/2014/main" val="3818718027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1326629338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1312413316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3230346543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2021502776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800942027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4174099471"/>
                        </a:ext>
                      </a:extLst>
                    </a:gridCol>
                    <a:gridCol w="735039">
                      <a:extLst>
                        <a:ext uri="{9D8B030D-6E8A-4147-A177-3AD203B41FA5}">
                          <a16:colId xmlns:a16="http://schemas.microsoft.com/office/drawing/2014/main" val="1449925647"/>
                        </a:ext>
                      </a:extLst>
                    </a:gridCol>
                  </a:tblGrid>
                  <a:tr h="67078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r="-566372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solidFill>
                                <a:schemeClr val="accent6">
                                  <a:lumMod val="20000"/>
                                  <a:lumOff val="80000"/>
                                </a:schemeClr>
                              </a:solidFill>
                              <a:effectLst/>
                            </a:rPr>
                            <a:t>2</a:t>
                          </a:r>
                          <a:endParaRPr lang="fr-FR" sz="2000" dirty="0">
                            <a:solidFill>
                              <a:schemeClr val="accent6">
                                <a:lumMod val="20000"/>
                                <a:lumOff val="8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3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4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5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6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7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8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9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10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11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2000" dirty="0">
                              <a:effectLst/>
                            </a:rPr>
                            <a:t>12</a:t>
                          </a:r>
                          <a:endParaRPr lang="fr-FR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248798590"/>
                      </a:ext>
                    </a:extLst>
                  </a:tr>
                  <a:tr h="67078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t="-101887" r="-566372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94828" t="-101887" r="-10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94828" t="-101887" r="-9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94828" t="-101887" r="-8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494828" t="-101887" r="-7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594828" t="-101887" r="-6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694828" t="-101887" r="-5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794828" t="-101887" r="-4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94828" t="-101887" r="-3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994828" t="-101887" r="-2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094828" t="-101887" r="-103448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194828" t="-101887" r="-3448" b="-18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709810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au 4">
                <a:extLst>
                  <a:ext uri="{FF2B5EF4-FFF2-40B4-BE49-F238E27FC236}">
                    <a16:creationId xmlns:a16="http://schemas.microsoft.com/office/drawing/2014/main" id="{3A2D618C-A3CF-1354-CAC3-857F9F7A998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1412474"/>
                  </p:ext>
                </p:extLst>
              </p:nvPr>
            </p:nvGraphicFramePr>
            <p:xfrm>
              <a:off x="618977" y="2715064"/>
              <a:ext cx="10517945" cy="239619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08387">
                      <a:extLst>
                        <a:ext uri="{9D8B030D-6E8A-4147-A177-3AD203B41FA5}">
                          <a16:colId xmlns:a16="http://schemas.microsoft.com/office/drawing/2014/main" val="1637754916"/>
                        </a:ext>
                      </a:extLst>
                    </a:gridCol>
                    <a:gridCol w="746267">
                      <a:extLst>
                        <a:ext uri="{9D8B030D-6E8A-4147-A177-3AD203B41FA5}">
                          <a16:colId xmlns:a16="http://schemas.microsoft.com/office/drawing/2014/main" val="3840855616"/>
                        </a:ext>
                      </a:extLst>
                    </a:gridCol>
                    <a:gridCol w="746267">
                      <a:extLst>
                        <a:ext uri="{9D8B030D-6E8A-4147-A177-3AD203B41FA5}">
                          <a16:colId xmlns:a16="http://schemas.microsoft.com/office/drawing/2014/main" val="3050441582"/>
                        </a:ext>
                      </a:extLst>
                    </a:gridCol>
                    <a:gridCol w="746267">
                      <a:extLst>
                        <a:ext uri="{9D8B030D-6E8A-4147-A177-3AD203B41FA5}">
                          <a16:colId xmlns:a16="http://schemas.microsoft.com/office/drawing/2014/main" val="3461242721"/>
                        </a:ext>
                      </a:extLst>
                    </a:gridCol>
                    <a:gridCol w="746267">
                      <a:extLst>
                        <a:ext uri="{9D8B030D-6E8A-4147-A177-3AD203B41FA5}">
                          <a16:colId xmlns:a16="http://schemas.microsoft.com/office/drawing/2014/main" val="1671685617"/>
                        </a:ext>
                      </a:extLst>
                    </a:gridCol>
                    <a:gridCol w="745135">
                      <a:extLst>
                        <a:ext uri="{9D8B030D-6E8A-4147-A177-3AD203B41FA5}">
                          <a16:colId xmlns:a16="http://schemas.microsoft.com/office/drawing/2014/main" val="80632699"/>
                        </a:ext>
                      </a:extLst>
                    </a:gridCol>
                    <a:gridCol w="745135">
                      <a:extLst>
                        <a:ext uri="{9D8B030D-6E8A-4147-A177-3AD203B41FA5}">
                          <a16:colId xmlns:a16="http://schemas.microsoft.com/office/drawing/2014/main" val="874564131"/>
                        </a:ext>
                      </a:extLst>
                    </a:gridCol>
                    <a:gridCol w="745135">
                      <a:extLst>
                        <a:ext uri="{9D8B030D-6E8A-4147-A177-3AD203B41FA5}">
                          <a16:colId xmlns:a16="http://schemas.microsoft.com/office/drawing/2014/main" val="1829656458"/>
                        </a:ext>
                      </a:extLst>
                    </a:gridCol>
                    <a:gridCol w="745135">
                      <a:extLst>
                        <a:ext uri="{9D8B030D-6E8A-4147-A177-3AD203B41FA5}">
                          <a16:colId xmlns:a16="http://schemas.microsoft.com/office/drawing/2014/main" val="3554519169"/>
                        </a:ext>
                      </a:extLst>
                    </a:gridCol>
                    <a:gridCol w="762120">
                      <a:extLst>
                        <a:ext uri="{9D8B030D-6E8A-4147-A177-3AD203B41FA5}">
                          <a16:colId xmlns:a16="http://schemas.microsoft.com/office/drawing/2014/main" val="471102391"/>
                        </a:ext>
                      </a:extLst>
                    </a:gridCol>
                    <a:gridCol w="762120">
                      <a:extLst>
                        <a:ext uri="{9D8B030D-6E8A-4147-A177-3AD203B41FA5}">
                          <a16:colId xmlns:a16="http://schemas.microsoft.com/office/drawing/2014/main" val="2458418577"/>
                        </a:ext>
                      </a:extLst>
                    </a:gridCol>
                    <a:gridCol w="762120">
                      <a:extLst>
                        <a:ext uri="{9D8B030D-6E8A-4147-A177-3AD203B41FA5}">
                          <a16:colId xmlns:a16="http://schemas.microsoft.com/office/drawing/2014/main" val="1082007614"/>
                        </a:ext>
                      </a:extLst>
                    </a:gridCol>
                    <a:gridCol w="757590">
                      <a:extLst>
                        <a:ext uri="{9D8B030D-6E8A-4147-A177-3AD203B41FA5}">
                          <a16:colId xmlns:a16="http://schemas.microsoft.com/office/drawing/2014/main" val="3906729633"/>
                        </a:ext>
                      </a:extLst>
                    </a:gridCol>
                  </a:tblGrid>
                  <a:tr h="78549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Sommet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2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3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4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5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6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7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8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9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10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11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12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Total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986628271"/>
                      </a:ext>
                    </a:extLst>
                  </a:tr>
                  <a:tr h="78549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Nombre d’étapes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3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5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7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9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11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13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11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9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7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5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3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83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566193775"/>
                      </a:ext>
                    </a:extLst>
                  </a:tr>
                  <a:tr h="82520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fréquence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8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800">
                                        <a:effectLst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fr-FR" sz="1800">
                                        <a:effectLst/>
                                      </a:rPr>
                                      <m:t>83</m:t>
                                    </m:r>
                                  </m:den>
                                </m:f>
                                <m:r>
                                  <a:rPr lang="fr-FR" sz="1800">
                                    <a:effectLst/>
                                  </a:rPr>
                                  <m:t>≈</m:t>
                                </m:r>
                              </m:oMath>
                            </m:oMathPara>
                          </a14:m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8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800">
                                        <a:effectLst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fr-FR" sz="1800">
                                        <a:effectLst/>
                                      </a:rPr>
                                      <m:t>83</m:t>
                                    </m:r>
                                  </m:den>
                                </m:f>
                                <m:r>
                                  <a:rPr lang="fr-FR" sz="1800">
                                    <a:effectLst/>
                                  </a:rPr>
                                  <m:t>≈</m:t>
                                </m:r>
                              </m:oMath>
                            </m:oMathPara>
                          </a14:m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8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800">
                                        <a:effectLst/>
                                      </a:rPr>
                                      <m:t>7</m:t>
                                    </m:r>
                                  </m:num>
                                  <m:den>
                                    <m:r>
                                      <a:rPr lang="fr-FR" sz="1800">
                                        <a:effectLst/>
                                      </a:rPr>
                                      <m:t>83</m:t>
                                    </m:r>
                                  </m:den>
                                </m:f>
                                <m:r>
                                  <a:rPr lang="fr-FR" sz="1800">
                                    <a:effectLst/>
                                  </a:rPr>
                                  <m:t>≈</m:t>
                                </m:r>
                              </m:oMath>
                            </m:oMathPara>
                          </a14:m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8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800">
                                        <a:effectLst/>
                                      </a:rPr>
                                      <m:t>9</m:t>
                                    </m:r>
                                  </m:num>
                                  <m:den>
                                    <m:r>
                                      <a:rPr lang="fr-FR" sz="1800">
                                        <a:effectLst/>
                                      </a:rPr>
                                      <m:t>83</m:t>
                                    </m:r>
                                  </m:den>
                                </m:f>
                                <m:r>
                                  <a:rPr lang="fr-FR" sz="1800">
                                    <a:effectLst/>
                                  </a:rPr>
                                  <m:t>≈</m:t>
                                </m:r>
                              </m:oMath>
                            </m:oMathPara>
                          </a14:m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8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800">
                                        <a:effectLst/>
                                      </a:rPr>
                                      <m:t>11</m:t>
                                    </m:r>
                                  </m:num>
                                  <m:den>
                                    <m:r>
                                      <a:rPr lang="fr-FR" sz="1800">
                                        <a:effectLst/>
                                      </a:rPr>
                                      <m:t>83</m:t>
                                    </m:r>
                                  </m:den>
                                </m:f>
                                <m:r>
                                  <a:rPr lang="fr-FR" sz="1800">
                                    <a:effectLst/>
                                  </a:rPr>
                                  <m:t>≈</m:t>
                                </m:r>
                              </m:oMath>
                            </m:oMathPara>
                          </a14:m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8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800">
                                        <a:effectLst/>
                                      </a:rPr>
                                      <m:t>13</m:t>
                                    </m:r>
                                  </m:num>
                                  <m:den>
                                    <m:r>
                                      <a:rPr lang="fr-FR" sz="1800">
                                        <a:effectLst/>
                                      </a:rPr>
                                      <m:t>83</m:t>
                                    </m:r>
                                  </m:den>
                                </m:f>
                                <m:r>
                                  <a:rPr lang="fr-FR" sz="1800">
                                    <a:effectLst/>
                                  </a:rPr>
                                  <m:t>≈</m:t>
                                </m:r>
                              </m:oMath>
                            </m:oMathPara>
                          </a14:m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8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800">
                                        <a:effectLst/>
                                      </a:rPr>
                                      <m:t>11</m:t>
                                    </m:r>
                                  </m:num>
                                  <m:den>
                                    <m:r>
                                      <a:rPr lang="fr-FR" sz="1800">
                                        <a:effectLst/>
                                      </a:rPr>
                                      <m:t>83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8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800">
                                        <a:effectLst/>
                                      </a:rPr>
                                      <m:t>9</m:t>
                                    </m:r>
                                  </m:num>
                                  <m:den>
                                    <m:r>
                                      <a:rPr lang="fr-FR" sz="1800">
                                        <a:effectLst/>
                                      </a:rPr>
                                      <m:t>83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8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800">
                                        <a:effectLst/>
                                      </a:rPr>
                                      <m:t>7</m:t>
                                    </m:r>
                                  </m:num>
                                  <m:den>
                                    <m:r>
                                      <a:rPr lang="fr-FR" sz="1800">
                                        <a:effectLst/>
                                      </a:rPr>
                                      <m:t>83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8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800">
                                        <a:effectLst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fr-FR" sz="1800">
                                        <a:effectLst/>
                                      </a:rPr>
                                      <m:t>83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8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800">
                                        <a:effectLst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fr-FR" sz="1800">
                                        <a:effectLst/>
                                      </a:rPr>
                                      <m:t>83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1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23605395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au 4">
                <a:extLst>
                  <a:ext uri="{FF2B5EF4-FFF2-40B4-BE49-F238E27FC236}">
                    <a16:creationId xmlns:a16="http://schemas.microsoft.com/office/drawing/2014/main" id="{3A2D618C-A3CF-1354-CAC3-857F9F7A998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1412474"/>
                  </p:ext>
                </p:extLst>
              </p:nvPr>
            </p:nvGraphicFramePr>
            <p:xfrm>
              <a:off x="618977" y="2715064"/>
              <a:ext cx="10517945" cy="239619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08387">
                      <a:extLst>
                        <a:ext uri="{9D8B030D-6E8A-4147-A177-3AD203B41FA5}">
                          <a16:colId xmlns:a16="http://schemas.microsoft.com/office/drawing/2014/main" val="1637754916"/>
                        </a:ext>
                      </a:extLst>
                    </a:gridCol>
                    <a:gridCol w="746267">
                      <a:extLst>
                        <a:ext uri="{9D8B030D-6E8A-4147-A177-3AD203B41FA5}">
                          <a16:colId xmlns:a16="http://schemas.microsoft.com/office/drawing/2014/main" val="3840855616"/>
                        </a:ext>
                      </a:extLst>
                    </a:gridCol>
                    <a:gridCol w="746267">
                      <a:extLst>
                        <a:ext uri="{9D8B030D-6E8A-4147-A177-3AD203B41FA5}">
                          <a16:colId xmlns:a16="http://schemas.microsoft.com/office/drawing/2014/main" val="3050441582"/>
                        </a:ext>
                      </a:extLst>
                    </a:gridCol>
                    <a:gridCol w="746267">
                      <a:extLst>
                        <a:ext uri="{9D8B030D-6E8A-4147-A177-3AD203B41FA5}">
                          <a16:colId xmlns:a16="http://schemas.microsoft.com/office/drawing/2014/main" val="3461242721"/>
                        </a:ext>
                      </a:extLst>
                    </a:gridCol>
                    <a:gridCol w="746267">
                      <a:extLst>
                        <a:ext uri="{9D8B030D-6E8A-4147-A177-3AD203B41FA5}">
                          <a16:colId xmlns:a16="http://schemas.microsoft.com/office/drawing/2014/main" val="1671685617"/>
                        </a:ext>
                      </a:extLst>
                    </a:gridCol>
                    <a:gridCol w="745135">
                      <a:extLst>
                        <a:ext uri="{9D8B030D-6E8A-4147-A177-3AD203B41FA5}">
                          <a16:colId xmlns:a16="http://schemas.microsoft.com/office/drawing/2014/main" val="80632699"/>
                        </a:ext>
                      </a:extLst>
                    </a:gridCol>
                    <a:gridCol w="745135">
                      <a:extLst>
                        <a:ext uri="{9D8B030D-6E8A-4147-A177-3AD203B41FA5}">
                          <a16:colId xmlns:a16="http://schemas.microsoft.com/office/drawing/2014/main" val="874564131"/>
                        </a:ext>
                      </a:extLst>
                    </a:gridCol>
                    <a:gridCol w="745135">
                      <a:extLst>
                        <a:ext uri="{9D8B030D-6E8A-4147-A177-3AD203B41FA5}">
                          <a16:colId xmlns:a16="http://schemas.microsoft.com/office/drawing/2014/main" val="1829656458"/>
                        </a:ext>
                      </a:extLst>
                    </a:gridCol>
                    <a:gridCol w="745135">
                      <a:extLst>
                        <a:ext uri="{9D8B030D-6E8A-4147-A177-3AD203B41FA5}">
                          <a16:colId xmlns:a16="http://schemas.microsoft.com/office/drawing/2014/main" val="3554519169"/>
                        </a:ext>
                      </a:extLst>
                    </a:gridCol>
                    <a:gridCol w="762120">
                      <a:extLst>
                        <a:ext uri="{9D8B030D-6E8A-4147-A177-3AD203B41FA5}">
                          <a16:colId xmlns:a16="http://schemas.microsoft.com/office/drawing/2014/main" val="471102391"/>
                        </a:ext>
                      </a:extLst>
                    </a:gridCol>
                    <a:gridCol w="762120">
                      <a:extLst>
                        <a:ext uri="{9D8B030D-6E8A-4147-A177-3AD203B41FA5}">
                          <a16:colId xmlns:a16="http://schemas.microsoft.com/office/drawing/2014/main" val="2458418577"/>
                        </a:ext>
                      </a:extLst>
                    </a:gridCol>
                    <a:gridCol w="762120">
                      <a:extLst>
                        <a:ext uri="{9D8B030D-6E8A-4147-A177-3AD203B41FA5}">
                          <a16:colId xmlns:a16="http://schemas.microsoft.com/office/drawing/2014/main" val="1082007614"/>
                        </a:ext>
                      </a:extLst>
                    </a:gridCol>
                    <a:gridCol w="757590">
                      <a:extLst>
                        <a:ext uri="{9D8B030D-6E8A-4147-A177-3AD203B41FA5}">
                          <a16:colId xmlns:a16="http://schemas.microsoft.com/office/drawing/2014/main" val="3906729633"/>
                        </a:ext>
                      </a:extLst>
                    </a:gridCol>
                  </a:tblGrid>
                  <a:tr h="78549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Sommet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2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3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4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5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6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7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8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9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10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11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12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Total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986628271"/>
                      </a:ext>
                    </a:extLst>
                  </a:tr>
                  <a:tr h="78549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Nombre d’étapes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3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5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7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9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11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13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11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9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7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5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3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>
                              <a:effectLst/>
                            </a:rPr>
                            <a:t>83</a:t>
                          </a:r>
                          <a:endParaRPr lang="fr-FR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566193775"/>
                      </a:ext>
                    </a:extLst>
                  </a:tr>
                  <a:tr h="82520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fréquence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201695" t="-192308" r="-1108475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01695" t="-192308" r="-1008475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408621" t="-192308" r="-925862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500000" t="-192308" r="-810169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00000" t="-192308" r="-710169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700000" t="-192308" r="-610169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813793" t="-192308" r="-520690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898305" t="-192308" r="-411864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981667" t="-192308" r="-305000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081667" t="-192308" r="-205000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181667" t="-192308" r="-105000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800" dirty="0">
                              <a:effectLst/>
                            </a:rPr>
                            <a:t>1</a:t>
                          </a:r>
                          <a:endParaRPr lang="fr-FR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23605395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60118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6D68CDE-23C8-2DA3-C272-257C05088D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582147"/>
              </p:ext>
            </p:extLst>
          </p:nvPr>
        </p:nvGraphicFramePr>
        <p:xfrm>
          <a:off x="290237" y="1635377"/>
          <a:ext cx="11503177" cy="30069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2548">
                  <a:extLst>
                    <a:ext uri="{9D8B030D-6E8A-4147-A177-3AD203B41FA5}">
                      <a16:colId xmlns:a16="http://schemas.microsoft.com/office/drawing/2014/main" val="4182407810"/>
                    </a:ext>
                  </a:extLst>
                </a:gridCol>
                <a:gridCol w="1020039">
                  <a:extLst>
                    <a:ext uri="{9D8B030D-6E8A-4147-A177-3AD203B41FA5}">
                      <a16:colId xmlns:a16="http://schemas.microsoft.com/office/drawing/2014/main" val="1233629423"/>
                    </a:ext>
                  </a:extLst>
                </a:gridCol>
                <a:gridCol w="936797">
                  <a:extLst>
                    <a:ext uri="{9D8B030D-6E8A-4147-A177-3AD203B41FA5}">
                      <a16:colId xmlns:a16="http://schemas.microsoft.com/office/drawing/2014/main" val="3873050526"/>
                    </a:ext>
                  </a:extLst>
                </a:gridCol>
                <a:gridCol w="774277">
                  <a:extLst>
                    <a:ext uri="{9D8B030D-6E8A-4147-A177-3AD203B41FA5}">
                      <a16:colId xmlns:a16="http://schemas.microsoft.com/office/drawing/2014/main" val="778049961"/>
                    </a:ext>
                  </a:extLst>
                </a:gridCol>
                <a:gridCol w="799383">
                  <a:extLst>
                    <a:ext uri="{9D8B030D-6E8A-4147-A177-3AD203B41FA5}">
                      <a16:colId xmlns:a16="http://schemas.microsoft.com/office/drawing/2014/main" val="3538362776"/>
                    </a:ext>
                  </a:extLst>
                </a:gridCol>
                <a:gridCol w="860162">
                  <a:extLst>
                    <a:ext uri="{9D8B030D-6E8A-4147-A177-3AD203B41FA5}">
                      <a16:colId xmlns:a16="http://schemas.microsoft.com/office/drawing/2014/main" val="3388165578"/>
                    </a:ext>
                  </a:extLst>
                </a:gridCol>
                <a:gridCol w="936797">
                  <a:extLst>
                    <a:ext uri="{9D8B030D-6E8A-4147-A177-3AD203B41FA5}">
                      <a16:colId xmlns:a16="http://schemas.microsoft.com/office/drawing/2014/main" val="1155094164"/>
                    </a:ext>
                  </a:extLst>
                </a:gridCol>
                <a:gridCol w="936797">
                  <a:extLst>
                    <a:ext uri="{9D8B030D-6E8A-4147-A177-3AD203B41FA5}">
                      <a16:colId xmlns:a16="http://schemas.microsoft.com/office/drawing/2014/main" val="480019914"/>
                    </a:ext>
                  </a:extLst>
                </a:gridCol>
                <a:gridCol w="936797">
                  <a:extLst>
                    <a:ext uri="{9D8B030D-6E8A-4147-A177-3AD203B41FA5}">
                      <a16:colId xmlns:a16="http://schemas.microsoft.com/office/drawing/2014/main" val="613390916"/>
                    </a:ext>
                  </a:extLst>
                </a:gridCol>
                <a:gridCol w="935474">
                  <a:extLst>
                    <a:ext uri="{9D8B030D-6E8A-4147-A177-3AD203B41FA5}">
                      <a16:colId xmlns:a16="http://schemas.microsoft.com/office/drawing/2014/main" val="1708389446"/>
                    </a:ext>
                  </a:extLst>
                </a:gridCol>
                <a:gridCol w="774277">
                  <a:extLst>
                    <a:ext uri="{9D8B030D-6E8A-4147-A177-3AD203B41FA5}">
                      <a16:colId xmlns:a16="http://schemas.microsoft.com/office/drawing/2014/main" val="2198274552"/>
                    </a:ext>
                  </a:extLst>
                </a:gridCol>
                <a:gridCol w="969829">
                  <a:extLst>
                    <a:ext uri="{9D8B030D-6E8A-4147-A177-3AD203B41FA5}">
                      <a16:colId xmlns:a16="http://schemas.microsoft.com/office/drawing/2014/main" val="4201709427"/>
                    </a:ext>
                  </a:extLst>
                </a:gridCol>
              </a:tblGrid>
              <a:tr h="8769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effectLst/>
                        </a:rPr>
                        <a:t>Valeur de X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effectLst/>
                        </a:rPr>
                        <a:t>2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3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4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5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6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7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8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9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10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11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12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939177231"/>
                  </a:ext>
                </a:extLst>
              </a:tr>
              <a:tr h="8769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probas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effectLst/>
                        </a:rPr>
                        <a:t>0,02778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effectLst/>
                        </a:rPr>
                        <a:t>0,0556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effectLst/>
                        </a:rPr>
                        <a:t>0,0833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effectLst/>
                        </a:rPr>
                        <a:t>0,1111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effectLst/>
                        </a:rPr>
                        <a:t>0,1389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0,1667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0,1389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0,1111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0,0833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0,0556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0,0278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326612965"/>
                  </a:ext>
                </a:extLst>
              </a:tr>
              <a:tr h="12531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fréquence plateau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0,0361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0,0602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0,0843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>
                          <a:effectLst/>
                        </a:rPr>
                        <a:t>0,1084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effectLst/>
                        </a:rPr>
                        <a:t>0,1325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effectLst/>
                        </a:rPr>
                        <a:t>0,1928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effectLst/>
                        </a:rPr>
                        <a:t>0,1325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effectLst/>
                        </a:rPr>
                        <a:t>0,1084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effectLst/>
                        </a:rPr>
                        <a:t>0,0843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effectLst/>
                        </a:rPr>
                        <a:t>0,0602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>
                          <a:effectLst/>
                        </a:rPr>
                        <a:t>0,03658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119473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1231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9297674"/>
              </p:ext>
            </p:extLst>
          </p:nvPr>
        </p:nvGraphicFramePr>
        <p:xfrm>
          <a:off x="1261241" y="468611"/>
          <a:ext cx="9726504" cy="5732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79770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319</Words>
  <Application>Microsoft Macintosh PowerPoint</Application>
  <PresentationFormat>Grand écran</PresentationFormat>
  <Paragraphs>180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Thème Office</vt:lpstr>
      <vt:lpstr>Présentation PowerPoint</vt:lpstr>
      <vt:lpstr>Présentation PowerPoint</vt:lpstr>
      <vt:lpstr>Quelques questions : 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Julien, PRIGENT</dc:creator>
  <cp:lastModifiedBy>Haslé Maud</cp:lastModifiedBy>
  <cp:revision>7</cp:revision>
  <dcterms:created xsi:type="dcterms:W3CDTF">2023-03-07T09:37:44Z</dcterms:created>
  <dcterms:modified xsi:type="dcterms:W3CDTF">2023-05-04T13:20:58Z</dcterms:modified>
</cp:coreProperties>
</file>